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801" r:id="rId3"/>
    <p:sldId id="803" r:id="rId4"/>
    <p:sldId id="805" r:id="rId5"/>
    <p:sldId id="808" r:id="rId6"/>
    <p:sldId id="809" r:id="rId7"/>
    <p:sldId id="806" r:id="rId8"/>
    <p:sldId id="807" r:id="rId9"/>
    <p:sldId id="802" r:id="rId10"/>
    <p:sldId id="810" r:id="rId11"/>
    <p:sldId id="811" r:id="rId12"/>
    <p:sldId id="813" r:id="rId13"/>
    <p:sldId id="814" r:id="rId14"/>
    <p:sldId id="815" r:id="rId15"/>
    <p:sldId id="812" r:id="rId16"/>
  </p:sldIdLst>
  <p:sldSz cx="9144000" cy="5143500" type="screen16x9"/>
  <p:notesSz cx="6858000" cy="9144000"/>
  <p:custDataLst>
    <p:tags r:id="rId19"/>
  </p:custDataLst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tchell Smith" initials="MS" lastIdx="2" clrIdx="0">
    <p:extLst>
      <p:ext uri="{19B8F6BF-5375-455C-9EA6-DF929625EA0E}">
        <p15:presenceInfo xmlns:p15="http://schemas.microsoft.com/office/powerpoint/2012/main" userId="S-1-5-21-4005355686-3635694204-828280511-12145" providerId="AD"/>
      </p:ext>
    </p:extLst>
  </p:cmAuthor>
  <p:cmAuthor id="2" name="Phillip Ryan" initials="PR" lastIdx="1" clrIdx="1">
    <p:extLst>
      <p:ext uri="{19B8F6BF-5375-455C-9EA6-DF929625EA0E}">
        <p15:presenceInfo xmlns:p15="http://schemas.microsoft.com/office/powerpoint/2012/main" userId="S-1-5-21-4005355686-3635694204-828280511-12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ED1E1"/>
    <a:srgbClr val="632B8D"/>
    <a:srgbClr val="4F5650"/>
    <a:srgbClr val="D20000"/>
    <a:srgbClr val="008E40"/>
    <a:srgbClr val="9A0051"/>
    <a:srgbClr val="E5F6F9"/>
    <a:srgbClr val="E8EBE9"/>
    <a:srgbClr val="CBE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36" autoAdjust="0"/>
    <p:restoredTop sz="77157" autoAdjust="0"/>
  </p:normalViewPr>
  <p:slideViewPr>
    <p:cSldViewPr snapToGrid="0" snapToObjects="1">
      <p:cViewPr varScale="1">
        <p:scale>
          <a:sx n="111" d="100"/>
          <a:sy n="111" d="100"/>
        </p:scale>
        <p:origin x="1122" y="1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31A5F5-A441-4635-867A-71DFB49016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DC8107-2EE7-4C2F-8027-CD8DED6387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06C10-27CC-4B27-82DF-C2F00120E590}" type="datetimeFigureOut">
              <a:rPr lang="en-AU" smtClean="0"/>
              <a:t>22/11/2018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8EF8D-678E-4FAA-ABF9-A71101DA5B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9E9B4-5374-4C68-9411-4973FB0EA9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443F9-6A3B-47E5-B357-06284C009B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9839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8220F4F-35B8-451A-AB9E-51167E780ED2}" type="datetimeFigureOut">
              <a:rPr lang="en-GB"/>
              <a:pPr>
                <a:defRPr/>
              </a:pPr>
              <a:t>22/11/2018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EAF7B72-848E-4BAE-9DEA-423D6E0BB4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3363" y="172641"/>
            <a:ext cx="8672512" cy="4798219"/>
          </a:xfrm>
          <a:prstGeom prst="rect">
            <a:avLst/>
          </a:prstGeom>
          <a:solidFill>
            <a:srgbClr val="E8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86" b="40989"/>
          <a:stretch/>
        </p:blipFill>
        <p:spPr>
          <a:xfrm>
            <a:off x="2981405" y="167312"/>
            <a:ext cx="6011931" cy="4970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301891"/>
            <a:ext cx="8216537" cy="888301"/>
          </a:xfrm>
        </p:spPr>
        <p:txBody>
          <a:bodyPr anchor="b">
            <a:noAutofit/>
          </a:bodyPr>
          <a:lstStyle>
            <a:lvl1pPr algn="l">
              <a:lnSpc>
                <a:spcPts val="2600"/>
              </a:lnSpc>
              <a:defRPr sz="3200" b="1">
                <a:solidFill>
                  <a:srgbClr val="0055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356829"/>
            <a:ext cx="8216536" cy="657690"/>
          </a:xfrm>
        </p:spPr>
        <p:txBody>
          <a:bodyPr anchor="b"/>
          <a:lstStyle>
            <a:lvl1pPr marL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rgbClr val="4F5650"/>
                </a:solidFill>
              </a:defRPr>
            </a:lvl1pPr>
            <a:lvl2pPr marL="0" indent="0" algn="l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4F565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217364" y="568940"/>
            <a:ext cx="594911" cy="187287"/>
          </a:xfrm>
          <a:prstGeom prst="rect">
            <a:avLst/>
          </a:prstGeom>
          <a:solidFill>
            <a:srgbClr val="E8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4" y="345995"/>
            <a:ext cx="1818531" cy="520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070D1B-25A9-4460-9B85-AE52698629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4" y="285754"/>
            <a:ext cx="2014537" cy="47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04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828800" y="4829175"/>
            <a:ext cx="4038600" cy="185738"/>
          </a:xfrm>
        </p:spPr>
        <p:txBody>
          <a:bodyPr wrap="square"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Presentation Title. Ref: 123.abc</a:t>
            </a:r>
          </a:p>
        </p:txBody>
      </p:sp>
      <p:sp>
        <p:nvSpPr>
          <p:cNvPr id="6" name="Date Placeholder 1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Date: 01-Jan-2013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863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4598"/>
            <a:ext cx="4038600" cy="3383357"/>
          </a:xfrm>
          <a:solidFill>
            <a:srgbClr val="E5F6F9"/>
          </a:solidFill>
        </p:spPr>
        <p:txBody>
          <a:bodyPr lIns="180000" tIns="180000" rIns="180000" bIns="180000"/>
          <a:lstStyle>
            <a:lvl1pPr>
              <a:spcBef>
                <a:spcPts val="600"/>
              </a:spcBef>
              <a:spcAft>
                <a:spcPts val="600"/>
              </a:spcAft>
              <a:defRPr sz="20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spcBef>
                <a:spcPts val="0"/>
              </a:spcBef>
              <a:spcAft>
                <a:spcPts val="600"/>
              </a:spcAft>
              <a:defRPr sz="1600"/>
            </a:lvl4pPr>
            <a:lvl5pPr>
              <a:spcBef>
                <a:spcPts val="0"/>
              </a:spcBef>
              <a:spcAft>
                <a:spcPts val="600"/>
              </a:spcAft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4598"/>
            <a:ext cx="4038600" cy="3383357"/>
          </a:xfrm>
          <a:solidFill>
            <a:srgbClr val="E8EBE9"/>
          </a:solidFill>
        </p:spPr>
        <p:txBody>
          <a:bodyPr lIns="180000" tIns="180000" rIns="180000" bIns="180000"/>
          <a:lstStyle>
            <a:lvl1pPr>
              <a:spcBef>
                <a:spcPts val="600"/>
              </a:spcBef>
              <a:spcAft>
                <a:spcPts val="600"/>
              </a:spcAft>
              <a:defRPr sz="20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spcBef>
                <a:spcPts val="0"/>
              </a:spcBef>
              <a:spcAft>
                <a:spcPts val="600"/>
              </a:spcAft>
              <a:defRPr sz="1600"/>
            </a:lvl4pPr>
            <a:lvl5pPr>
              <a:spcBef>
                <a:spcPts val="0"/>
              </a:spcBef>
              <a:spcAft>
                <a:spcPts val="600"/>
              </a:spcAft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Presentation Title. Ref: 123.abc</a:t>
            </a:r>
            <a:endParaRPr lang="en-GB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Date: 01-Jan-2013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5518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1"/>
            <a:ext cx="8229600" cy="79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94197"/>
            <a:ext cx="8229600" cy="338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5765" y="4829174"/>
            <a:ext cx="4087979" cy="1961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l">
              <a:defRPr/>
            </a:pPr>
            <a:r>
              <a:rPr lang="en-GB" dirty="0"/>
              <a:t>Presentation Title. Ref: 123.abc</a:t>
            </a:r>
          </a:p>
        </p:txBody>
      </p:sp>
      <p:sp>
        <p:nvSpPr>
          <p:cNvPr id="7" name="Rectangle 6"/>
          <p:cNvSpPr/>
          <p:nvPr/>
        </p:nvSpPr>
        <p:spPr>
          <a:xfrm>
            <a:off x="230189" y="178594"/>
            <a:ext cx="8694737" cy="4481513"/>
          </a:xfrm>
          <a:prstGeom prst="rect">
            <a:avLst/>
          </a:prstGeom>
          <a:noFill/>
          <a:ln w="12700">
            <a:solidFill>
              <a:srgbClr val="CBED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>
          <a:xfrm>
            <a:off x="6667501" y="4829175"/>
            <a:ext cx="1177897" cy="18573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Date: 01-Jan-2013</a:t>
            </a:r>
            <a:endParaRPr lang="en-GB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30189" y="1048941"/>
            <a:ext cx="8696325" cy="0"/>
          </a:xfrm>
          <a:prstGeom prst="line">
            <a:avLst/>
          </a:prstGeom>
          <a:ln w="12700">
            <a:solidFill>
              <a:srgbClr val="CBE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mpanylogo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023" b="3623"/>
          <a:stretch/>
        </p:blipFill>
        <p:spPr bwMode="auto">
          <a:xfrm>
            <a:off x="8330340" y="4747337"/>
            <a:ext cx="607033" cy="26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CE84D5-585D-46E0-8FAC-8D9E333D7A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0" y="4741666"/>
            <a:ext cx="1408110" cy="3288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4" r:id="rId2"/>
    <p:sldLayoutId id="2147483696" r:id="rId3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accent1"/>
          </a:solidFill>
          <a:latin typeface="Arial" charset="0"/>
          <a:cs typeface="Arial" charset="0"/>
        </a:defRPr>
      </a:lvl9pPr>
    </p:titleStyle>
    <p:bodyStyle>
      <a:lvl1pPr algn="l" rtl="0" eaLnBrk="1" fontAlgn="base" hangingPunct="1">
        <a:spcBef>
          <a:spcPts val="600"/>
        </a:spcBef>
        <a:spcAft>
          <a:spcPts val="600"/>
        </a:spcAft>
        <a:buFont typeface="Arial" charset="0"/>
        <a:defRPr sz="2000" b="1" kern="1200">
          <a:solidFill>
            <a:schemeClr val="accent1"/>
          </a:solidFill>
          <a:latin typeface="Arial" pitchFamily="34" charset="0"/>
          <a:ea typeface="+mn-ea"/>
          <a:cs typeface="Arial" pitchFamily="34" charset="0"/>
        </a:defRPr>
      </a:lvl1pPr>
      <a:lvl2pPr algn="l" rtl="0" eaLnBrk="1" fontAlgn="base" hangingPunct="1">
        <a:spcBef>
          <a:spcPts val="0"/>
        </a:spcBef>
        <a:spcAft>
          <a:spcPts val="600"/>
        </a:spcAft>
        <a:buClr>
          <a:srgbClr val="1ABDC9"/>
        </a:buClr>
        <a:buFont typeface="Arial" charset="0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74625" indent="-174625" algn="l" rtl="0" eaLnBrk="1" fontAlgn="base" hangingPunct="1">
        <a:spcBef>
          <a:spcPts val="0"/>
        </a:spcBef>
        <a:spcAft>
          <a:spcPts val="600"/>
        </a:spcAft>
        <a:buClr>
          <a:schemeClr val="accent2"/>
        </a:buClr>
        <a:buFont typeface="Arial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363538" indent="-188913" algn="l" rtl="0" eaLnBrk="1" fontAlgn="base" hangingPunct="1">
        <a:spcBef>
          <a:spcPts val="0"/>
        </a:spcBef>
        <a:spcAft>
          <a:spcPts val="600"/>
        </a:spcAft>
        <a:buClr>
          <a:schemeClr val="accent2"/>
        </a:buClr>
        <a:buFont typeface="Arial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538163" indent="-174625" algn="l" rtl="0" eaLnBrk="1" fontAlgn="base" hangingPunct="1">
        <a:spcBef>
          <a:spcPts val="0"/>
        </a:spcBef>
        <a:spcAft>
          <a:spcPts val="600"/>
        </a:spcAft>
        <a:buClr>
          <a:schemeClr val="accent2"/>
        </a:buClr>
        <a:buFont typeface="Arial" charset="0"/>
        <a:buChar char="•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B2DDC-5119-429E-A55A-C262004348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Review of Sediment Data</a:t>
            </a:r>
            <a:br>
              <a:rPr lang="en-AU" dirty="0"/>
            </a:b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8C4BEC-B7F3-40A2-BB7A-6009CFC4FE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sz="1800" dirty="0"/>
              <a:t>Lower Columbia Estuary Partnership</a:t>
            </a:r>
          </a:p>
        </p:txBody>
      </p:sp>
    </p:spTree>
    <p:extLst>
      <p:ext uri="{BB962C8B-B14F-4D97-AF65-F5344CB8AC3E}">
        <p14:creationId xmlns:p14="http://schemas.microsoft.com/office/powerpoint/2010/main" val="789418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11CF99-F118-4A29-B006-0032943C7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140010"/>
            <a:ext cx="7200000" cy="3922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A5AB12-A6E9-4E1C-A1D7-B9452CDC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Bank Vertical Sediment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0132E2-D793-4C95-8604-720D1098F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49" y="2394899"/>
            <a:ext cx="1890000" cy="2520000"/>
          </a:xfrm>
          <a:prstGeom prst="rect">
            <a:avLst/>
          </a:prstGeom>
        </p:spPr>
      </p:pic>
      <p:pic>
        <p:nvPicPr>
          <p:cNvPr id="13" name="Picture 12" descr="C:\Users\jepstein\AppData\Local\Temp\arc725D\ATTID_15_574FA1CF3BF54899941CE8893424619C.jpg">
            <a:extLst>
              <a:ext uri="{FF2B5EF4-FFF2-40B4-BE49-F238E27FC236}">
                <a16:creationId xmlns:a16="http://schemas.microsoft.com/office/drawing/2014/main" id="{9DCA6074-22EA-4248-8B4C-92AACD660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6934" y="2441901"/>
            <a:ext cx="333830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7E1B83-E4BD-48C1-8747-E475E4599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719" y="847044"/>
            <a:ext cx="1879642" cy="25200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D6A6FD-030C-479A-BBE8-DF5C0BFD0904}"/>
              </a:ext>
            </a:extLst>
          </p:cNvPr>
          <p:cNvCxnSpPr>
            <a:cxnSpLocks/>
          </p:cNvCxnSpPr>
          <p:nvPr/>
        </p:nvCxnSpPr>
        <p:spPr>
          <a:xfrm flipV="1">
            <a:off x="1760434" y="3213219"/>
            <a:ext cx="698306" cy="1538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B023AC-0E85-4383-B745-FDE679E72953}"/>
              </a:ext>
            </a:extLst>
          </p:cNvPr>
          <p:cNvCxnSpPr>
            <a:cxnSpLocks/>
          </p:cNvCxnSpPr>
          <p:nvPr/>
        </p:nvCxnSpPr>
        <p:spPr>
          <a:xfrm flipH="1" flipV="1">
            <a:off x="2808684" y="3187582"/>
            <a:ext cx="1304341" cy="769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758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4110-8E5D-4729-A870-DFFC0B15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Bank Vertical Sediment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119E4-6D37-410E-A7DD-23C7962A0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4197"/>
            <a:ext cx="6311069" cy="338494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Type 1: Forestry floodplain, only have one layer of sediment, whose composition is the mixture of sand, gravel and cobble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Type 2: Most of the floodplain </a:t>
            </a:r>
            <a:br>
              <a:rPr lang="en-AU" dirty="0"/>
            </a:br>
            <a:r>
              <a:rPr lang="en-AU" dirty="0"/>
              <a:t>has two layers, with a thick </a:t>
            </a:r>
            <a:br>
              <a:rPr lang="en-AU" dirty="0"/>
            </a:br>
            <a:r>
              <a:rPr lang="en-AU" dirty="0"/>
              <a:t>sandy/silty layer on top of the </a:t>
            </a:r>
            <a:br>
              <a:rPr lang="en-AU" dirty="0"/>
            </a:br>
            <a:r>
              <a:rPr lang="en-AU" dirty="0"/>
              <a:t>Type1 layer.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112427-959E-4BA7-86A8-D2335AB01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273" y="1134899"/>
            <a:ext cx="1890000" cy="25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4441B5-4FF5-432E-8407-37BE63A1F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100" y="2326978"/>
            <a:ext cx="1890000" cy="252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6FBB09-E0DE-4F72-9AD5-0E21C555362A}"/>
              </a:ext>
            </a:extLst>
          </p:cNvPr>
          <p:cNvSpPr/>
          <p:nvPr/>
        </p:nvSpPr>
        <p:spPr>
          <a:xfrm>
            <a:off x="4782100" y="2326978"/>
            <a:ext cx="1890000" cy="796229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5233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4110-8E5D-4729-A870-DFFC0B15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Proposed Sediment Model Parameter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2814E-A3BB-4E3A-BACE-956837BB2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Sediment Type A: River Bed Top-layer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EA81C8-25D8-4B32-BA63-5F1ED8AC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00" y="1870319"/>
            <a:ext cx="3979780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84C076-A57B-41A0-B217-7FDFD85080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878579" y="1870319"/>
            <a:ext cx="2879999" cy="216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615425-FC8D-400E-B470-C084F24EEC6F}"/>
              </a:ext>
            </a:extLst>
          </p:cNvPr>
          <p:cNvSpPr/>
          <p:nvPr/>
        </p:nvSpPr>
        <p:spPr>
          <a:xfrm>
            <a:off x="1208654" y="3996136"/>
            <a:ext cx="31935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/>
              <a:t>Example of grain size distribution</a:t>
            </a:r>
          </a:p>
        </p:txBody>
      </p:sp>
    </p:spTree>
    <p:extLst>
      <p:ext uri="{BB962C8B-B14F-4D97-AF65-F5344CB8AC3E}">
        <p14:creationId xmlns:p14="http://schemas.microsoft.com/office/powerpoint/2010/main" val="1550156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CDCC18-EC8E-48DF-A4EA-351C34F09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97" y="1870319"/>
            <a:ext cx="3979781" cy="21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E44110-8E5D-4729-A870-DFFC0B15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Proposed Sediment Model Parameter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2814E-A3BB-4E3A-BACE-956837BB2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Sediment Type B: River Bed/Bank Sub-layer, Forestry </a:t>
            </a:r>
            <a:br>
              <a:rPr lang="en-AU" dirty="0"/>
            </a:br>
            <a:r>
              <a:rPr lang="en-AU" dirty="0"/>
              <a:t>Floodplain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A3D12F-DF75-430E-8EB9-B21C9DD51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175" y="1699144"/>
            <a:ext cx="2160000" cy="288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53953F-2983-4979-A258-FEF3A83D4619}"/>
              </a:ext>
            </a:extLst>
          </p:cNvPr>
          <p:cNvSpPr/>
          <p:nvPr/>
        </p:nvSpPr>
        <p:spPr>
          <a:xfrm>
            <a:off x="5320175" y="3290131"/>
            <a:ext cx="2160000" cy="1289013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717FA4-C527-4051-87C4-6672E0002E38}"/>
              </a:ext>
            </a:extLst>
          </p:cNvPr>
          <p:cNvSpPr/>
          <p:nvPr/>
        </p:nvSpPr>
        <p:spPr>
          <a:xfrm>
            <a:off x="1208654" y="3996136"/>
            <a:ext cx="31935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/>
              <a:t>Example of grain size distribution</a:t>
            </a:r>
          </a:p>
        </p:txBody>
      </p:sp>
    </p:spTree>
    <p:extLst>
      <p:ext uri="{BB962C8B-B14F-4D97-AF65-F5344CB8AC3E}">
        <p14:creationId xmlns:p14="http://schemas.microsoft.com/office/powerpoint/2010/main" val="841868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EFE63F-DB3F-461A-B5BD-8987ABA47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175" y="1699144"/>
            <a:ext cx="2160000" cy="28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E44110-8E5D-4729-A870-DFFC0B15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Proposed Sediment Model Parameter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2814E-A3BB-4E3A-BACE-956837BB2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Sediment Type C: River Bank Top-layer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53953F-2983-4979-A258-FEF3A83D4619}"/>
              </a:ext>
            </a:extLst>
          </p:cNvPr>
          <p:cNvSpPr/>
          <p:nvPr/>
        </p:nvSpPr>
        <p:spPr>
          <a:xfrm>
            <a:off x="5320175" y="1699143"/>
            <a:ext cx="2160000" cy="796229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717FA4-C527-4051-87C4-6672E0002E38}"/>
              </a:ext>
            </a:extLst>
          </p:cNvPr>
          <p:cNvSpPr/>
          <p:nvPr/>
        </p:nvSpPr>
        <p:spPr>
          <a:xfrm>
            <a:off x="902103" y="2097257"/>
            <a:ext cx="16466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/>
              <a:t>One size: </a:t>
            </a:r>
          </a:p>
          <a:p>
            <a:r>
              <a:rPr lang="en-AU" sz="1600" dirty="0"/>
              <a:t>Sand 1 or 2 mm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6CE63-37B1-4616-B237-740A368269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611" y="1699143"/>
            <a:ext cx="2160000" cy="2880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BDCC14-C40E-42F4-B2E4-0AB15EB77B0F}"/>
              </a:ext>
            </a:extLst>
          </p:cNvPr>
          <p:cNvSpPr/>
          <p:nvPr/>
        </p:nvSpPr>
        <p:spPr>
          <a:xfrm>
            <a:off x="2993611" y="1778435"/>
            <a:ext cx="2160000" cy="1360708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76086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4110-8E5D-4729-A870-DFFC0B15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Proposed Sediment Model Parameter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3C71B32-C68C-464E-BF1D-21AEA7EC8E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1581474"/>
              </p:ext>
            </p:extLst>
          </p:nvPr>
        </p:nvGraphicFramePr>
        <p:xfrm>
          <a:off x="363194" y="1193800"/>
          <a:ext cx="8433452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980">
                  <a:extLst>
                    <a:ext uri="{9D8B030D-6E8A-4147-A177-3AD203B41FA5}">
                      <a16:colId xmlns:a16="http://schemas.microsoft.com/office/drawing/2014/main" val="1052313071"/>
                    </a:ext>
                  </a:extLst>
                </a:gridCol>
                <a:gridCol w="855980">
                  <a:extLst>
                    <a:ext uri="{9D8B030D-6E8A-4147-A177-3AD203B41FA5}">
                      <a16:colId xmlns:a16="http://schemas.microsoft.com/office/drawing/2014/main" val="3046000775"/>
                    </a:ext>
                  </a:extLst>
                </a:gridCol>
                <a:gridCol w="1275080">
                  <a:extLst>
                    <a:ext uri="{9D8B030D-6E8A-4147-A177-3AD203B41FA5}">
                      <a16:colId xmlns:a16="http://schemas.microsoft.com/office/drawing/2014/main" val="2232744508"/>
                    </a:ext>
                  </a:extLst>
                </a:gridCol>
                <a:gridCol w="1234603">
                  <a:extLst>
                    <a:ext uri="{9D8B030D-6E8A-4147-A177-3AD203B41FA5}">
                      <a16:colId xmlns:a16="http://schemas.microsoft.com/office/drawing/2014/main" val="872856074"/>
                    </a:ext>
                  </a:extLst>
                </a:gridCol>
                <a:gridCol w="1234603">
                  <a:extLst>
                    <a:ext uri="{9D8B030D-6E8A-4147-A177-3AD203B41FA5}">
                      <a16:colId xmlns:a16="http://schemas.microsoft.com/office/drawing/2014/main" val="4195551336"/>
                    </a:ext>
                  </a:extLst>
                </a:gridCol>
                <a:gridCol w="1234603">
                  <a:extLst>
                    <a:ext uri="{9D8B030D-6E8A-4147-A177-3AD203B41FA5}">
                      <a16:colId xmlns:a16="http://schemas.microsoft.com/office/drawing/2014/main" val="4055123775"/>
                    </a:ext>
                  </a:extLst>
                </a:gridCol>
                <a:gridCol w="1234603">
                  <a:extLst>
                    <a:ext uri="{9D8B030D-6E8A-4147-A177-3AD203B41FA5}">
                      <a16:colId xmlns:a16="http://schemas.microsoft.com/office/drawing/2014/main" val="54076631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AU" dirty="0"/>
                        <a:t>Area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AU" dirty="0"/>
                        <a:t>Layer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AU" dirty="0"/>
                        <a:t>Sediment</a:t>
                      </a:r>
                    </a:p>
                    <a:p>
                      <a:pPr algn="ctr"/>
                      <a:r>
                        <a:rPr lang="en-AU" dirty="0"/>
                        <a:t>Type*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AU" dirty="0"/>
                        <a:t>Grain Size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034134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2mm</a:t>
                      </a:r>
                    </a:p>
                    <a:p>
                      <a:pPr algn="ctr"/>
                      <a:r>
                        <a:rPr lang="en-AU" dirty="0"/>
                        <a:t>Sand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20mm Gravel**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50mm Gravel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100mm Cobble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476720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AU" dirty="0"/>
                        <a:t>River 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4783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711576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AU" dirty="0"/>
                        <a:t>River Bank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A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AU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716145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8593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Forestry </a:t>
                      </a:r>
                      <a:br>
                        <a:rPr lang="en-AU" dirty="0"/>
                      </a:br>
                      <a:r>
                        <a:rPr lang="en-AU" dirty="0"/>
                        <a:t>Floodplain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dirty="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750850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7D2F4CD-D087-4891-88EE-0FCEC0308C44}"/>
              </a:ext>
            </a:extLst>
          </p:cNvPr>
          <p:cNvSpPr/>
          <p:nvPr/>
        </p:nvSpPr>
        <p:spPr>
          <a:xfrm>
            <a:off x="4958158" y="4330124"/>
            <a:ext cx="3393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/>
              <a:t>*  See pages above</a:t>
            </a:r>
          </a:p>
          <a:p>
            <a:r>
              <a:rPr lang="en-AU" sz="1600" dirty="0"/>
              <a:t>** Is this 20mm Gravel necessary?</a:t>
            </a:r>
          </a:p>
        </p:txBody>
      </p:sp>
    </p:spTree>
    <p:extLst>
      <p:ext uri="{BB962C8B-B14F-4D97-AF65-F5344CB8AC3E}">
        <p14:creationId xmlns:p14="http://schemas.microsoft.com/office/powerpoint/2010/main" val="880374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CF97E1F-EF07-457B-AC3E-94CA5262D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99" y="1140010"/>
            <a:ext cx="7200000" cy="3911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A5AB12-A6E9-4E1C-A1D7-B9452CDC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Riverbed Material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D6A6FD-030C-479A-BBE8-DF5C0BFD0904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3097962" y="2672371"/>
            <a:ext cx="57326" cy="7374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5D26A7D-12FC-463E-9EF1-0C65774E8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268" y="2266179"/>
            <a:ext cx="2653187" cy="144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43B0D8-56F7-4130-9100-43E299DF94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86"/>
          <a:stretch/>
        </p:blipFill>
        <p:spPr>
          <a:xfrm>
            <a:off x="6802039" y="707366"/>
            <a:ext cx="2104490" cy="155881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A744F8-807E-44F4-B0D1-C5A4AECF6EC6}"/>
              </a:ext>
            </a:extLst>
          </p:cNvPr>
          <p:cNvCxnSpPr>
            <a:cxnSpLocks/>
          </p:cNvCxnSpPr>
          <p:nvPr/>
        </p:nvCxnSpPr>
        <p:spPr>
          <a:xfrm>
            <a:off x="6356887" y="3511991"/>
            <a:ext cx="1488152" cy="10600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1E0D6D-D0E9-430F-9308-D4B8B268F260}"/>
              </a:ext>
            </a:extLst>
          </p:cNvPr>
          <p:cNvCxnSpPr>
            <a:cxnSpLocks/>
          </p:cNvCxnSpPr>
          <p:nvPr/>
        </p:nvCxnSpPr>
        <p:spPr>
          <a:xfrm flipH="1">
            <a:off x="6021195" y="3529646"/>
            <a:ext cx="335692" cy="8543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8EC7E8-B2C0-4431-A9C0-F1CC45EDAF0B}"/>
              </a:ext>
            </a:extLst>
          </p:cNvPr>
          <p:cNvCxnSpPr>
            <a:cxnSpLocks/>
          </p:cNvCxnSpPr>
          <p:nvPr/>
        </p:nvCxnSpPr>
        <p:spPr>
          <a:xfrm flipH="1">
            <a:off x="3905428" y="3511991"/>
            <a:ext cx="2451459" cy="2283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1ECB04D8-0204-4896-8137-5E79CC2FF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368" y="1232371"/>
            <a:ext cx="2653187" cy="1440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6DE065-A8F5-44A4-B079-12AB97701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4555" y="1224111"/>
            <a:ext cx="193233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12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CF97E1F-EF07-457B-AC3E-94CA5262D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99" y="1140010"/>
            <a:ext cx="7200000" cy="3911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A5AB12-A6E9-4E1C-A1D7-B9452CDC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Riverbed Material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8EC7E8-B2C0-4431-A9C0-F1CC45EDAF0B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2674834" y="3163847"/>
            <a:ext cx="1331805" cy="8396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6BFE4D3-6E28-486B-9DD2-599966924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639" y="3283490"/>
            <a:ext cx="2653187" cy="144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CE8855-C437-40A4-97CF-F3E98E7C87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659826" y="3283490"/>
            <a:ext cx="1920000" cy="14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1F285C-5812-4055-A6A0-522F68D13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813" y="1240505"/>
            <a:ext cx="2653187" cy="1440000"/>
          </a:xfrm>
          <a:prstGeom prst="rect">
            <a:avLst/>
          </a:prstGeom>
        </p:spPr>
      </p:pic>
      <p:pic>
        <p:nvPicPr>
          <p:cNvPr id="21" name="Picture 20" descr="C:\Users\jepstein\AppData\Local\Temp\arc725D\ATTID_7_AA53773F500E4A25B6ACC2BDB8CE83B6.jpg">
            <a:extLst>
              <a:ext uri="{FF2B5EF4-FFF2-40B4-BE49-F238E27FC236}">
                <a16:creationId xmlns:a16="http://schemas.microsoft.com/office/drawing/2014/main" id="{FA78E20C-4B08-4A96-90DF-7C299410B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395670" y="1416835"/>
            <a:ext cx="1440000" cy="108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913AC99-23E1-4021-AEBC-0C3CBB42F83F}"/>
              </a:ext>
            </a:extLst>
          </p:cNvPr>
          <p:cNvCxnSpPr/>
          <p:nvPr/>
        </p:nvCxnSpPr>
        <p:spPr>
          <a:xfrm flipH="1" flipV="1">
            <a:off x="1427148" y="1640793"/>
            <a:ext cx="491665" cy="3247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446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4110-8E5D-4729-A870-DFFC0B15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Riverbed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119E4-6D37-410E-A7DD-23C7962A0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Relatively consistent size distribution throughout the study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D10 ≈ 20mm Coarse Gravel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D50 ≈ 50mm Very Coarse Gravel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D84 ≈ 100mm Cobble</a:t>
            </a:r>
          </a:p>
        </p:txBody>
      </p:sp>
    </p:spTree>
    <p:extLst>
      <p:ext uri="{BB962C8B-B14F-4D97-AF65-F5344CB8AC3E}">
        <p14:creationId xmlns:p14="http://schemas.microsoft.com/office/powerpoint/2010/main" val="2203359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4110-8E5D-4729-A870-DFFC0B15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Riverbed Sub(2nd)-Layer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566C2C-199F-42D5-A524-C6BCD065C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137549"/>
            <a:ext cx="7200000" cy="3913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9E26D4-BC52-4119-8BFB-B4DCC0D6F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722" y="3034684"/>
            <a:ext cx="2653187" cy="14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42DC1E-60E3-4149-BA13-7F9B6C3A44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0839" y="2314684"/>
            <a:ext cx="1620000" cy="21600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95F3FE-8BB3-49BF-AE06-16536E63864E}"/>
              </a:ext>
            </a:extLst>
          </p:cNvPr>
          <p:cNvCxnSpPr>
            <a:cxnSpLocks/>
          </p:cNvCxnSpPr>
          <p:nvPr/>
        </p:nvCxnSpPr>
        <p:spPr>
          <a:xfrm flipH="1" flipV="1">
            <a:off x="4161805" y="3727116"/>
            <a:ext cx="495655" cy="149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A1BC48B-65CE-4EE3-B8BD-F81AF293DE0E}"/>
              </a:ext>
            </a:extLst>
          </p:cNvPr>
          <p:cNvCxnSpPr>
            <a:cxnSpLocks/>
          </p:cNvCxnSpPr>
          <p:nvPr/>
        </p:nvCxnSpPr>
        <p:spPr>
          <a:xfrm flipH="1">
            <a:off x="2760293" y="2758572"/>
            <a:ext cx="133864" cy="3359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41FD709-FD12-4758-8924-470E333B3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557" y="1311586"/>
            <a:ext cx="2653187" cy="144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9DCAE8-200A-4AF1-8D4F-907D755CC6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744" y="1318572"/>
            <a:ext cx="192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0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4110-8E5D-4729-A870-DFFC0B15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Riverbed Sub(2nd)-Layer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119E4-6D37-410E-A7DD-23C7962A0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Two peaks in Grain Size, i.e. mixture of:</a:t>
            </a:r>
          </a:p>
          <a:p>
            <a:pPr marL="631825" lvl="2" indent="-457200">
              <a:buFont typeface="+mj-lt"/>
              <a:buAutoNum type="arabicPeriod"/>
            </a:pPr>
            <a:r>
              <a:rPr lang="en-AU" dirty="0"/>
              <a:t>Coarse components: Gravel ~ Cobble, same as river bed</a:t>
            </a:r>
          </a:p>
          <a:p>
            <a:pPr marL="631825" lvl="2" indent="-457200">
              <a:buFont typeface="+mj-lt"/>
              <a:buAutoNum type="arabicPeriod"/>
            </a:pPr>
            <a:r>
              <a:rPr lang="en-AU" dirty="0"/>
              <a:t>Fine components: Sands, even silts</a:t>
            </a:r>
          </a:p>
        </p:txBody>
      </p:sp>
    </p:spTree>
    <p:extLst>
      <p:ext uri="{BB962C8B-B14F-4D97-AF65-F5344CB8AC3E}">
        <p14:creationId xmlns:p14="http://schemas.microsoft.com/office/powerpoint/2010/main" val="1053969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CF97E1F-EF07-457B-AC3E-94CA5262D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99" y="1140010"/>
            <a:ext cx="7200000" cy="3911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A5AB12-A6E9-4E1C-A1D7-B9452CDC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Floodplain Material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D6A6FD-030C-479A-BBE8-DF5C0BFD0904}"/>
              </a:ext>
            </a:extLst>
          </p:cNvPr>
          <p:cNvCxnSpPr>
            <a:cxnSpLocks/>
          </p:cNvCxnSpPr>
          <p:nvPr/>
        </p:nvCxnSpPr>
        <p:spPr>
          <a:xfrm>
            <a:off x="2922662" y="2887789"/>
            <a:ext cx="444381" cy="6242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68EC7E8-B2C0-4431-A9C0-F1CC45EDAF0B}"/>
              </a:ext>
            </a:extLst>
          </p:cNvPr>
          <p:cNvCxnSpPr>
            <a:cxnSpLocks/>
          </p:cNvCxnSpPr>
          <p:nvPr/>
        </p:nvCxnSpPr>
        <p:spPr>
          <a:xfrm flipH="1" flipV="1">
            <a:off x="4890586" y="3199890"/>
            <a:ext cx="416352" cy="2750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A502CF3-D2CB-42AD-A74E-8271DFE9D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77" y="1447790"/>
            <a:ext cx="2653186" cy="144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19C917-9395-4F0B-B3DC-81C8C040D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7563" y="1447790"/>
            <a:ext cx="1328572" cy="14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1D1629-1BE7-44E4-936C-8F09BC2A9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026" y="3474899"/>
            <a:ext cx="2653187" cy="14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7570DC-3AB9-431B-B671-DCF4E7705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0891" y="3474899"/>
            <a:ext cx="129859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07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4110-8E5D-4729-A870-DFFC0B15D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Floodplain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119E4-6D37-410E-A7DD-23C7962A0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Also has two peaks in Grain Size. Similar with the riverbed sub-layer. </a:t>
            </a:r>
          </a:p>
        </p:txBody>
      </p:sp>
    </p:spTree>
    <p:extLst>
      <p:ext uri="{BB962C8B-B14F-4D97-AF65-F5344CB8AC3E}">
        <p14:creationId xmlns:p14="http://schemas.microsoft.com/office/powerpoint/2010/main" val="3119593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11CF99-F118-4A29-B006-0032943C7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140010"/>
            <a:ext cx="7200000" cy="3922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A5AB12-A6E9-4E1C-A1D7-B9452CDC1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Bank Vertical Sediment Profile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D6A6FD-030C-479A-BBE8-DF5C0BFD0904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1190700" y="1743343"/>
            <a:ext cx="133898" cy="6515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1239C5A-50AA-41D0-B2A1-9BAB16036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300" y="1317062"/>
            <a:ext cx="1890000" cy="25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D7D747-B18D-43A2-9AD3-DFD63C80D2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34899"/>
            <a:ext cx="1890000" cy="2520000"/>
          </a:xfrm>
          <a:prstGeom prst="rect">
            <a:avLst/>
          </a:prstGeom>
        </p:spPr>
      </p:pic>
      <p:pic>
        <p:nvPicPr>
          <p:cNvPr id="21" name="Picture 20" descr="C:\Users\jepstein\AppData\Local\Temp\arc725D\ATTID_35_BB4D0784E6914D72AAB3E83D31C02418.jpg">
            <a:extLst>
              <a:ext uri="{FF2B5EF4-FFF2-40B4-BE49-F238E27FC236}">
                <a16:creationId xmlns:a16="http://schemas.microsoft.com/office/drawing/2014/main" id="{58C458F4-E28D-44F0-B7E1-115655722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700" y="2394899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BE33EF6-18C4-4FE6-BDE9-1AD419035879}"/>
              </a:ext>
            </a:extLst>
          </p:cNvPr>
          <p:cNvCxnSpPr>
            <a:cxnSpLocks/>
          </p:cNvCxnSpPr>
          <p:nvPr/>
        </p:nvCxnSpPr>
        <p:spPr>
          <a:xfrm flipH="1">
            <a:off x="4401084" y="2897024"/>
            <a:ext cx="581114" cy="9400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AA3A0F7-6797-4F3B-8480-D1B37F799ABB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879222" y="3837062"/>
            <a:ext cx="74078" cy="7263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3987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8ce696e9412443ecc57c32ed4796326ae4778a"/>
</p:tagLst>
</file>

<file path=ppt/theme/theme1.xml><?xml version="1.0" encoding="utf-8"?>
<a:theme xmlns:a="http://schemas.openxmlformats.org/drawingml/2006/main" name="PowerPoint Style 2 (3)">
  <a:themeElements>
    <a:clrScheme name="BMT_Colours">
      <a:dk1>
        <a:srgbClr val="4F5650"/>
      </a:dk1>
      <a:lt1>
        <a:sysClr val="window" lastClr="FFFFFF"/>
      </a:lt1>
      <a:dk2>
        <a:srgbClr val="8B9B93"/>
      </a:dk2>
      <a:lt2>
        <a:srgbClr val="D8D0C7"/>
      </a:lt2>
      <a:accent1>
        <a:srgbClr val="005581"/>
      </a:accent1>
      <a:accent2>
        <a:srgbClr val="00B6DD"/>
      </a:accent2>
      <a:accent3>
        <a:srgbClr val="E20177"/>
      </a:accent3>
      <a:accent4>
        <a:srgbClr val="7ED1E1"/>
      </a:accent4>
      <a:accent5>
        <a:srgbClr val="D4D00F"/>
      </a:accent5>
      <a:accent6>
        <a:srgbClr val="FF742A"/>
      </a:accent6>
      <a:hlink>
        <a:srgbClr val="4F5650"/>
      </a:hlink>
      <a:folHlink>
        <a:srgbClr val="E2017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T-TUFLOW ppt Template.potx" id="{48DD3466-B025-4C42-BC02-E7E4FC7B9A01}" vid="{4B7047E8-DC9B-422D-B810-09AC85F484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BMT-TUFLOW ppt Template</Template>
  <TotalTime>7334</TotalTime>
  <Words>258</Words>
  <Application>Microsoft Office PowerPoint</Application>
  <PresentationFormat>On-screen Show (16:9)</PresentationFormat>
  <Paragraphs>74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PowerPoint Style 2 (3)</vt:lpstr>
      <vt:lpstr>Review of Sediment Data </vt:lpstr>
      <vt:lpstr>Riverbed Material</vt:lpstr>
      <vt:lpstr>Riverbed Material</vt:lpstr>
      <vt:lpstr>Riverbed Material</vt:lpstr>
      <vt:lpstr>Riverbed Sub(2nd)-Layer</vt:lpstr>
      <vt:lpstr>Riverbed Sub(2nd)-Layer</vt:lpstr>
      <vt:lpstr>Floodplain Material</vt:lpstr>
      <vt:lpstr>Floodplain Material</vt:lpstr>
      <vt:lpstr>Bank Vertical Sediment Profile</vt:lpstr>
      <vt:lpstr>Bank Vertical Sediment Profile</vt:lpstr>
      <vt:lpstr>Bank Vertical Sediment Profile</vt:lpstr>
      <vt:lpstr>Proposed Sediment Model Parameter </vt:lpstr>
      <vt:lpstr>Proposed Sediment Model Parameter </vt:lpstr>
      <vt:lpstr>Proposed Sediment Model Parameter </vt:lpstr>
      <vt:lpstr>Proposed Sediment Model Parameter </vt:lpstr>
    </vt:vector>
  </TitlesOfParts>
  <Company>BMT WBM Pty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Phillip Ryan</dc:creator>
  <cp:lastModifiedBy>Shuang Gao</cp:lastModifiedBy>
  <cp:revision>554</cp:revision>
  <dcterms:created xsi:type="dcterms:W3CDTF">2018-04-12T04:38:43Z</dcterms:created>
  <dcterms:modified xsi:type="dcterms:W3CDTF">2018-11-22T06:35:15Z</dcterms:modified>
</cp:coreProperties>
</file>