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795" r:id="rId3"/>
    <p:sldId id="796" r:id="rId4"/>
    <p:sldId id="797" r:id="rId5"/>
    <p:sldId id="798" r:id="rId6"/>
    <p:sldId id="799" r:id="rId7"/>
    <p:sldId id="803" r:id="rId8"/>
    <p:sldId id="802" r:id="rId9"/>
    <p:sldId id="801" r:id="rId10"/>
    <p:sldId id="804" r:id="rId11"/>
    <p:sldId id="805" r:id="rId12"/>
    <p:sldId id="807" r:id="rId13"/>
    <p:sldId id="808" r:id="rId14"/>
    <p:sldId id="806" r:id="rId15"/>
    <p:sldId id="800" r:id="rId16"/>
  </p:sldIdLst>
  <p:sldSz cx="9144000" cy="5143500" type="screen16x9"/>
  <p:notesSz cx="6858000" cy="9144000"/>
  <p:custDataLst>
    <p:tags r:id="rId19"/>
  </p:custDataLst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tchell Smith" initials="MS" lastIdx="2" clrIdx="0">
    <p:extLst>
      <p:ext uri="{19B8F6BF-5375-455C-9EA6-DF929625EA0E}">
        <p15:presenceInfo xmlns:p15="http://schemas.microsoft.com/office/powerpoint/2012/main" userId="S-1-5-21-4005355686-3635694204-828280511-12145" providerId="AD"/>
      </p:ext>
    </p:extLst>
  </p:cmAuthor>
  <p:cmAuthor id="2" name="Phillip Ryan" initials="PR" lastIdx="1" clrIdx="1">
    <p:extLst>
      <p:ext uri="{19B8F6BF-5375-455C-9EA6-DF929625EA0E}">
        <p15:presenceInfo xmlns:p15="http://schemas.microsoft.com/office/powerpoint/2012/main" userId="S-1-5-21-4005355686-3635694204-828280511-12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D1E1"/>
    <a:srgbClr val="632B8D"/>
    <a:srgbClr val="4F5650"/>
    <a:srgbClr val="D20000"/>
    <a:srgbClr val="008E40"/>
    <a:srgbClr val="9A0051"/>
    <a:srgbClr val="E5F6F9"/>
    <a:srgbClr val="E8EBE9"/>
    <a:srgbClr val="CBE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36" autoAdjust="0"/>
    <p:restoredTop sz="77157" autoAdjust="0"/>
  </p:normalViewPr>
  <p:slideViewPr>
    <p:cSldViewPr snapToGrid="0" snapToObjects="1">
      <p:cViewPr varScale="1">
        <p:scale>
          <a:sx n="112" d="100"/>
          <a:sy n="112" d="100"/>
        </p:scale>
        <p:origin x="1104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31A5F5-A441-4635-867A-71DFB4901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C8107-2EE7-4C2F-8027-CD8DED6387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06C10-27CC-4B27-82DF-C2F00120E590}" type="datetimeFigureOut">
              <a:rPr lang="en-AU" smtClean="0"/>
              <a:t>14/11/2018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8EF8D-678E-4FAA-ABF9-A71101DA5B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9E9B4-5374-4C68-9411-4973FB0E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443F9-6A3B-47E5-B357-06284C009B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9839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8220F4F-35B8-451A-AB9E-51167E780ED2}" type="datetimeFigureOut">
              <a:rPr lang="en-GB"/>
              <a:pPr>
                <a:defRPr/>
              </a:pPr>
              <a:t>14/11/2018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EAF7B72-848E-4BAE-9DEA-423D6E0BB4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/>
              <a:t>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TUFLOW Build 2008-08 New Features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3D7-2ACE-43E7-8FBC-EB077312B2B7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0468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604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842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62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/>
              <a:t>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TUFLOW Build 2008-08 New Features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3D7-2ACE-43E7-8FBC-EB077312B2B7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4878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/>
              <a:t>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TUFLOW Build 2008-08 New Features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3D7-2ACE-43E7-8FBC-EB077312B2B7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277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/>
              <a:t>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TUFLOW Build 2008-08 New Features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3D7-2ACE-43E7-8FBC-EB077312B2B7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3595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/>
              <a:t>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TUFLOW Build 2008-08 New Features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3D7-2ACE-43E7-8FBC-EB077312B2B7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6742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/>
              <a:t>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TUFLOW Build 2008-08 New Features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3D7-2ACE-43E7-8FBC-EB077312B2B7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433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AU"/>
              <a:t>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TUFLOW Build 2008-08 New Features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3D7-2ACE-43E7-8FBC-EB077312B2B7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898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54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619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363" y="172641"/>
            <a:ext cx="8672512" cy="4798219"/>
          </a:xfrm>
          <a:prstGeom prst="rect">
            <a:avLst/>
          </a:prstGeom>
          <a:solidFill>
            <a:srgbClr val="E8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86" b="40989"/>
          <a:stretch/>
        </p:blipFill>
        <p:spPr>
          <a:xfrm>
            <a:off x="2981405" y="167312"/>
            <a:ext cx="6011931" cy="4970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301891"/>
            <a:ext cx="8216537" cy="888301"/>
          </a:xfrm>
        </p:spPr>
        <p:txBody>
          <a:bodyPr anchor="b">
            <a:noAutofit/>
          </a:bodyPr>
          <a:lstStyle>
            <a:lvl1pPr algn="l">
              <a:lnSpc>
                <a:spcPts val="2600"/>
              </a:lnSpc>
              <a:defRPr sz="3200" b="1">
                <a:solidFill>
                  <a:srgbClr val="0055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356829"/>
            <a:ext cx="8216536" cy="657690"/>
          </a:xfrm>
        </p:spPr>
        <p:txBody>
          <a:bodyPr anchor="b"/>
          <a:lstStyle>
            <a:lvl1pPr marL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4F5650"/>
                </a:solidFill>
              </a:defRPr>
            </a:lvl1pPr>
            <a:lvl2pPr marL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F565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217364" y="568940"/>
            <a:ext cx="594911" cy="187287"/>
          </a:xfrm>
          <a:prstGeom prst="rect">
            <a:avLst/>
          </a:prstGeom>
          <a:solidFill>
            <a:srgbClr val="E8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4" y="345995"/>
            <a:ext cx="1818531" cy="520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070D1B-25A9-4460-9B85-AE52698629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4" y="285754"/>
            <a:ext cx="2014537" cy="4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0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828800" y="4829175"/>
            <a:ext cx="4038600" cy="185738"/>
          </a:xfrm>
        </p:spPr>
        <p:txBody>
          <a:bodyPr wrap="square"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Presentation Title. Ref: 123.abc</a:t>
            </a:r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Date: 01-Jan-2013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86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4598"/>
            <a:ext cx="4038600" cy="3383357"/>
          </a:xfrm>
          <a:solidFill>
            <a:srgbClr val="E5F6F9"/>
          </a:solidFill>
        </p:spPr>
        <p:txBody>
          <a:bodyPr lIns="180000" tIns="180000" rIns="180000" bIns="180000"/>
          <a:lstStyle>
            <a:lvl1pPr>
              <a:spcBef>
                <a:spcPts val="60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4598"/>
            <a:ext cx="4038600" cy="3383357"/>
          </a:xfrm>
          <a:solidFill>
            <a:srgbClr val="E8EBE9"/>
          </a:solidFill>
        </p:spPr>
        <p:txBody>
          <a:bodyPr lIns="180000" tIns="180000" rIns="180000" bIns="180000"/>
          <a:lstStyle>
            <a:lvl1pPr>
              <a:spcBef>
                <a:spcPts val="60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Title. Ref: 123.abc</a:t>
            </a:r>
            <a:endParaRPr lang="en-GB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Date: 01-Jan-2013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51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1"/>
            <a:ext cx="8229600" cy="79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4197"/>
            <a:ext cx="8229600" cy="338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5765" y="4829174"/>
            <a:ext cx="4087979" cy="1961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en-GB" dirty="0"/>
              <a:t>Presentation Title. Ref: 123.abc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189" y="178594"/>
            <a:ext cx="8694737" cy="4481513"/>
          </a:xfrm>
          <a:prstGeom prst="rect">
            <a:avLst/>
          </a:prstGeom>
          <a:noFill/>
          <a:ln w="12700">
            <a:solidFill>
              <a:srgbClr val="CBE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>
          <a:xfrm>
            <a:off x="6667501" y="4829175"/>
            <a:ext cx="1177897" cy="18573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Date: 01-Jan-2013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0189" y="1048941"/>
            <a:ext cx="8696325" cy="0"/>
          </a:xfrm>
          <a:prstGeom prst="line">
            <a:avLst/>
          </a:prstGeom>
          <a:ln w="12700">
            <a:solidFill>
              <a:srgbClr val="CBE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mpanylogo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023" b="3623"/>
          <a:stretch/>
        </p:blipFill>
        <p:spPr bwMode="auto">
          <a:xfrm>
            <a:off x="8330340" y="4747337"/>
            <a:ext cx="607033" cy="2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E84D5-585D-46E0-8FAC-8D9E333D7A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0" y="4741666"/>
            <a:ext cx="1408110" cy="3288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4" r:id="rId2"/>
    <p:sldLayoutId id="2147483696" r:id="rId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spcBef>
          <a:spcPts val="600"/>
        </a:spcBef>
        <a:spcAft>
          <a:spcPts val="600"/>
        </a:spcAft>
        <a:buFont typeface="Arial" charset="0"/>
        <a:defRPr sz="2000" b="1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algn="l" rtl="0" eaLnBrk="1" fontAlgn="base" hangingPunct="1">
        <a:spcBef>
          <a:spcPts val="0"/>
        </a:spcBef>
        <a:spcAft>
          <a:spcPts val="600"/>
        </a:spcAft>
        <a:buClr>
          <a:srgbClr val="1ABDC9"/>
        </a:buClr>
        <a:buFont typeface="Arial" charset="0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74625" indent="-174625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363538" indent="-188913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38163" indent="-174625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\\bmt-bne-fs02\oceanics\Projects\B23275.O.mjs_LCEP_RPMA\Document_Transfer\incoming\20180920_LCEP_PreviousReports\LCEP\Ridgefield_Pits\15052018093801-0001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\\bmt-bne-fs02\oceanics\Projects\B23275.O.mjs_LCEP_RPMA\Document_Transfer\incoming\20180920_LCEP_PreviousReports\LCEP\Ridgefield_Pits\15052018093801-0001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\\bmt-bne-fs02\oceanics\Projects\B23275.O.mjs_LCEP_RPMA\Document_Transfer\incoming\20180920_LCEP_PreviousReports\LCEP\Ridgefield_Pits\15052018093801-0001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2DDC-5119-429E-A55A-C262004348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Review of Hydraulic Conditions for Sediment Transport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C4BEC-B7F3-40A2-BB7A-6009CFC4FE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1800" dirty="0"/>
              <a:t>Lower Columbia Estuary Partnership</a:t>
            </a:r>
          </a:p>
        </p:txBody>
      </p:sp>
    </p:spTree>
    <p:extLst>
      <p:ext uri="{BB962C8B-B14F-4D97-AF65-F5344CB8AC3E}">
        <p14:creationId xmlns:p14="http://schemas.microsoft.com/office/powerpoint/2010/main" val="78941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80FF4A-A8CB-4A4C-815B-385FBAE1A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9" y="1194199"/>
            <a:ext cx="5760000" cy="3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 - Taub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4197"/>
            <a:ext cx="8229600" cy="3384947"/>
          </a:xfrm>
        </p:spPr>
        <p:txBody>
          <a:bodyPr/>
          <a:lstStyle/>
          <a:p>
            <a:r>
              <a:rPr lang="en-AU" dirty="0"/>
              <a:t>1yr:</a:t>
            </a:r>
          </a:p>
          <a:p>
            <a:r>
              <a:rPr lang="en-AU" sz="1800" dirty="0"/>
              <a:t>Q = 5630 ft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sz="1800" dirty="0"/>
              <a:t>   or 159.4 m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dirty="0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5971D2-7E6E-4D16-A9EF-E46C63D692C3}"/>
              </a:ext>
            </a:extLst>
          </p:cNvPr>
          <p:cNvSpPr/>
          <p:nvPr/>
        </p:nvSpPr>
        <p:spPr>
          <a:xfrm>
            <a:off x="3845607" y="2588842"/>
            <a:ext cx="786213" cy="53891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B482A2-9778-4D8B-BD3E-FC7F99C58554}"/>
              </a:ext>
            </a:extLst>
          </p:cNvPr>
          <p:cNvSpPr/>
          <p:nvPr/>
        </p:nvSpPr>
        <p:spPr>
          <a:xfrm>
            <a:off x="6937760" y="3783830"/>
            <a:ext cx="488535" cy="42070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839CDB5-77F2-4C6E-8DC1-2A9D1280176E}"/>
              </a:ext>
            </a:extLst>
          </p:cNvPr>
          <p:cNvSpPr/>
          <p:nvPr/>
        </p:nvSpPr>
        <p:spPr>
          <a:xfrm rot="19835784">
            <a:off x="5896172" y="4528742"/>
            <a:ext cx="478564" cy="31619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6D44D6-F3D4-402D-904C-CD601E801FF3}"/>
              </a:ext>
            </a:extLst>
          </p:cNvPr>
          <p:cNvSpPr/>
          <p:nvPr/>
        </p:nvSpPr>
        <p:spPr>
          <a:xfrm>
            <a:off x="462859" y="2729540"/>
            <a:ext cx="18872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For checking</a:t>
            </a:r>
          </a:p>
          <a:p>
            <a:r>
              <a:rPr lang="en-AU" sz="1600" dirty="0"/>
              <a:t>V = 2.75 m</a:t>
            </a:r>
            <a:r>
              <a:rPr lang="en-AU" sz="1600" baseline="30000" dirty="0"/>
              <a:t>3</a:t>
            </a:r>
            <a:r>
              <a:rPr lang="en-AU" sz="1600" dirty="0"/>
              <a:t>/s</a:t>
            </a:r>
          </a:p>
          <a:p>
            <a:r>
              <a:rPr lang="en-AU" sz="1600" dirty="0"/>
              <a:t>h = 1.74 m</a:t>
            </a:r>
          </a:p>
          <a:p>
            <a:r>
              <a:rPr lang="en-AU" sz="1600" dirty="0"/>
              <a:t>n = 0.04</a:t>
            </a:r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r>
              <a:rPr lang="en-AU" sz="1600" dirty="0"/>
              <a:t>         = 98.6 N/m</a:t>
            </a:r>
            <a:r>
              <a:rPr lang="en-AU" sz="1600" baseline="30000" dirty="0"/>
              <a:t>2</a:t>
            </a:r>
            <a:r>
              <a:rPr lang="en-AU" sz="1600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C77C1D-CB0A-4C9D-B7F0-3D6F0406F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68" t="38838" r="46964" b="34087"/>
          <a:stretch/>
        </p:blipFill>
        <p:spPr>
          <a:xfrm>
            <a:off x="533596" y="3868755"/>
            <a:ext cx="1427148" cy="53891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1162C4-6B5D-4DF7-9D10-07A190BF50B1}"/>
              </a:ext>
            </a:extLst>
          </p:cNvPr>
          <p:cNvCxnSpPr/>
          <p:nvPr/>
        </p:nvCxnSpPr>
        <p:spPr>
          <a:xfrm>
            <a:off x="1960744" y="3700329"/>
            <a:ext cx="4029858" cy="8788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73401C6-A37B-4D91-A95F-432CD8C38C1C}"/>
              </a:ext>
            </a:extLst>
          </p:cNvPr>
          <p:cNvSpPr/>
          <p:nvPr/>
        </p:nvSpPr>
        <p:spPr>
          <a:xfrm>
            <a:off x="4720703" y="4583605"/>
            <a:ext cx="126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99.0 N/m</a:t>
            </a:r>
            <a:r>
              <a:rPr lang="en-AU" baseline="30000" dirty="0">
                <a:solidFill>
                  <a:srgbClr val="FF0000"/>
                </a:solidFill>
              </a:rPr>
              <a:t>2</a:t>
            </a:r>
            <a:r>
              <a:rPr lang="en-AU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39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 - Taub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5yr:</a:t>
            </a:r>
          </a:p>
          <a:p>
            <a:r>
              <a:rPr lang="en-AU" sz="1800" dirty="0"/>
              <a:t>Q = 16000 ft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sz="1800" dirty="0"/>
              <a:t>   or 453.1 m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AD749-67F4-4399-AE84-82C1642EE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9" y="1194199"/>
            <a:ext cx="5760000" cy="37632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056D79-388C-4E63-A049-1BFC4BEC4F78}"/>
              </a:ext>
            </a:extLst>
          </p:cNvPr>
          <p:cNvSpPr/>
          <p:nvPr/>
        </p:nvSpPr>
        <p:spPr>
          <a:xfrm>
            <a:off x="4623275" y="2375731"/>
            <a:ext cx="3426863" cy="2187723"/>
          </a:xfrm>
          <a:custGeom>
            <a:avLst/>
            <a:gdLst>
              <a:gd name="connsiteX0" fmla="*/ 3426863 w 3426863"/>
              <a:gd name="connsiteY0" fmla="*/ 2187723 h 2187723"/>
              <a:gd name="connsiteX1" fmla="*/ 3127761 w 3426863"/>
              <a:gd name="connsiteY1" fmla="*/ 1777525 h 2187723"/>
              <a:gd name="connsiteX2" fmla="*/ 2717562 w 3426863"/>
              <a:gd name="connsiteY2" fmla="*/ 1546789 h 2187723"/>
              <a:gd name="connsiteX3" fmla="*/ 2589375 w 3426863"/>
              <a:gd name="connsiteY3" fmla="*/ 1392964 h 2187723"/>
              <a:gd name="connsiteX4" fmla="*/ 2384276 w 3426863"/>
              <a:gd name="connsiteY4" fmla="*/ 1068224 h 2187723"/>
              <a:gd name="connsiteX5" fmla="*/ 2281727 w 3426863"/>
              <a:gd name="connsiteY5" fmla="*/ 700755 h 2187723"/>
              <a:gd name="connsiteX6" fmla="*/ 1948441 w 3426863"/>
              <a:gd name="connsiteY6" fmla="*/ 384561 h 2187723"/>
              <a:gd name="connsiteX7" fmla="*/ 1580972 w 3426863"/>
              <a:gd name="connsiteY7" fmla="*/ 256374 h 2187723"/>
              <a:gd name="connsiteX8" fmla="*/ 1290415 w 3426863"/>
              <a:gd name="connsiteY8" fmla="*/ 264919 h 2187723"/>
              <a:gd name="connsiteX9" fmla="*/ 1051132 w 3426863"/>
              <a:gd name="connsiteY9" fmla="*/ 299103 h 2187723"/>
              <a:gd name="connsiteX10" fmla="*/ 769121 w 3426863"/>
              <a:gd name="connsiteY10" fmla="*/ 333286 h 2187723"/>
              <a:gd name="connsiteX11" fmla="*/ 564022 w 3426863"/>
              <a:gd name="connsiteY11" fmla="*/ 247828 h 2187723"/>
              <a:gd name="connsiteX12" fmla="*/ 0 w 3426863"/>
              <a:gd name="connsiteY12" fmla="*/ 0 h 218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6863" h="2187723">
                <a:moveTo>
                  <a:pt x="3426863" y="2187723"/>
                </a:moveTo>
                <a:lnTo>
                  <a:pt x="3127761" y="1777525"/>
                </a:lnTo>
                <a:lnTo>
                  <a:pt x="2717562" y="1546789"/>
                </a:lnTo>
                <a:lnTo>
                  <a:pt x="2589375" y="1392964"/>
                </a:lnTo>
                <a:lnTo>
                  <a:pt x="2384276" y="1068224"/>
                </a:lnTo>
                <a:lnTo>
                  <a:pt x="2281727" y="700755"/>
                </a:lnTo>
                <a:lnTo>
                  <a:pt x="1948441" y="384561"/>
                </a:lnTo>
                <a:lnTo>
                  <a:pt x="1580972" y="256374"/>
                </a:lnTo>
                <a:lnTo>
                  <a:pt x="1290415" y="264919"/>
                </a:lnTo>
                <a:lnTo>
                  <a:pt x="1051132" y="299103"/>
                </a:lnTo>
                <a:lnTo>
                  <a:pt x="769121" y="333286"/>
                </a:lnTo>
                <a:lnTo>
                  <a:pt x="564022" y="24782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534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AC1F55-13EB-4577-B152-4973954D1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9" y="1194199"/>
            <a:ext cx="5760000" cy="3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 - Taub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100yr:</a:t>
            </a:r>
          </a:p>
          <a:p>
            <a:r>
              <a:rPr lang="en-AU" sz="1800" dirty="0"/>
              <a:t>Q = 28800 ft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sz="1800" dirty="0"/>
              <a:t>   or 815.5 m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dirty="0"/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056D79-388C-4E63-A049-1BFC4BEC4F78}"/>
              </a:ext>
            </a:extLst>
          </p:cNvPr>
          <p:cNvSpPr/>
          <p:nvPr/>
        </p:nvSpPr>
        <p:spPr>
          <a:xfrm>
            <a:off x="4623275" y="2375731"/>
            <a:ext cx="3426863" cy="2187723"/>
          </a:xfrm>
          <a:custGeom>
            <a:avLst/>
            <a:gdLst>
              <a:gd name="connsiteX0" fmla="*/ 3426863 w 3426863"/>
              <a:gd name="connsiteY0" fmla="*/ 2187723 h 2187723"/>
              <a:gd name="connsiteX1" fmla="*/ 3127761 w 3426863"/>
              <a:gd name="connsiteY1" fmla="*/ 1777525 h 2187723"/>
              <a:gd name="connsiteX2" fmla="*/ 2717562 w 3426863"/>
              <a:gd name="connsiteY2" fmla="*/ 1546789 h 2187723"/>
              <a:gd name="connsiteX3" fmla="*/ 2589375 w 3426863"/>
              <a:gd name="connsiteY3" fmla="*/ 1392964 h 2187723"/>
              <a:gd name="connsiteX4" fmla="*/ 2384276 w 3426863"/>
              <a:gd name="connsiteY4" fmla="*/ 1068224 h 2187723"/>
              <a:gd name="connsiteX5" fmla="*/ 2281727 w 3426863"/>
              <a:gd name="connsiteY5" fmla="*/ 700755 h 2187723"/>
              <a:gd name="connsiteX6" fmla="*/ 1948441 w 3426863"/>
              <a:gd name="connsiteY6" fmla="*/ 384561 h 2187723"/>
              <a:gd name="connsiteX7" fmla="*/ 1580972 w 3426863"/>
              <a:gd name="connsiteY7" fmla="*/ 256374 h 2187723"/>
              <a:gd name="connsiteX8" fmla="*/ 1290415 w 3426863"/>
              <a:gd name="connsiteY8" fmla="*/ 264919 h 2187723"/>
              <a:gd name="connsiteX9" fmla="*/ 1051132 w 3426863"/>
              <a:gd name="connsiteY9" fmla="*/ 299103 h 2187723"/>
              <a:gd name="connsiteX10" fmla="*/ 769121 w 3426863"/>
              <a:gd name="connsiteY10" fmla="*/ 333286 h 2187723"/>
              <a:gd name="connsiteX11" fmla="*/ 564022 w 3426863"/>
              <a:gd name="connsiteY11" fmla="*/ 247828 h 2187723"/>
              <a:gd name="connsiteX12" fmla="*/ 0 w 3426863"/>
              <a:gd name="connsiteY12" fmla="*/ 0 h 218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6863" h="2187723">
                <a:moveTo>
                  <a:pt x="3426863" y="2187723"/>
                </a:moveTo>
                <a:lnTo>
                  <a:pt x="3127761" y="1777525"/>
                </a:lnTo>
                <a:lnTo>
                  <a:pt x="2717562" y="1546789"/>
                </a:lnTo>
                <a:lnTo>
                  <a:pt x="2589375" y="1392964"/>
                </a:lnTo>
                <a:lnTo>
                  <a:pt x="2384276" y="1068224"/>
                </a:lnTo>
                <a:lnTo>
                  <a:pt x="2281727" y="700755"/>
                </a:lnTo>
                <a:lnTo>
                  <a:pt x="1948441" y="384561"/>
                </a:lnTo>
                <a:lnTo>
                  <a:pt x="1580972" y="256374"/>
                </a:lnTo>
                <a:lnTo>
                  <a:pt x="1290415" y="264919"/>
                </a:lnTo>
                <a:lnTo>
                  <a:pt x="1051132" y="299103"/>
                </a:lnTo>
                <a:lnTo>
                  <a:pt x="769121" y="333286"/>
                </a:lnTo>
                <a:lnTo>
                  <a:pt x="564022" y="24782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97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D7CB-DE4F-4027-9E09-848BC3F6F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State of Sediment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4DC29-EC8C-44FA-978F-908DD478D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479" y="1194197"/>
            <a:ext cx="3668321" cy="3300438"/>
          </a:xfrm>
          <a:prstGeom prst="rect">
            <a:avLst/>
          </a:prstGeom>
        </p:spPr>
      </p:pic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63AD5551-F428-4EE3-AD9C-A83725825A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422251"/>
              </p:ext>
            </p:extLst>
          </p:nvPr>
        </p:nvGraphicFramePr>
        <p:xfrm>
          <a:off x="329401" y="1627871"/>
          <a:ext cx="4670780" cy="19240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50913">
                  <a:extLst>
                    <a:ext uri="{9D8B030D-6E8A-4147-A177-3AD203B41FA5}">
                      <a16:colId xmlns:a16="http://schemas.microsoft.com/office/drawing/2014/main" val="759364231"/>
                    </a:ext>
                  </a:extLst>
                </a:gridCol>
                <a:gridCol w="393152">
                  <a:extLst>
                    <a:ext uri="{9D8B030D-6E8A-4147-A177-3AD203B41FA5}">
                      <a16:colId xmlns:a16="http://schemas.microsoft.com/office/drawing/2014/main" val="3265907852"/>
                    </a:ext>
                  </a:extLst>
                </a:gridCol>
                <a:gridCol w="555625">
                  <a:extLst>
                    <a:ext uri="{9D8B030D-6E8A-4147-A177-3AD203B41FA5}">
                      <a16:colId xmlns:a16="http://schemas.microsoft.com/office/drawing/2014/main" val="2519414073"/>
                    </a:ext>
                  </a:extLst>
                </a:gridCol>
                <a:gridCol w="393152">
                  <a:extLst>
                    <a:ext uri="{9D8B030D-6E8A-4147-A177-3AD203B41FA5}">
                      <a16:colId xmlns:a16="http://schemas.microsoft.com/office/drawing/2014/main" val="1999622332"/>
                    </a:ext>
                  </a:extLst>
                </a:gridCol>
                <a:gridCol w="979711">
                  <a:extLst>
                    <a:ext uri="{9D8B030D-6E8A-4147-A177-3AD203B41FA5}">
                      <a16:colId xmlns:a16="http://schemas.microsoft.com/office/drawing/2014/main" val="3776633551"/>
                    </a:ext>
                  </a:extLst>
                </a:gridCol>
                <a:gridCol w="342423">
                  <a:extLst>
                    <a:ext uri="{9D8B030D-6E8A-4147-A177-3AD203B41FA5}">
                      <a16:colId xmlns:a16="http://schemas.microsoft.com/office/drawing/2014/main" val="3094475568"/>
                    </a:ext>
                  </a:extLst>
                </a:gridCol>
                <a:gridCol w="304376">
                  <a:extLst>
                    <a:ext uri="{9D8B030D-6E8A-4147-A177-3AD203B41FA5}">
                      <a16:colId xmlns:a16="http://schemas.microsoft.com/office/drawing/2014/main" val="1222066395"/>
                    </a:ext>
                  </a:extLst>
                </a:gridCol>
                <a:gridCol w="370958">
                  <a:extLst>
                    <a:ext uri="{9D8B030D-6E8A-4147-A177-3AD203B41FA5}">
                      <a16:colId xmlns:a16="http://schemas.microsoft.com/office/drawing/2014/main" val="1515932078"/>
                    </a:ext>
                  </a:extLst>
                </a:gridCol>
                <a:gridCol w="380470">
                  <a:extLst>
                    <a:ext uri="{9D8B030D-6E8A-4147-A177-3AD203B41FA5}">
                      <a16:colId xmlns:a16="http://schemas.microsoft.com/office/drawing/2014/main" val="239695300"/>
                    </a:ext>
                  </a:extLst>
                </a:gridCol>
              </a:tblGrid>
              <a:tr h="190500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 Bed Material 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d </a:t>
                      </a:r>
                      <a:br>
                        <a:rPr lang="en-AU" sz="1100" u="none" strike="noStrike" dirty="0">
                          <a:effectLst/>
                        </a:rPr>
                      </a:br>
                      <a:r>
                        <a:rPr lang="en-AU" sz="1100" u="none" strike="noStrike" dirty="0">
                          <a:effectLst/>
                        </a:rPr>
                        <a:t>(mm)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d*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 err="1">
                          <a:effectLst/>
                        </a:rPr>
                        <a:t>ws</a:t>
                      </a:r>
                      <a:r>
                        <a:rPr lang="en-AU" sz="1100" u="none" strike="noStrike" dirty="0">
                          <a:effectLst/>
                        </a:rPr>
                        <a:t> </a:t>
                      </a:r>
                      <a:br>
                        <a:rPr lang="en-AU" sz="1100" u="none" strike="noStrike" dirty="0">
                          <a:effectLst/>
                        </a:rPr>
                      </a:br>
                      <a:r>
                        <a:rPr lang="en-AU" sz="1100" u="none" strike="noStrike" dirty="0">
                          <a:effectLst/>
                        </a:rPr>
                        <a:t>(m/s)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Flow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base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1yr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5yr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100yr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362174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 dirty="0">
                          <a:effectLst/>
                        </a:rPr>
                        <a:t>τ</a:t>
                      </a:r>
                      <a:r>
                        <a:rPr lang="en-AU" sz="1100" u="none" strike="noStrike" dirty="0">
                          <a:effectLst/>
                        </a:rPr>
                        <a:t>b, max (N/m2)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50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100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150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170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63485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u*, max (m/s)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0.22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0.32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0.39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0.41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078396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u* /</a:t>
                      </a:r>
                      <a:r>
                        <a:rPr lang="en-AU" sz="1100" u="none" strike="noStrike" dirty="0" err="1">
                          <a:effectLst/>
                        </a:rPr>
                        <a:t>ws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868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Sand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0.25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6.31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0.033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6.75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9.54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11.69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12.44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978526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Coarse Sand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25.22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0.098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2.28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3.23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3.95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4.21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091163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Gravel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252.20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0.328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0.68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0.96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1.18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1.26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49090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Coarse Gravel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25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630.50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0.519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0.43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0.61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0.75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0.79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278719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Small Cobble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60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1513.21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0.804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0.28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0.39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0.48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0.51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52454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Cobble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100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2522.01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1.038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0.22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0.30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0.37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0.40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134488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0936E0-16BB-4921-9841-E751F727E852}"/>
              </a:ext>
            </a:extLst>
          </p:cNvPr>
          <p:cNvCxnSpPr>
            <a:cxnSpLocks/>
          </p:cNvCxnSpPr>
          <p:nvPr/>
        </p:nvCxnSpPr>
        <p:spPr>
          <a:xfrm flipV="1">
            <a:off x="5018479" y="2589896"/>
            <a:ext cx="2869289" cy="4865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16DFE5-01AF-4550-BD95-D9CDBAF0C3FB}"/>
              </a:ext>
            </a:extLst>
          </p:cNvPr>
          <p:cNvCxnSpPr>
            <a:cxnSpLocks/>
          </p:cNvCxnSpPr>
          <p:nvPr/>
        </p:nvCxnSpPr>
        <p:spPr>
          <a:xfrm flipV="1">
            <a:off x="5018479" y="3191789"/>
            <a:ext cx="3390583" cy="173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F1A0AD-BFCB-4C0C-80FA-B21BA1DAA033}"/>
              </a:ext>
            </a:extLst>
          </p:cNvPr>
          <p:cNvCxnSpPr>
            <a:cxnSpLocks/>
          </p:cNvCxnSpPr>
          <p:nvPr/>
        </p:nvCxnSpPr>
        <p:spPr>
          <a:xfrm flipV="1">
            <a:off x="5018479" y="2288950"/>
            <a:ext cx="2756096" cy="598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554DAA3-AD82-4B9E-A67B-6B7612838017}"/>
              </a:ext>
            </a:extLst>
          </p:cNvPr>
          <p:cNvCxnSpPr>
            <a:cxnSpLocks/>
          </p:cNvCxnSpPr>
          <p:nvPr/>
        </p:nvCxnSpPr>
        <p:spPr>
          <a:xfrm flipV="1">
            <a:off x="5046099" y="1836894"/>
            <a:ext cx="1525617" cy="7167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866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/>
              <a:t>Even under the base flow condition, Taub can become as high as 50N/m</a:t>
            </a:r>
            <a:r>
              <a:rPr lang="en-AU" sz="1600" baseline="30000" dirty="0"/>
              <a:t>2</a:t>
            </a:r>
            <a:r>
              <a:rPr lang="en-AU" sz="1600" dirty="0"/>
              <a:t> in some part of the river, which is strong enough to move bed material smaller than “Coarse Gravel”.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Under the 1yr flood event, Taub can reach 100N/m2 in small part of the river. The majority of the bed material can move but Cobbles can form armouring layer at most part of the channel. This is a high frequency event and the bank erosion at the highlighted area may shift the stream over time.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/>
              <a:t>Under the 5yr flood event, water can get almost everywhere. Taub can reach 150N/m2 even in the potential river course at the south side of the domain.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400" dirty="0"/>
          </a:p>
          <a:p>
            <a:r>
              <a:rPr lang="en-A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4831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5AB12-A6E9-4E1C-A1D7-B9452CDC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Geometry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5D0626-9840-4985-8F99-8776B74DA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108928"/>
            <a:ext cx="5760000" cy="3763200"/>
          </a:xfrm>
        </p:spPr>
      </p:pic>
    </p:spTree>
    <p:extLst>
      <p:ext uri="{BB962C8B-B14F-4D97-AF65-F5344CB8AC3E}">
        <p14:creationId xmlns:p14="http://schemas.microsoft.com/office/powerpoint/2010/main" val="285790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Flood History </a:t>
            </a:r>
            <a:endParaRPr lang="en-AU" sz="2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4197"/>
            <a:ext cx="8229600" cy="33849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r>
              <a:rPr lang="en-AU" sz="1100" dirty="0"/>
              <a:t>Source: </a:t>
            </a:r>
            <a:r>
              <a:rPr lang="en-AU" sz="1100" dirty="0">
                <a:hlinkClick r:id="rId3" action="ppaction://hlinkfile"/>
              </a:rPr>
              <a:t>"O:\Projects\B23275.O.mjs_LCEP_RPMA\Document_Transfer\incoming\20180920_LCEP_PreviousReports\LCEP\Ridgefield_Pits\15052018093801-0001.pdf“</a:t>
            </a:r>
            <a:endParaRPr lang="en-AU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64CBA-EAB8-4DA6-BF22-72EE6E159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61246"/>
            <a:ext cx="3985897" cy="1821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522D0-9FFE-4FA4-9247-F2D84F636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097" y="1041305"/>
            <a:ext cx="4113962" cy="29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89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Flood Frequency Analysis  </a:t>
            </a:r>
            <a:endParaRPr lang="en-AU" sz="2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4197"/>
            <a:ext cx="8229600" cy="33849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r>
              <a:rPr lang="en-AU" sz="1100" dirty="0"/>
              <a:t>Source: </a:t>
            </a:r>
            <a:r>
              <a:rPr lang="en-AU" sz="1100" dirty="0">
                <a:hlinkClick r:id="rId3" action="ppaction://hlinkfile"/>
              </a:rPr>
              <a:t>"O:\Projects\B23275.O.mjs_LCEP_RPMA\Document_Transfer\incoming\20180920_LCEP_PreviousReports\LCEP\Ridgefield_Pits\15052018093801-0001.pdf“</a:t>
            </a:r>
            <a:endParaRPr lang="en-AU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6503E-E6DC-4F12-813C-976B2273F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855" y="320467"/>
            <a:ext cx="3384945" cy="4502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F4B20D-2BEF-4EBC-BAA1-B089A5517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37" y="1708611"/>
            <a:ext cx="4969420" cy="18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6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East Fork Lewis River </a:t>
            </a:r>
            <a:r>
              <a:rPr lang="en-GB" sz="2400" dirty="0" err="1"/>
              <a:t>Armoring</a:t>
            </a:r>
            <a:r>
              <a:rPr lang="en-GB" sz="2400" dirty="0"/>
              <a:t> Characteristics </a:t>
            </a:r>
            <a:r>
              <a:rPr lang="en-AU" sz="2400" dirty="0"/>
              <a:t>  </a:t>
            </a:r>
            <a:endParaRPr lang="en-AU" sz="2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4197"/>
            <a:ext cx="3755878" cy="33849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 </a:t>
            </a:r>
            <a:r>
              <a:rPr lang="en-GB" sz="1400" dirty="0" err="1"/>
              <a:t>armoring</a:t>
            </a:r>
            <a:r>
              <a:rPr lang="en-GB" sz="1400" dirty="0"/>
              <a:t> calculations for the cross section at RM 10.01 show that, for discharges greater than the </a:t>
            </a:r>
            <a:r>
              <a:rPr lang="en-GB" sz="1400" dirty="0">
                <a:highlight>
                  <a:srgbClr val="FFFF00"/>
                </a:highlight>
              </a:rPr>
              <a:t>5-year </a:t>
            </a:r>
            <a:r>
              <a:rPr lang="en-GB" sz="1400" dirty="0"/>
              <a:t>flood, the entire bed is mobilized. </a:t>
            </a: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 At RM 7.43, it was estimated that the river is unable to transport material greater than about 1 inch (25 mm) in diameter. Thus, sediment sizes used for spawning are generally not transportable beyond this location.</a:t>
            </a: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r>
              <a:rPr lang="en-AU" sz="1100" dirty="0"/>
              <a:t>Source: </a:t>
            </a:r>
            <a:r>
              <a:rPr lang="en-AU" sz="1100" dirty="0">
                <a:hlinkClick r:id="rId3" action="ppaction://hlinkfile"/>
              </a:rPr>
              <a:t>"O:\Projects\B23275.O.mjs_LCEP_RPMA\Document_Transfer\incoming\20180920_LCEP_PreviousReports\LCEP\Ridgefield_Pits\15052018093801-0001.pdf“</a:t>
            </a:r>
            <a:endParaRPr lang="en-AU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0472C-98B1-416E-BDA3-A4A0767C9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988" y="1194197"/>
            <a:ext cx="4503632" cy="31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93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Flowrates for Hydraulic Conditions </a:t>
            </a:r>
            <a:r>
              <a:rPr lang="en-AU" sz="2400" dirty="0"/>
              <a:t>Assessment</a:t>
            </a:r>
            <a:endParaRPr lang="en-AU" sz="2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4197"/>
            <a:ext cx="3909599" cy="3384947"/>
          </a:xfrm>
        </p:spPr>
        <p:txBody>
          <a:bodyPr/>
          <a:lstStyle/>
          <a:p>
            <a:r>
              <a:rPr lang="en-AU" sz="1400" dirty="0"/>
              <a:t>Upstream Flow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100 </a:t>
            </a:r>
            <a:r>
              <a:rPr lang="en-AU" sz="1400" dirty="0" err="1"/>
              <a:t>yr</a:t>
            </a:r>
            <a:r>
              <a:rPr lang="en-AU" sz="1400" dirty="0"/>
              <a:t>: </a:t>
            </a:r>
            <a:r>
              <a:rPr lang="en-AU" sz="1400" dirty="0" err="1"/>
              <a:t>Maximun</a:t>
            </a:r>
            <a:r>
              <a:rPr lang="en-AU" sz="1400" dirty="0"/>
              <a:t> possible flow rate.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5 </a:t>
            </a:r>
            <a:r>
              <a:rPr lang="en-GB" sz="1400" dirty="0" err="1"/>
              <a:t>yr</a:t>
            </a:r>
            <a:r>
              <a:rPr lang="en-GB" sz="1400" dirty="0"/>
              <a:t>: Bed materials of all sizes flow in from upstream. </a:t>
            </a:r>
            <a:br>
              <a:rPr lang="en-GB" sz="1400" dirty="0"/>
            </a:br>
            <a:br>
              <a:rPr lang="en-GB" sz="1400" dirty="0"/>
            </a:br>
            <a:br>
              <a:rPr lang="en-GB" sz="1400" dirty="0"/>
            </a:br>
            <a:br>
              <a:rPr lang="en-GB" sz="1400" dirty="0"/>
            </a:b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AAQ:</a:t>
            </a:r>
            <a:br>
              <a:rPr lang="en-GB" sz="1400" dirty="0"/>
            </a:br>
            <a:r>
              <a:rPr lang="en-GB" sz="1400" dirty="0"/>
              <a:t> </a:t>
            </a: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B454C-69E4-43FE-9E24-B7E3C126B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02" y="3058031"/>
            <a:ext cx="4320000" cy="1782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6E8A9-38C7-4FAE-AA5C-3F283DBFB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02" y="1194197"/>
            <a:ext cx="4320000" cy="17825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714B6B-2704-4C74-8A63-EA4AE04AAF6A}"/>
              </a:ext>
            </a:extLst>
          </p:cNvPr>
          <p:cNvSpPr/>
          <p:nvPr/>
        </p:nvSpPr>
        <p:spPr>
          <a:xfrm>
            <a:off x="6578860" y="4119072"/>
            <a:ext cx="460071" cy="460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16858D-F19F-4DE7-9CCE-0FB6DA83F059}"/>
              </a:ext>
            </a:extLst>
          </p:cNvPr>
          <p:cNvSpPr/>
          <p:nvPr/>
        </p:nvSpPr>
        <p:spPr>
          <a:xfrm>
            <a:off x="5073377" y="1461330"/>
            <a:ext cx="460071" cy="1239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797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Flowrates for Hydraulic Conditions </a:t>
            </a:r>
            <a:r>
              <a:rPr lang="en-AU" sz="2400" dirty="0"/>
              <a:t>Assessment</a:t>
            </a:r>
            <a:endParaRPr lang="en-AU" sz="2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4197"/>
            <a:ext cx="5379579" cy="3384947"/>
          </a:xfrm>
        </p:spPr>
        <p:txBody>
          <a:bodyPr/>
          <a:lstStyle/>
          <a:p>
            <a:r>
              <a:rPr lang="en-AU" sz="1400" dirty="0"/>
              <a:t>Downstream Water Level Based on Rating curve:</a:t>
            </a:r>
          </a:p>
          <a:p>
            <a:endParaRPr lang="en-AU" sz="1400" dirty="0"/>
          </a:p>
          <a:p>
            <a:r>
              <a:rPr lang="en-AU" sz="1400" b="0" i="1" dirty="0">
                <a:solidFill>
                  <a:srgbClr val="000000"/>
                </a:solidFill>
              </a:rPr>
              <a:t>C</a:t>
            </a:r>
            <a:r>
              <a:rPr lang="en-AU" sz="1400" b="0" i="1" baseline="-25000" dirty="0">
                <a:solidFill>
                  <a:srgbClr val="000000"/>
                </a:solidFill>
              </a:rPr>
              <a:t>r</a:t>
            </a:r>
            <a:r>
              <a:rPr lang="en-AU" sz="1400" b="0" dirty="0">
                <a:solidFill>
                  <a:srgbClr val="000000"/>
                </a:solidFill>
              </a:rPr>
              <a:t>,</a:t>
            </a:r>
            <a:r>
              <a:rPr lang="en-AU" sz="1400" b="0" i="1" dirty="0">
                <a:solidFill>
                  <a:srgbClr val="000000"/>
                </a:solidFill>
              </a:rPr>
              <a:t> </a:t>
            </a:r>
            <a:r>
              <a:rPr lang="el-GR" sz="1400" b="0" i="1" dirty="0">
                <a:solidFill>
                  <a:srgbClr val="000000"/>
                </a:solidFill>
              </a:rPr>
              <a:t>β</a:t>
            </a:r>
            <a:r>
              <a:rPr lang="en-AU" sz="1400" b="0" dirty="0">
                <a:solidFill>
                  <a:srgbClr val="000000"/>
                </a:solidFill>
              </a:rPr>
              <a:t>: rating curve constants</a:t>
            </a:r>
          </a:p>
          <a:p>
            <a:r>
              <a:rPr lang="en-GB" sz="1400" b="0" i="1" dirty="0">
                <a:solidFill>
                  <a:srgbClr val="000000"/>
                </a:solidFill>
              </a:rPr>
              <a:t>a</a:t>
            </a:r>
            <a:r>
              <a:rPr lang="en-GB" sz="1400" b="0" dirty="0">
                <a:solidFill>
                  <a:srgbClr val="000000"/>
                </a:solidFill>
              </a:rPr>
              <a:t>: a constant which represents </a:t>
            </a:r>
            <a:br>
              <a:rPr lang="en-GB" sz="1400" b="0" dirty="0">
                <a:solidFill>
                  <a:srgbClr val="000000"/>
                </a:solidFill>
              </a:rPr>
            </a:br>
            <a:r>
              <a:rPr lang="en-GB" sz="1400" b="0" dirty="0">
                <a:solidFill>
                  <a:srgbClr val="000000"/>
                </a:solidFill>
              </a:rPr>
              <a:t>the gauge reading corresponding</a:t>
            </a:r>
            <a:br>
              <a:rPr lang="en-GB" sz="1400" b="0" dirty="0">
                <a:solidFill>
                  <a:srgbClr val="000000"/>
                </a:solidFill>
              </a:rPr>
            </a:br>
            <a:r>
              <a:rPr lang="en-GB" sz="1400" b="0" dirty="0">
                <a:solidFill>
                  <a:srgbClr val="000000"/>
                </a:solidFill>
              </a:rPr>
              <a:t> to zero discharge.</a:t>
            </a:r>
            <a:endParaRPr lang="en-AU" sz="1400" b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D8A00-629E-4287-8799-44FC04A82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47" y="1461331"/>
            <a:ext cx="5850601" cy="32297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377585-64BF-4F3D-943A-2FCAB7F13743}"/>
                  </a:ext>
                </a:extLst>
              </p:cNvPr>
              <p:cNvSpPr txBox="1"/>
              <p:nvPr/>
            </p:nvSpPr>
            <p:spPr>
              <a:xfrm>
                <a:off x="742375" y="1527881"/>
                <a:ext cx="1643912" cy="289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377585-64BF-4F3D-943A-2FCAB7F13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75" y="1527881"/>
                <a:ext cx="1643912" cy="289951"/>
              </a:xfrm>
              <a:prstGeom prst="rect">
                <a:avLst/>
              </a:prstGeom>
              <a:blipFill>
                <a:blip r:embed="rId4"/>
                <a:stretch>
                  <a:fillRect l="-4089" t="-4255" r="-2230" b="-340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47274B-ADBA-4D54-A3D2-F66577756E27}"/>
              </a:ext>
            </a:extLst>
          </p:cNvPr>
          <p:cNvCxnSpPr>
            <a:cxnSpLocks/>
          </p:cNvCxnSpPr>
          <p:nvPr/>
        </p:nvCxnSpPr>
        <p:spPr>
          <a:xfrm flipV="1">
            <a:off x="4289990" y="1914258"/>
            <a:ext cx="0" cy="240136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BA3E758-8AAF-4AC1-AF86-B345BC836DD6}"/>
              </a:ext>
            </a:extLst>
          </p:cNvPr>
          <p:cNvSpPr txBox="1"/>
          <p:nvPr/>
        </p:nvSpPr>
        <p:spPr>
          <a:xfrm>
            <a:off x="4486542" y="2042445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Over bank flow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5FE6A-5043-4C32-90B3-F3753AFC74EB}"/>
              </a:ext>
            </a:extLst>
          </p:cNvPr>
          <p:cNvSpPr txBox="1"/>
          <p:nvPr/>
        </p:nvSpPr>
        <p:spPr>
          <a:xfrm>
            <a:off x="3436761" y="3792406"/>
            <a:ext cx="85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In bank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214907-FBC3-4EC1-9051-1CB3E007BEFC}"/>
                  </a:ext>
                </a:extLst>
              </p:cNvPr>
              <p:cNvSpPr txBox="1"/>
              <p:nvPr/>
            </p:nvSpPr>
            <p:spPr>
              <a:xfrm>
                <a:off x="3832297" y="3301915"/>
                <a:ext cx="20502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20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−2.5</m:t>
                              </m:r>
                            </m:e>
                          </m:d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0.64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214907-FBC3-4EC1-9051-1CB3E007B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297" y="3301915"/>
                <a:ext cx="2050241" cy="276999"/>
              </a:xfrm>
              <a:prstGeom prst="rect">
                <a:avLst/>
              </a:prstGeom>
              <a:blipFill>
                <a:blip r:embed="rId5"/>
                <a:stretch>
                  <a:fillRect l="-2976" t="-2222" r="-595" b="-3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EAECBB-5C62-4AE3-BB8A-A26C0FCA4DE6}"/>
                  </a:ext>
                </a:extLst>
              </p:cNvPr>
              <p:cNvSpPr txBox="1"/>
              <p:nvPr/>
            </p:nvSpPr>
            <p:spPr>
              <a:xfrm>
                <a:off x="5836778" y="2033899"/>
                <a:ext cx="2050241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20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−4.3</m:t>
                              </m:r>
                            </m:e>
                          </m:d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0.35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EAECBB-5C62-4AE3-BB8A-A26C0FCA4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78" y="2033899"/>
                <a:ext cx="2050241" cy="280077"/>
              </a:xfrm>
              <a:prstGeom prst="rect">
                <a:avLst/>
              </a:prstGeom>
              <a:blipFill>
                <a:blip r:embed="rId6"/>
                <a:stretch>
                  <a:fillRect l="-2967" t="-4348" r="-593" b="-3260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1F0B3471-7021-4ACD-AFBB-4AD327790D35}"/>
              </a:ext>
            </a:extLst>
          </p:cNvPr>
          <p:cNvSpPr/>
          <p:nvPr/>
        </p:nvSpPr>
        <p:spPr>
          <a:xfrm>
            <a:off x="1905092" y="4671556"/>
            <a:ext cx="65418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dirty="0"/>
              <a:t>O:\Projects\B23275.O.mjs_LCEP_RPMA\Document_Transfer\incoming\20180928_LCEP_HQ_Curve\</a:t>
            </a:r>
            <a:r>
              <a:rPr lang="en-GB" sz="1100" dirty="0"/>
              <a:t>HQ_relation_from_LaCenterBridge_outputs.xlsx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1788180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Grain Size and Critical Shear Stress</a:t>
            </a:r>
            <a:endParaRPr lang="en-AU" sz="2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4197"/>
            <a:ext cx="5379579" cy="3384947"/>
          </a:xfrm>
        </p:spPr>
        <p:txBody>
          <a:bodyPr/>
          <a:lstStyle/>
          <a:p>
            <a:r>
              <a:rPr lang="en-AU" sz="1400" dirty="0"/>
              <a:t>Grain Size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6B2939-D8A4-4380-8E43-AE50761743E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83732" y="1194197"/>
            <a:ext cx="575945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41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Grain Size and Critical Shear Stress</a:t>
            </a:r>
            <a:endParaRPr lang="en-AU" sz="24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4197"/>
            <a:ext cx="5379579" cy="3384947"/>
          </a:xfrm>
        </p:spPr>
        <p:txBody>
          <a:bodyPr/>
          <a:lstStyle/>
          <a:p>
            <a:r>
              <a:rPr lang="en-GB" sz="1400" dirty="0"/>
              <a:t>Critical Shear Stress</a:t>
            </a:r>
            <a:endParaRPr lang="en-AU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2608F-E44E-4CA4-9E0F-B541AC0D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401" y="1538458"/>
            <a:ext cx="5854599" cy="2894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5FED0-5511-4873-B2AE-074BD1F4C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03" y="1538458"/>
            <a:ext cx="3228571" cy="115238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F60690-2B46-48AB-AA59-2F74C0C24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070606"/>
              </p:ext>
            </p:extLst>
          </p:nvPr>
        </p:nvGraphicFramePr>
        <p:xfrm>
          <a:off x="346103" y="3446383"/>
          <a:ext cx="4346234" cy="100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5060">
                  <a:extLst>
                    <a:ext uri="{9D8B030D-6E8A-4147-A177-3AD203B41FA5}">
                      <a16:colId xmlns:a16="http://schemas.microsoft.com/office/drawing/2014/main" val="3414618348"/>
                    </a:ext>
                  </a:extLst>
                </a:gridCol>
                <a:gridCol w="831915">
                  <a:extLst>
                    <a:ext uri="{9D8B030D-6E8A-4147-A177-3AD203B41FA5}">
                      <a16:colId xmlns:a16="http://schemas.microsoft.com/office/drawing/2014/main" val="3115700864"/>
                    </a:ext>
                  </a:extLst>
                </a:gridCol>
                <a:gridCol w="1151573">
                  <a:extLst>
                    <a:ext uri="{9D8B030D-6E8A-4147-A177-3AD203B41FA5}">
                      <a16:colId xmlns:a16="http://schemas.microsoft.com/office/drawing/2014/main" val="3287696999"/>
                    </a:ext>
                  </a:extLst>
                </a:gridCol>
                <a:gridCol w="1247686">
                  <a:extLst>
                    <a:ext uri="{9D8B030D-6E8A-4147-A177-3AD203B41FA5}">
                      <a16:colId xmlns:a16="http://schemas.microsoft.com/office/drawing/2014/main" val="11113004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Description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Grain Size (mm)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 err="1">
                          <a:effectLst/>
                        </a:rPr>
                        <a:t>Tau,c</a:t>
                      </a:r>
                      <a:r>
                        <a:rPr lang="en-AU" sz="1100" dirty="0">
                          <a:effectLst/>
                        </a:rPr>
                        <a:t> Shields’ </a:t>
                      </a:r>
                      <a:br>
                        <a:rPr lang="en-AU" sz="1100" dirty="0">
                          <a:effectLst/>
                        </a:rPr>
                      </a:br>
                      <a:r>
                        <a:rPr lang="en-AU" sz="1100" dirty="0">
                          <a:effectLst/>
                        </a:rPr>
                        <a:t>(1936) (N/m2)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Tau,c Soulsby’s (1997) (N/m2)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8839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Fine Sand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0.50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0.50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94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Gravel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10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9.0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9.0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640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Coarse Gravel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25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22.4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22.4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3246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Cobble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100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89.1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89.1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018000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A38E3E8-4371-4BA6-B732-2FE999D6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67" y="2725579"/>
            <a:ext cx="3320042" cy="5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3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 - Taub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Base Flow:</a:t>
            </a:r>
          </a:p>
          <a:p>
            <a:r>
              <a:rPr lang="en-AU" sz="1800" dirty="0"/>
              <a:t>Q = 643 ft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sz="1800" dirty="0"/>
              <a:t>   or 18.2 m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6791E-DF98-491D-9B2C-F2F6E96BE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9" y="1194198"/>
            <a:ext cx="5760000" cy="37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914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8ce696e9412443ecc57c32ed4796326ae4778a"/>
</p:tagLst>
</file>

<file path=ppt/theme/theme1.xml><?xml version="1.0" encoding="utf-8"?>
<a:theme xmlns:a="http://schemas.openxmlformats.org/drawingml/2006/main" name="PowerPoint Style 2 (3)">
  <a:themeElements>
    <a:clrScheme name="BMT_Colours">
      <a:dk1>
        <a:srgbClr val="4F5650"/>
      </a:dk1>
      <a:lt1>
        <a:sysClr val="window" lastClr="FFFFFF"/>
      </a:lt1>
      <a:dk2>
        <a:srgbClr val="8B9B93"/>
      </a:dk2>
      <a:lt2>
        <a:srgbClr val="D8D0C7"/>
      </a:lt2>
      <a:accent1>
        <a:srgbClr val="005581"/>
      </a:accent1>
      <a:accent2>
        <a:srgbClr val="00B6DD"/>
      </a:accent2>
      <a:accent3>
        <a:srgbClr val="E20177"/>
      </a:accent3>
      <a:accent4>
        <a:srgbClr val="7ED1E1"/>
      </a:accent4>
      <a:accent5>
        <a:srgbClr val="D4D00F"/>
      </a:accent5>
      <a:accent6>
        <a:srgbClr val="FF742A"/>
      </a:accent6>
      <a:hlink>
        <a:srgbClr val="4F5650"/>
      </a:hlink>
      <a:folHlink>
        <a:srgbClr val="E201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T-TUFLOW ppt Template.potx" id="{48DD3466-B025-4C42-BC02-E7E4FC7B9A01}" vid="{4B7047E8-DC9B-422D-B810-09AC85F484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BMT-TUFLOW ppt Template</Template>
  <TotalTime>7178</TotalTime>
  <Words>767</Words>
  <Application>Microsoft Office PowerPoint</Application>
  <PresentationFormat>On-screen Show (16:9)</PresentationFormat>
  <Paragraphs>202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DengXian</vt:lpstr>
      <vt:lpstr>Arial</vt:lpstr>
      <vt:lpstr>Calibri</vt:lpstr>
      <vt:lpstr>Cambria Math</vt:lpstr>
      <vt:lpstr>PowerPoint Style 2 (3)</vt:lpstr>
      <vt:lpstr>Review of Hydraulic Conditions for Sediment Transport</vt:lpstr>
      <vt:lpstr>Flood History </vt:lpstr>
      <vt:lpstr>Flood Frequency Analysis  </vt:lpstr>
      <vt:lpstr>East Fork Lewis River Armoring Characteristics   </vt:lpstr>
      <vt:lpstr>Flowrates for Hydraulic Conditions Assessment</vt:lpstr>
      <vt:lpstr>Flowrates for Hydraulic Conditions Assessment</vt:lpstr>
      <vt:lpstr>Grain Size and Critical Shear Stress</vt:lpstr>
      <vt:lpstr>Grain Size and Critical Shear Stress</vt:lpstr>
      <vt:lpstr>Result - Taub</vt:lpstr>
      <vt:lpstr>Result - Taub</vt:lpstr>
      <vt:lpstr>Result - Taub</vt:lpstr>
      <vt:lpstr>Result - Taub</vt:lpstr>
      <vt:lpstr>State of Sediment Transport</vt:lpstr>
      <vt:lpstr>Discussion</vt:lpstr>
      <vt:lpstr>Geometry</vt:lpstr>
    </vt:vector>
  </TitlesOfParts>
  <Company>BMT WBM Pty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Ryan</dc:creator>
  <cp:lastModifiedBy>Shuang Gao</cp:lastModifiedBy>
  <cp:revision>540</cp:revision>
  <dcterms:created xsi:type="dcterms:W3CDTF">2018-04-12T04:38:43Z</dcterms:created>
  <dcterms:modified xsi:type="dcterms:W3CDTF">2018-11-16T06:03:25Z</dcterms:modified>
</cp:coreProperties>
</file>