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8"/>
  </p:notesMasterIdLst>
  <p:sldIdLst>
    <p:sldId id="257" r:id="rId5"/>
    <p:sldId id="267" r:id="rId6"/>
    <p:sldId id="458" r:id="rId7"/>
    <p:sldId id="455" r:id="rId8"/>
    <p:sldId id="466" r:id="rId9"/>
    <p:sldId id="482" r:id="rId10"/>
    <p:sldId id="256" r:id="rId11"/>
    <p:sldId id="475" r:id="rId12"/>
    <p:sldId id="268" r:id="rId13"/>
    <p:sldId id="259" r:id="rId14"/>
    <p:sldId id="260" r:id="rId15"/>
    <p:sldId id="262" r:id="rId16"/>
    <p:sldId id="265" r:id="rId17"/>
    <p:sldId id="468" r:id="rId18"/>
    <p:sldId id="476" r:id="rId19"/>
    <p:sldId id="271" r:id="rId20"/>
    <p:sldId id="258" r:id="rId21"/>
    <p:sldId id="483" r:id="rId22"/>
    <p:sldId id="273" r:id="rId23"/>
    <p:sldId id="275" r:id="rId24"/>
    <p:sldId id="478" r:id="rId25"/>
    <p:sldId id="457" r:id="rId26"/>
    <p:sldId id="45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ul Kolp" initials="PK" lastIdx="4" clrIdx="0">
    <p:extLst>
      <p:ext uri="{19B8F6BF-5375-455C-9EA6-DF929625EA0E}">
        <p15:presenceInfo xmlns:p15="http://schemas.microsoft.com/office/powerpoint/2012/main" userId="S::pkolp@estuarypartnership.org::f9f6dcd4-c797-4a20-8c5a-a4c1da2c06c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9" autoAdjust="0"/>
    <p:restoredTop sz="94660"/>
  </p:normalViewPr>
  <p:slideViewPr>
    <p:cSldViewPr snapToGrid="0">
      <p:cViewPr varScale="1">
        <p:scale>
          <a:sx n="98" d="100"/>
          <a:sy n="98" d="100"/>
        </p:scale>
        <p:origin x="84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4-04T14:07:34.574" idx="1">
    <p:pos x="10" y="10"/>
    <p:text>We did not get to these next 3 slides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4-04T14:08:09.856" idx="2">
    <p:pos x="10" y="10"/>
    <p:text>we did not get to this slide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4-04T14:08:26.007" idx="3">
    <p:pos x="10" y="10"/>
    <p:text>we did not get to this slide</p:text>
    <p:extLst>
      <p:ext uri="{C676402C-5697-4E1C-873F-D02D1690AC5C}">
        <p15:threadingInfo xmlns:p15="http://schemas.microsoft.com/office/powerpoint/2012/main" timeZoneBias="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98F469-AA48-4C69-9C30-2D8CC83F83D2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B430BE-A047-4269-9041-4AB521F1F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957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1189506-77DA-40F1-B858-0038BF8113B1}" type="datetime1">
              <a:rPr lang="en-US" smtClean="0"/>
              <a:pPr>
                <a:defRPr/>
              </a:pPr>
              <a:t>4/4/2021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63CCB7-D0E0-4301-9416-35091AEA15B3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8837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1189506-77DA-40F1-B858-0038BF8113B1}" type="datetime1">
              <a:rPr lang="en-US" smtClean="0"/>
              <a:pPr>
                <a:defRPr/>
              </a:pPr>
              <a:t>4/4/2021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63CCB7-D0E0-4301-9416-35091AEA15B3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9866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200" dirty="0">
                <a:latin typeface="Garamond" panose="02020404030301010803" pitchFamily="18" charset="0"/>
              </a:rPr>
              <a:t>Restoration Alternatives Prioritized- Alt 3 (multi-thread channel) </a:t>
            </a:r>
          </a:p>
          <a:p>
            <a:pPr marL="0" indent="0">
              <a:buNone/>
            </a:pPr>
            <a:r>
              <a:rPr lang="en-US" sz="1200" dirty="0"/>
              <a:t>- TOG to comment on refinement March 30 </a:t>
            </a:r>
            <a:endParaRPr lang="en-US" sz="1200" dirty="0">
              <a:latin typeface="Garamond" panose="02020404030301010803" pitchFamily="18" charset="0"/>
            </a:endParaRPr>
          </a:p>
          <a:p>
            <a:pPr>
              <a:buFontTx/>
              <a:buChar char="-"/>
            </a:pPr>
            <a:r>
              <a:rPr lang="en-US" sz="1200" dirty="0">
                <a:latin typeface="Garamond" panose="02020404030301010803" pitchFamily="18" charset="0"/>
              </a:rPr>
              <a:t>Channel migration zone</a:t>
            </a:r>
          </a:p>
          <a:p>
            <a:pPr>
              <a:buFontTx/>
              <a:buChar char="-"/>
            </a:pPr>
            <a:r>
              <a:rPr lang="en-US" sz="1200" dirty="0">
                <a:latin typeface="Garamond" panose="02020404030301010803" pitchFamily="18" charset="0"/>
              </a:rPr>
              <a:t>Allowing riverine processes</a:t>
            </a:r>
          </a:p>
          <a:p>
            <a:pPr>
              <a:buFontTx/>
              <a:buChar char="-"/>
            </a:pPr>
            <a:r>
              <a:rPr lang="en-US" sz="1200" dirty="0">
                <a:latin typeface="Garamond" panose="02020404030301010803" pitchFamily="18" charset="0"/>
              </a:rPr>
              <a:t>Cold water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9513DA-4129-4E0D-A8F5-46885CD6DF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930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7D5C0-34CA-4267-B5E7-63D22E0E7B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88E9E3-A48C-42D3-8D0D-723941E535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ADDF1D-68E1-45A3-8739-E6B73AE1E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77CF6-974A-4211-936D-E15B57C3F5CD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BE3F18-D70B-4B85-84B1-532426B25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9838CF-FA13-449F-BBC7-3E8472EC3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62DF9-9BF2-41CF-937F-448B0F80A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870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CFFBB-065C-465B-9653-945E43823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5F5F46-4797-434E-9CCB-E70D0E8A6B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C4EF35-9C9D-49A2-B888-E71808370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77CF6-974A-4211-936D-E15B57C3F5CD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4A2549-3E0A-4812-831B-CECED09FA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898F86-A40E-4154-9E73-0E05FDF27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62DF9-9BF2-41CF-937F-448B0F80A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054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F2D3C7-663B-4360-BDC9-0D63B2390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92635B-9D24-4F8F-982E-CC7808CAE0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5EB6E8-F16A-4A94-B837-ED08D5A29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77CF6-974A-4211-936D-E15B57C3F5CD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B3A7C-76F9-4E68-8D3F-183C1C842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D89BBD-BE67-43F9-9040-7DD2E932A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62DF9-9BF2-41CF-937F-448B0F80A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785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50C7A-D847-4FF7-A499-51C1BEC79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3B9F09-A0A0-4A64-B1DC-3AEEC5277C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569898-A1B4-45B9-BD32-D5A3E69CE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77CF6-974A-4211-936D-E15B57C3F5CD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917B0C-42DA-4747-AA2D-FAADAF6E9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A96E58-D81F-44CA-BD33-1A2058285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62DF9-9BF2-41CF-937F-448B0F80A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027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C5DF1-E2E7-4193-A0A7-CC6B923CB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F3B097-0140-4CA7-BF93-592DC3DC8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924A8D-D892-46F1-B65C-C05AE8DE2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77CF6-974A-4211-936D-E15B57C3F5CD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ECDC55-5902-4AB6-A51F-168251332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B98F99-14BF-4296-AB8E-0D2479599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62DF9-9BF2-41CF-937F-448B0F80A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566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03DA4-45B7-4EAE-BBF9-C7BFE7832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FA33D2-A6A8-4D77-A807-B559011DF0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401F12-4F83-40FE-B8B8-EA8CE1E9D8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678030-C2E6-4735-97C6-46852C125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77CF6-974A-4211-936D-E15B57C3F5CD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2F1FC9-247C-44E7-871E-D6BDEC183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EA2CB3-B652-461E-9EFF-44DF15E1E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62DF9-9BF2-41CF-937F-448B0F80A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028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53B42-F1A9-4997-BF42-A6E7C5A83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C1B009-4954-4EAB-BA7E-F51DF4D1A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EC9476-BE19-4390-8D30-7A7FC63735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120D97-C36B-4F15-8A28-A8BC922788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0AE79A-EBC4-4431-9F16-1AD9AED29F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F365FE-C3C9-4A1F-8420-FEB2E891A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77CF6-974A-4211-936D-E15B57C3F5CD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F63FF1-07A8-41CC-8C5A-ED4A637BF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252A2D-57AA-4363-A22C-99F3BB47C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62DF9-9BF2-41CF-937F-448B0F80A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123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D3292-BBEB-49EE-A7F3-EFAA5EF9D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44261B-0F0C-4AE1-A00F-D29F9D10D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77CF6-974A-4211-936D-E15B57C3F5CD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ABECD5-0880-424E-A74E-721AC2339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AC4D85-11BA-4EFD-9609-31DE43290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62DF9-9BF2-41CF-937F-448B0F80A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876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883D4E-8436-4702-87EF-37F8EF3D9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77CF6-974A-4211-936D-E15B57C3F5CD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C555C6-D52B-415A-A009-E1FF0D153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3DEA55-00EC-4859-AB50-BBE003FED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62DF9-9BF2-41CF-937F-448B0F80A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706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2186B-A752-45A4-AF3D-928B3083F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EFD17E-5F8E-441A-B19B-8BB150B1C9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8CE87D-22A9-4E48-9088-2F4DCB8DC9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3D0E68-6DF9-4C33-A3D1-36498869E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77CF6-974A-4211-936D-E15B57C3F5CD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DCF0BC-B1DF-4BCB-89B5-9BF14FC84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EAF487-C531-4D0B-BD3A-8C9EC3895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62DF9-9BF2-41CF-937F-448B0F80A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57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91413-A077-4451-BC7D-8BB2D3798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EC9B8D-C83B-4B6B-BCCD-F3057789DF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5C519F-46FF-4A1D-BA11-EC7BA0D775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B05C91-0BB2-4B71-999A-420A89D0F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77CF6-974A-4211-936D-E15B57C3F5CD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255DFC-67CF-4C73-A166-1DF52A266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D65CCF-622C-4A70-A9D3-07CE260F2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62DF9-9BF2-41CF-937F-448B0F80A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966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10DC4F-B285-4F6E-8360-C8F12174D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546941-05F0-45F2-AE34-34C3E6E805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232A4A-77D8-4AF7-9748-BD641C7AB7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F77CF6-974A-4211-936D-E15B57C3F5CD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096ED6-B084-4B3E-AAF8-5B6634EAF2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BCC7A4-FCD1-40BE-AA87-75BFC661E6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662DF9-9BF2-41CF-937F-448B0F80A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57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5" Type="http://schemas.openxmlformats.org/officeDocument/2006/relationships/comments" Target="../comments/comment1.xml"/><Relationship Id="rId4" Type="http://schemas.openxmlformats.org/officeDocument/2006/relationships/image" Target="../media/image36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" Target="slide23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5" Type="http://schemas.openxmlformats.org/officeDocument/2006/relationships/comments" Target="../comments/comment2.xml"/><Relationship Id="rId4" Type="http://schemas.openxmlformats.org/officeDocument/2006/relationships/image" Target="../media/image3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3.xml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emf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FAFE7-EB9C-4DBC-AD8E-E5A87210DD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13367"/>
            <a:ext cx="9144000" cy="1125162"/>
          </a:xfrm>
        </p:spPr>
        <p:txBody>
          <a:bodyPr>
            <a:normAutofit/>
          </a:bodyPr>
          <a:lstStyle/>
          <a:p>
            <a:r>
              <a:rPr lang="en-US" dirty="0"/>
              <a:t> Ridgefield Pits Meeting   	</a:t>
            </a:r>
            <a:endParaRPr lang="en-US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A3307D-3B60-4620-B1A0-CFD27DC921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3836" y="2597727"/>
            <a:ext cx="9144000" cy="3740728"/>
          </a:xfrm>
        </p:spPr>
        <p:txBody>
          <a:bodyPr>
            <a:normAutofit lnSpcReduction="10000"/>
          </a:bodyPr>
          <a:lstStyle/>
          <a:p>
            <a:r>
              <a:rPr lang="en-US" sz="4000" dirty="0"/>
              <a:t>Welcome </a:t>
            </a:r>
          </a:p>
          <a:p>
            <a:r>
              <a:rPr lang="en-US" i="1" dirty="0">
                <a:latin typeface="+mj-lt"/>
              </a:rPr>
              <a:t>*Please mute to start* </a:t>
            </a:r>
          </a:p>
          <a:p>
            <a:r>
              <a:rPr lang="en-US" i="1" dirty="0">
                <a:latin typeface="+mj-lt"/>
              </a:rPr>
              <a:t>*Send comments via chat* </a:t>
            </a:r>
          </a:p>
          <a:p>
            <a:r>
              <a:rPr lang="en-US" i="1" dirty="0">
                <a:latin typeface="+mj-lt"/>
              </a:rPr>
              <a:t>*Let us know if you are having any issues*</a:t>
            </a:r>
          </a:p>
          <a:p>
            <a:endParaRPr lang="en-US" i="1" dirty="0">
              <a:latin typeface="+mj-lt"/>
            </a:endParaRPr>
          </a:p>
          <a:p>
            <a:r>
              <a:rPr lang="en-US" i="1" dirty="0">
                <a:latin typeface="+mj-lt"/>
              </a:rPr>
              <a:t>March 7</a:t>
            </a:r>
            <a:r>
              <a:rPr lang="en-US" i="1" baseline="30000" dirty="0">
                <a:latin typeface="+mj-lt"/>
              </a:rPr>
              <a:t>th</a:t>
            </a:r>
            <a:r>
              <a:rPr lang="en-US" i="1" dirty="0">
                <a:latin typeface="+mj-lt"/>
              </a:rPr>
              <a:t> </a:t>
            </a:r>
          </a:p>
          <a:p>
            <a:r>
              <a:rPr lang="en-US" dirty="0"/>
              <a:t>Meeting Organizer </a:t>
            </a:r>
          </a:p>
          <a:p>
            <a:r>
              <a:rPr lang="en-US" dirty="0"/>
              <a:t>Paul Kolp- Lower Columbia Estuary Partnership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7860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7B5193-289F-4F92-8AF8-86023B6644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967" y="3501332"/>
            <a:ext cx="5786907" cy="33634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BE4FD4-D116-4BEF-B675-6A30317A44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967" y="65580"/>
            <a:ext cx="5786907" cy="33634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E09824-7F1A-4C2B-BBA9-C109EE0B98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61" y="305034"/>
            <a:ext cx="5899739" cy="3429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55BE08-5207-4438-8371-A0D79CD2E30C}"/>
              </a:ext>
            </a:extLst>
          </p:cNvPr>
          <p:cNvSpPr txBox="1"/>
          <p:nvPr/>
        </p:nvSpPr>
        <p:spPr>
          <a:xfrm>
            <a:off x="436228" y="3137483"/>
            <a:ext cx="200531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Existing Condition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7C7F51-F963-4C5E-9516-A576263F56CB}"/>
              </a:ext>
            </a:extLst>
          </p:cNvPr>
          <p:cNvSpPr txBox="1"/>
          <p:nvPr/>
        </p:nvSpPr>
        <p:spPr>
          <a:xfrm>
            <a:off x="6536941" y="2911168"/>
            <a:ext cx="151993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Alternative 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BE0B66-70C2-4BE6-82D7-CC4F27527B6C}"/>
              </a:ext>
            </a:extLst>
          </p:cNvPr>
          <p:cNvSpPr txBox="1"/>
          <p:nvPr/>
        </p:nvSpPr>
        <p:spPr>
          <a:xfrm>
            <a:off x="6536941" y="6423088"/>
            <a:ext cx="223113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Alternative 3 - hybrid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D2CC23-E70B-45C6-AE3F-0CDD286AD181}"/>
              </a:ext>
            </a:extLst>
          </p:cNvPr>
          <p:cNvSpPr txBox="1"/>
          <p:nvPr/>
        </p:nvSpPr>
        <p:spPr>
          <a:xfrm>
            <a:off x="209379" y="3975283"/>
            <a:ext cx="56466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 Annual Flood – 5,000 cfs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Existing Conditions: channel confined within deep pits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Alt 3 and Hybrid:  Floodplain inundation covers most of pits reach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537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CF4BDC-0779-476C-8947-45A73149A2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61" y="332805"/>
            <a:ext cx="5899739" cy="3429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2B8D112-C311-40DD-A19B-910EA2FDD5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964" y="3459883"/>
            <a:ext cx="5846603" cy="33981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91B9FE-A636-4C0F-A475-E2D33510A3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965" y="30883"/>
            <a:ext cx="5846603" cy="33981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55BE08-5207-4438-8371-A0D79CD2E30C}"/>
              </a:ext>
            </a:extLst>
          </p:cNvPr>
          <p:cNvSpPr txBox="1"/>
          <p:nvPr/>
        </p:nvSpPr>
        <p:spPr>
          <a:xfrm>
            <a:off x="436228" y="3137483"/>
            <a:ext cx="200531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Existing Condition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7C7F51-F963-4C5E-9516-A576263F56CB}"/>
              </a:ext>
            </a:extLst>
          </p:cNvPr>
          <p:cNvSpPr txBox="1"/>
          <p:nvPr/>
        </p:nvSpPr>
        <p:spPr>
          <a:xfrm>
            <a:off x="6536941" y="2944978"/>
            <a:ext cx="150977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Alternative 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BE0B66-70C2-4BE6-82D7-CC4F27527B6C}"/>
              </a:ext>
            </a:extLst>
          </p:cNvPr>
          <p:cNvSpPr txBox="1"/>
          <p:nvPr/>
        </p:nvSpPr>
        <p:spPr>
          <a:xfrm>
            <a:off x="6533891" y="6228405"/>
            <a:ext cx="21905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Alternative 3 - hybrid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D2CC23-E70B-45C6-AE3F-0CDD286AD181}"/>
              </a:ext>
            </a:extLst>
          </p:cNvPr>
          <p:cNvSpPr txBox="1"/>
          <p:nvPr/>
        </p:nvSpPr>
        <p:spPr>
          <a:xfrm>
            <a:off x="253084" y="3883843"/>
            <a:ext cx="564665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 100 year flood – 28,600 cfs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Existing Conditions: High ground not inundated within pits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Alt 3 and Hybrid: Increase in floodplain inundation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Hybrid has increased depth across the floodplain at downstream end of the project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Variation in depth across the floodplain will increase as grading is refined to add form roughness and support a variety of riparian vegetation communities</a:t>
            </a:r>
          </a:p>
        </p:txBody>
      </p:sp>
    </p:spTree>
    <p:extLst>
      <p:ext uri="{BB962C8B-B14F-4D97-AF65-F5344CB8AC3E}">
        <p14:creationId xmlns:p14="http://schemas.microsoft.com/office/powerpoint/2010/main" val="18019356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B5567E70-A556-4595-8DBA-C6577D1EFA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533" y="3429000"/>
            <a:ext cx="5846605" cy="33981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2D310D1-F62C-4154-B261-389CE73A8E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81" y="332805"/>
            <a:ext cx="5890308" cy="34235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6D1D688-FA50-4C37-A1B8-012826DA5B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533" y="0"/>
            <a:ext cx="5846603" cy="33981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55BE08-5207-4438-8371-A0D79CD2E30C}"/>
              </a:ext>
            </a:extLst>
          </p:cNvPr>
          <p:cNvSpPr txBox="1"/>
          <p:nvPr/>
        </p:nvSpPr>
        <p:spPr>
          <a:xfrm>
            <a:off x="436228" y="3137483"/>
            <a:ext cx="200531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Existing Condition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7C7F51-F963-4C5E-9516-A576263F56CB}"/>
              </a:ext>
            </a:extLst>
          </p:cNvPr>
          <p:cNvSpPr txBox="1"/>
          <p:nvPr/>
        </p:nvSpPr>
        <p:spPr>
          <a:xfrm>
            <a:off x="6536942" y="2768151"/>
            <a:ext cx="14242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Alternative 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BE0B66-70C2-4BE6-82D7-CC4F27527B6C}"/>
              </a:ext>
            </a:extLst>
          </p:cNvPr>
          <p:cNvSpPr txBox="1"/>
          <p:nvPr/>
        </p:nvSpPr>
        <p:spPr>
          <a:xfrm>
            <a:off x="6536941" y="6116238"/>
            <a:ext cx="21624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Alternative 3 - hybrid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D2CC23-E70B-45C6-AE3F-0CDD286AD181}"/>
              </a:ext>
            </a:extLst>
          </p:cNvPr>
          <p:cNvSpPr txBox="1"/>
          <p:nvPr/>
        </p:nvSpPr>
        <p:spPr>
          <a:xfrm>
            <a:off x="253084" y="3883843"/>
            <a:ext cx="564665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 ~Q1 - 5000 cfs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Existing Conditions:  Sharp transition from gravels to fines in pits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Alt 3 and Hybrid: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Reduction in fines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Restored gravel transport throughout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Coarse gravel transport still limited at this flow</a:t>
            </a:r>
          </a:p>
        </p:txBody>
      </p:sp>
    </p:spTree>
    <p:extLst>
      <p:ext uri="{BB962C8B-B14F-4D97-AF65-F5344CB8AC3E}">
        <p14:creationId xmlns:p14="http://schemas.microsoft.com/office/powerpoint/2010/main" val="37532249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F1EF10B-BF24-4B1A-9A21-3DF226F5AF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692" y="3442708"/>
            <a:ext cx="5798868" cy="33703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E3A1A5-68A3-453B-8B6D-7BA3373FF7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692" y="5482"/>
            <a:ext cx="5798868" cy="33703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FBC7D5-DC21-4D7E-BDB3-C0AF8FE474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31" y="328055"/>
            <a:ext cx="5909167" cy="34344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55BE08-5207-4438-8371-A0D79CD2E30C}"/>
              </a:ext>
            </a:extLst>
          </p:cNvPr>
          <p:cNvSpPr txBox="1"/>
          <p:nvPr/>
        </p:nvSpPr>
        <p:spPr>
          <a:xfrm>
            <a:off x="395588" y="3191188"/>
            <a:ext cx="200531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Existing Condition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7C7F51-F963-4C5E-9516-A576263F56CB}"/>
              </a:ext>
            </a:extLst>
          </p:cNvPr>
          <p:cNvSpPr txBox="1"/>
          <p:nvPr/>
        </p:nvSpPr>
        <p:spPr>
          <a:xfrm>
            <a:off x="6464248" y="2949691"/>
            <a:ext cx="145897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Alternative 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BE0B66-70C2-4BE6-82D7-CC4F27527B6C}"/>
              </a:ext>
            </a:extLst>
          </p:cNvPr>
          <p:cNvSpPr txBox="1"/>
          <p:nvPr/>
        </p:nvSpPr>
        <p:spPr>
          <a:xfrm>
            <a:off x="6464248" y="6268638"/>
            <a:ext cx="21803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Alternative 3 - hybrid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D2CC23-E70B-45C6-AE3F-0CDD286AD181}"/>
              </a:ext>
            </a:extLst>
          </p:cNvPr>
          <p:cNvSpPr txBox="1"/>
          <p:nvPr/>
        </p:nvSpPr>
        <p:spPr>
          <a:xfrm>
            <a:off x="318086" y="3892232"/>
            <a:ext cx="56466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 Q100 – 28,600 cfs</a:t>
            </a:r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Existing Conditions: Pits segment still limited in transport capacity of coarse material - Discontinuity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Alt 3 and Hybrid:  Restored coarse gravel transport and continuity to downstream reach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Infrastructure considerations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BPA power line towers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Daybreak Pits interface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Bluffs</a:t>
            </a:r>
          </a:p>
        </p:txBody>
      </p:sp>
    </p:spTree>
    <p:extLst>
      <p:ext uri="{BB962C8B-B14F-4D97-AF65-F5344CB8AC3E}">
        <p14:creationId xmlns:p14="http://schemas.microsoft.com/office/powerpoint/2010/main" val="9874163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>
            <a:extLst>
              <a:ext uri="{FF2B5EF4-FFF2-40B4-BE49-F238E27FC236}">
                <a16:creationId xmlns:a16="http://schemas.microsoft.com/office/drawing/2014/main" id="{5A8AF6A6-87E2-4165-A2D7-198D5190A5CF}"/>
              </a:ext>
            </a:extLst>
          </p:cNvPr>
          <p:cNvSpPr txBox="1">
            <a:spLocks/>
          </p:cNvSpPr>
          <p:nvPr/>
        </p:nvSpPr>
        <p:spPr bwMode="auto">
          <a:xfrm>
            <a:off x="1225686" y="271641"/>
            <a:ext cx="9893029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85000"/>
              </a:lnSpc>
              <a:defRPr/>
            </a:pPr>
            <a:r>
              <a:rPr lang="en-US" sz="2800" b="1" kern="0" dirty="0">
                <a:latin typeface="+mj-lt"/>
                <a:ea typeface="+mj-ea"/>
                <a:cs typeface="Arial" panose="020B0604020202020204" pitchFamily="34" charset="0"/>
              </a:rPr>
              <a:t>Temperature Analysis: Simulated Water Temperature @ 35 </a:t>
            </a:r>
            <a:r>
              <a:rPr lang="en-US" sz="2800" b="1" kern="0" dirty="0" err="1">
                <a:latin typeface="+mj-lt"/>
                <a:ea typeface="+mj-ea"/>
                <a:cs typeface="Arial" panose="020B0604020202020204" pitchFamily="34" charset="0"/>
              </a:rPr>
              <a:t>cfs</a:t>
            </a:r>
            <a:r>
              <a:rPr lang="en-US" sz="2800" b="1" kern="0" dirty="0">
                <a:latin typeface="+mj-lt"/>
                <a:ea typeface="+mj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78B8F8-64EC-4406-951E-19BA03D8C1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40880" y="914400"/>
            <a:ext cx="4991548" cy="29011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2B60E5-EBFC-4576-B128-D3CC1D7E86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40880" y="3840480"/>
            <a:ext cx="4991548" cy="29011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4005C68-85D2-4594-8C74-8BE24CDC28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7360" y="914400"/>
            <a:ext cx="4991548" cy="29011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2B46EC-C258-4E68-B608-0C4A7424B1CF}"/>
              </a:ext>
            </a:extLst>
          </p:cNvPr>
          <p:cNvSpPr txBox="1"/>
          <p:nvPr/>
        </p:nvSpPr>
        <p:spPr>
          <a:xfrm>
            <a:off x="90451" y="3835688"/>
            <a:ext cx="6452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Model temperature input sources</a:t>
            </a:r>
            <a:r>
              <a:rPr lang="en-US" sz="1600" dirty="0"/>
              <a:t>:       - Quantum Thermal IR survey (2020)</a:t>
            </a:r>
          </a:p>
          <a:p>
            <a:r>
              <a:rPr lang="en-US" sz="1600" dirty="0"/>
              <a:t>			           - LCEP temp. monitoring (2018)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753B3D-E52B-4110-87C4-5C582BE0E67C}"/>
              </a:ext>
            </a:extLst>
          </p:cNvPr>
          <p:cNvSpPr txBox="1"/>
          <p:nvPr/>
        </p:nvSpPr>
        <p:spPr>
          <a:xfrm>
            <a:off x="88485" y="4420463"/>
            <a:ext cx="590899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Model results observations for restoration alternatives</a:t>
            </a:r>
            <a:r>
              <a:rPr lang="en-US" sz="1600" dirty="0"/>
              <a:t>: </a:t>
            </a:r>
          </a:p>
          <a:p>
            <a:r>
              <a:rPr lang="en-US" sz="1600" dirty="0"/>
              <a:t>- Warm water pits #5 and #7 eliminated</a:t>
            </a:r>
          </a:p>
          <a:p>
            <a:r>
              <a:rPr lang="en-US" sz="1600" dirty="0"/>
              <a:t>- Potential to provide connectivity to colder side channel waters</a:t>
            </a:r>
          </a:p>
          <a:p>
            <a:r>
              <a:rPr lang="en-US" sz="1600" dirty="0"/>
              <a:t>- Potential to provide connectivity to colder Pits #8 and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BC0A67-B92A-4141-A5DC-98DABC422452}"/>
              </a:ext>
            </a:extLst>
          </p:cNvPr>
          <p:cNvSpPr txBox="1"/>
          <p:nvPr/>
        </p:nvSpPr>
        <p:spPr>
          <a:xfrm>
            <a:off x="3522847" y="1252954"/>
            <a:ext cx="1734954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Pit 8 and side channel disconnected from river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44D8BE7-9D8B-4E98-AF27-6FE3C26B16A9}"/>
              </a:ext>
            </a:extLst>
          </p:cNvPr>
          <p:cNvCxnSpPr>
            <a:cxnSpLocks/>
          </p:cNvCxnSpPr>
          <p:nvPr/>
        </p:nvCxnSpPr>
        <p:spPr>
          <a:xfrm flipH="1">
            <a:off x="3950208" y="1734759"/>
            <a:ext cx="150154" cy="811625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5A313BF-8CDE-4417-BAB2-CCA93174C9B9}"/>
              </a:ext>
            </a:extLst>
          </p:cNvPr>
          <p:cNvSpPr txBox="1"/>
          <p:nvPr/>
        </p:nvSpPr>
        <p:spPr>
          <a:xfrm>
            <a:off x="88485" y="5497681"/>
            <a:ext cx="60101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Additional thermal benefits predicted for restoration alternatives</a:t>
            </a:r>
            <a:r>
              <a:rPr lang="en-US" sz="1600" dirty="0"/>
              <a:t>: 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Reduced channel surface area should reduce heating potential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143CE7-F253-4816-BDCB-128F82AA9A7D}"/>
              </a:ext>
            </a:extLst>
          </p:cNvPr>
          <p:cNvSpPr txBox="1"/>
          <p:nvPr/>
        </p:nvSpPr>
        <p:spPr>
          <a:xfrm>
            <a:off x="2412397" y="6066984"/>
            <a:ext cx="45205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Existing Grade     Alternative 3      Hybrid 3-chan Alternative</a:t>
            </a:r>
            <a:endParaRPr lang="en-US" sz="1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7FBFC2-A1D1-402F-9579-D8C18CBCD63D}"/>
              </a:ext>
            </a:extLst>
          </p:cNvPr>
          <p:cNvSpPr txBox="1"/>
          <p:nvPr/>
        </p:nvSpPr>
        <p:spPr>
          <a:xfrm>
            <a:off x="122668" y="6343983"/>
            <a:ext cx="58757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Wetted surface area (acres)                 20.7                     19.6                             14.6</a:t>
            </a:r>
            <a:endParaRPr lang="en-US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B01D41-26B2-42C0-B455-6E84C7E8775F}"/>
              </a:ext>
            </a:extLst>
          </p:cNvPr>
          <p:cNvSpPr txBox="1"/>
          <p:nvPr/>
        </p:nvSpPr>
        <p:spPr>
          <a:xfrm>
            <a:off x="1768218" y="3518716"/>
            <a:ext cx="145058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Existing Conditions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34A8D16-959B-4FB8-B97F-2C2644CF373F}"/>
              </a:ext>
            </a:extLst>
          </p:cNvPr>
          <p:cNvSpPr txBox="1"/>
          <p:nvPr/>
        </p:nvSpPr>
        <p:spPr>
          <a:xfrm>
            <a:off x="7040880" y="3502176"/>
            <a:ext cx="108642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Alternative 3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ECB33E0-B00F-44EC-8919-8E4AC5C5BEE5}"/>
              </a:ext>
            </a:extLst>
          </p:cNvPr>
          <p:cNvSpPr txBox="1"/>
          <p:nvPr/>
        </p:nvSpPr>
        <p:spPr>
          <a:xfrm>
            <a:off x="7040880" y="6447859"/>
            <a:ext cx="169197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Alternative 3- Revised  </a:t>
            </a:r>
          </a:p>
        </p:txBody>
      </p:sp>
    </p:spTree>
    <p:extLst>
      <p:ext uri="{BB962C8B-B14F-4D97-AF65-F5344CB8AC3E}">
        <p14:creationId xmlns:p14="http://schemas.microsoft.com/office/powerpoint/2010/main" val="31525686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94BA42-BBBD-4196-B8A3-D8C64B157DA8}"/>
              </a:ext>
            </a:extLst>
          </p:cNvPr>
          <p:cNvSpPr txBox="1"/>
          <p:nvPr/>
        </p:nvSpPr>
        <p:spPr>
          <a:xfrm>
            <a:off x="694422" y="653223"/>
            <a:ext cx="1082701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			Expected Geomorphic Trajectory</a:t>
            </a:r>
          </a:p>
          <a:p>
            <a:endParaRPr lang="en-US" sz="2000" u="sng" dirty="0"/>
          </a:p>
          <a:p>
            <a:r>
              <a:rPr lang="en-US" sz="2000" u="sng" dirty="0"/>
              <a:t>Existing Conditions: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Continued confinement within pits for &gt;70 years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Very slow delta growth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Extremely depositional – dominated by fines downstream of delta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Limited floodplain inundation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Limited access to potential channel migration zone</a:t>
            </a:r>
          </a:p>
          <a:p>
            <a:endParaRPr lang="en-US" sz="2000" u="sng" dirty="0"/>
          </a:p>
          <a:p>
            <a:r>
              <a:rPr lang="en-US" sz="2000" u="sng" dirty="0"/>
              <a:t>Proposed Conditions: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Increased floodplain inundation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Increased channel migration zone width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Gravel transport (and deposition) restored throughout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Still DEPOSITIONAL! – but less than existing. Channels will be expected to continue to evolve due to channel response to bedload aggradation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Full pits area (channels and floodplain) will aggrade more uniformly over time, as opposed to the pronounced delta that currently exists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r>
              <a:rPr lang="en-US" sz="2800" b="1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3418231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94BA42-BBBD-4196-B8A3-D8C64B157DA8}"/>
              </a:ext>
            </a:extLst>
          </p:cNvPr>
          <p:cNvSpPr txBox="1"/>
          <p:nvPr/>
        </p:nvSpPr>
        <p:spPr>
          <a:xfrm>
            <a:off x="694422" y="653223"/>
            <a:ext cx="10827018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				</a:t>
            </a:r>
            <a:r>
              <a:rPr lang="en-US" sz="3200" b="1" dirty="0"/>
              <a:t>Risk Considerations</a:t>
            </a:r>
          </a:p>
          <a:p>
            <a:endParaRPr lang="en-US" sz="2000" u="sng" dirty="0"/>
          </a:p>
          <a:p>
            <a:r>
              <a:rPr lang="en-US" sz="2000" u="sng" dirty="0"/>
              <a:t>Existing Conditions: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High risk to habitat (channel form, temperature, food, </a:t>
            </a:r>
            <a:r>
              <a:rPr lang="en-US" sz="2000" dirty="0" err="1"/>
              <a:t>invasives</a:t>
            </a:r>
            <a:r>
              <a:rPr lang="en-US" sz="2000" dirty="0"/>
              <a:t>, fines)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Low risk to infrastructure (due to continued confinement)</a:t>
            </a:r>
          </a:p>
          <a:p>
            <a:endParaRPr lang="en-US" sz="2000" u="sng" dirty="0"/>
          </a:p>
          <a:p>
            <a:r>
              <a:rPr lang="en-US" sz="2000" u="sng" dirty="0"/>
              <a:t>Proposed Conditions: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Habitat improvement (immediate habitat created and trajectory set for increased habitat over time)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Risk of Daybreak Pits avulsion/breaching?  – Possible due to increased channel migration zone and uncertainty with future planform changes. Will likely need to be addressed via armoring.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Risk to BPA Powerline Towers? – Possibly little-to-no risk based on no significant changes to floodplain inundation across powerline alignment. Warrants further investigation as part of Final Design plus consultation with BPA.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Risk to bluff erosion upstream? – Likely not based on model results and area of expected channel changes.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r>
              <a:rPr lang="en-US" sz="2800" b="1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0738991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EE999-FC29-4653-9540-42326940F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ym typeface="Wingdings" panose="05000000000000000000" pitchFamily="2" charset="2"/>
              </a:rPr>
              <a:t>				Next Steps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1A96F6-8706-4EF1-8BFA-8854B57FD0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b="1" dirty="0">
                <a:latin typeface="+mj-lt"/>
              </a:rPr>
              <a:t>Present the results </a:t>
            </a:r>
            <a:r>
              <a:rPr lang="en-US" dirty="0">
                <a:latin typeface="+mj-lt"/>
              </a:rPr>
              <a:t>of model runs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b="1" dirty="0">
                <a:latin typeface="+mj-lt"/>
              </a:rPr>
              <a:t>Model revised alternatives </a:t>
            </a:r>
            <a:r>
              <a:rPr lang="en-US" dirty="0">
                <a:latin typeface="+mj-lt"/>
              </a:rPr>
              <a:t>(as needed)- Al3 Revised (this meeting)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b="1" dirty="0">
                <a:latin typeface="+mj-lt"/>
              </a:rPr>
              <a:t> Present results </a:t>
            </a:r>
            <a:r>
              <a:rPr lang="en-US" dirty="0">
                <a:latin typeface="+mj-lt"/>
              </a:rPr>
              <a:t>to the group- today  </a:t>
            </a:r>
          </a:p>
          <a:p>
            <a:pPr marL="854075">
              <a:buFont typeface="Wingdings" panose="05000000000000000000" pitchFamily="2" charset="2"/>
              <a:buChar char="Ø"/>
            </a:pPr>
            <a:r>
              <a:rPr lang="en-US" b="1" dirty="0">
                <a:latin typeface="+mj-lt"/>
              </a:rPr>
              <a:t>Preferred alternatives </a:t>
            </a:r>
          </a:p>
          <a:p>
            <a:pPr marL="854075">
              <a:buFont typeface="Wingdings" panose="05000000000000000000" pitchFamily="2" charset="2"/>
              <a:buChar char="Ø"/>
            </a:pPr>
            <a:r>
              <a:rPr lang="en-US" b="1" dirty="0">
                <a:latin typeface="+mj-lt"/>
              </a:rPr>
              <a:t>Develop preliminary designs at three locations</a:t>
            </a:r>
            <a:r>
              <a:rPr lang="en-US" dirty="0">
                <a:latin typeface="+mj-lt"/>
              </a:rPr>
              <a:t>, engineering plans     </a:t>
            </a:r>
          </a:p>
          <a:p>
            <a:pPr marL="0" indent="0">
              <a:buNone/>
            </a:pPr>
            <a:r>
              <a:rPr lang="en-US" dirty="0">
                <a:latin typeface="+mj-lt"/>
              </a:rPr>
              <a:t>         cost estimates, quantities.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800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3D274-0DCC-460D-8C35-21D1A8FCB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730220"/>
          </a:xfrm>
        </p:spPr>
        <p:txBody>
          <a:bodyPr>
            <a:normAutofit/>
          </a:bodyPr>
          <a:lstStyle/>
          <a:p>
            <a:r>
              <a:rPr lang="en-US" sz="5400" dirty="0"/>
              <a:t>We did not get to the next 3 slides in    the Meeting  </a:t>
            </a:r>
          </a:p>
        </p:txBody>
      </p:sp>
    </p:spTree>
    <p:extLst>
      <p:ext uri="{BB962C8B-B14F-4D97-AF65-F5344CB8AC3E}">
        <p14:creationId xmlns:p14="http://schemas.microsoft.com/office/powerpoint/2010/main" val="14449564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B846590-FF3D-4EA3-90F0-5E4459D589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289" y="112143"/>
            <a:ext cx="6410684" cy="317452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D7C7F51-F963-4C5E-9516-A576263F56CB}"/>
              </a:ext>
            </a:extLst>
          </p:cNvPr>
          <p:cNvSpPr txBox="1"/>
          <p:nvPr/>
        </p:nvSpPr>
        <p:spPr>
          <a:xfrm>
            <a:off x="10015048" y="199546"/>
            <a:ext cx="200305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Existing Conditions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D2CC23-E70B-45C6-AE3F-0CDD286AD181}"/>
              </a:ext>
            </a:extLst>
          </p:cNvPr>
          <p:cNvSpPr txBox="1"/>
          <p:nvPr/>
        </p:nvSpPr>
        <p:spPr>
          <a:xfrm>
            <a:off x="62739" y="471570"/>
            <a:ext cx="564665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Mill-Manley Confluence</a:t>
            </a:r>
            <a:endParaRPr lang="en-US" dirty="0"/>
          </a:p>
          <a:p>
            <a:endParaRPr lang="en-US" dirty="0"/>
          </a:p>
          <a:p>
            <a:r>
              <a:rPr lang="en-US" dirty="0"/>
              <a:t>Alternative 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Objective – increase scour of Mill confluence gravels in cold water alcove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Grading at the upstream edge of the gravel bar to encourage high flows routed through confluence zone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938A98-185C-4070-BA9E-0C21C33522FA}"/>
              </a:ext>
            </a:extLst>
          </p:cNvPr>
          <p:cNvSpPr txBox="1"/>
          <p:nvPr/>
        </p:nvSpPr>
        <p:spPr>
          <a:xfrm>
            <a:off x="10352323" y="3524131"/>
            <a:ext cx="15234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Alternative 5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766C7DC-5274-42B0-B7A2-36EED086E6B5}"/>
              </a:ext>
            </a:extLst>
          </p:cNvPr>
          <p:cNvGrpSpPr/>
          <p:nvPr/>
        </p:nvGrpSpPr>
        <p:grpSpPr>
          <a:xfrm>
            <a:off x="0" y="3495675"/>
            <a:ext cx="5562600" cy="3000375"/>
            <a:chOff x="0" y="3495675"/>
            <a:chExt cx="5562600" cy="3000375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4388779E-217A-47E0-968C-C52822FED5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817" t="19324" r="27238" b="22021"/>
            <a:stretch/>
          </p:blipFill>
          <p:spPr>
            <a:xfrm>
              <a:off x="0" y="3495675"/>
              <a:ext cx="5562600" cy="3000375"/>
            </a:xfrm>
            <a:prstGeom prst="rect">
              <a:avLst/>
            </a:prstGeom>
          </p:spPr>
        </p:pic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199EEEE-6F7B-4CD3-BDF8-AD9264B2127C}"/>
                </a:ext>
              </a:extLst>
            </p:cNvPr>
            <p:cNvSpPr/>
            <p:nvPr/>
          </p:nvSpPr>
          <p:spPr>
            <a:xfrm>
              <a:off x="1581150" y="5562600"/>
              <a:ext cx="257954" cy="923925"/>
            </a:xfrm>
            <a:custGeom>
              <a:avLst/>
              <a:gdLst>
                <a:gd name="connsiteX0" fmla="*/ 0 w 257954"/>
                <a:gd name="connsiteY0" fmla="*/ 923925 h 923925"/>
                <a:gd name="connsiteX1" fmla="*/ 19050 w 257954"/>
                <a:gd name="connsiteY1" fmla="*/ 752475 h 923925"/>
                <a:gd name="connsiteX2" fmla="*/ 38100 w 257954"/>
                <a:gd name="connsiteY2" fmla="*/ 723900 h 923925"/>
                <a:gd name="connsiteX3" fmla="*/ 66675 w 257954"/>
                <a:gd name="connsiteY3" fmla="*/ 704850 h 923925"/>
                <a:gd name="connsiteX4" fmla="*/ 104775 w 257954"/>
                <a:gd name="connsiteY4" fmla="*/ 657225 h 923925"/>
                <a:gd name="connsiteX5" fmla="*/ 152400 w 257954"/>
                <a:gd name="connsiteY5" fmla="*/ 609600 h 923925"/>
                <a:gd name="connsiteX6" fmla="*/ 180975 w 257954"/>
                <a:gd name="connsiteY6" fmla="*/ 523875 h 923925"/>
                <a:gd name="connsiteX7" fmla="*/ 190500 w 257954"/>
                <a:gd name="connsiteY7" fmla="*/ 495300 h 923925"/>
                <a:gd name="connsiteX8" fmla="*/ 180975 w 257954"/>
                <a:gd name="connsiteY8" fmla="*/ 419100 h 923925"/>
                <a:gd name="connsiteX9" fmla="*/ 171450 w 257954"/>
                <a:gd name="connsiteY9" fmla="*/ 361950 h 923925"/>
                <a:gd name="connsiteX10" fmla="*/ 180975 w 257954"/>
                <a:gd name="connsiteY10" fmla="*/ 228600 h 923925"/>
                <a:gd name="connsiteX11" fmla="*/ 228600 w 257954"/>
                <a:gd name="connsiteY11" fmla="*/ 142875 h 923925"/>
                <a:gd name="connsiteX12" fmla="*/ 257175 w 257954"/>
                <a:gd name="connsiteY12" fmla="*/ 47625 h 923925"/>
                <a:gd name="connsiteX13" fmla="*/ 257175 w 257954"/>
                <a:gd name="connsiteY13" fmla="*/ 0 h 923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7954" h="923925">
                  <a:moveTo>
                    <a:pt x="0" y="923925"/>
                  </a:moveTo>
                  <a:cubicBezTo>
                    <a:pt x="1190" y="906074"/>
                    <a:pt x="-3675" y="797925"/>
                    <a:pt x="19050" y="752475"/>
                  </a:cubicBezTo>
                  <a:cubicBezTo>
                    <a:pt x="24170" y="742236"/>
                    <a:pt x="30005" y="731995"/>
                    <a:pt x="38100" y="723900"/>
                  </a:cubicBezTo>
                  <a:cubicBezTo>
                    <a:pt x="46195" y="715805"/>
                    <a:pt x="57150" y="711200"/>
                    <a:pt x="66675" y="704850"/>
                  </a:cubicBezTo>
                  <a:cubicBezTo>
                    <a:pt x="85218" y="649220"/>
                    <a:pt x="61691" y="700309"/>
                    <a:pt x="104775" y="657225"/>
                  </a:cubicBezTo>
                  <a:cubicBezTo>
                    <a:pt x="168275" y="593725"/>
                    <a:pt x="76200" y="660400"/>
                    <a:pt x="152400" y="609600"/>
                  </a:cubicBezTo>
                  <a:lnTo>
                    <a:pt x="180975" y="523875"/>
                  </a:lnTo>
                  <a:lnTo>
                    <a:pt x="190500" y="495300"/>
                  </a:lnTo>
                  <a:cubicBezTo>
                    <a:pt x="187325" y="469900"/>
                    <a:pt x="184595" y="444440"/>
                    <a:pt x="180975" y="419100"/>
                  </a:cubicBezTo>
                  <a:cubicBezTo>
                    <a:pt x="178244" y="399981"/>
                    <a:pt x="171450" y="381263"/>
                    <a:pt x="171450" y="361950"/>
                  </a:cubicBezTo>
                  <a:cubicBezTo>
                    <a:pt x="171450" y="317387"/>
                    <a:pt x="175768" y="272858"/>
                    <a:pt x="180975" y="228600"/>
                  </a:cubicBezTo>
                  <a:cubicBezTo>
                    <a:pt x="186198" y="184206"/>
                    <a:pt x="211251" y="194921"/>
                    <a:pt x="228600" y="142875"/>
                  </a:cubicBezTo>
                  <a:cubicBezTo>
                    <a:pt x="233389" y="128509"/>
                    <a:pt x="254776" y="69218"/>
                    <a:pt x="257175" y="47625"/>
                  </a:cubicBezTo>
                  <a:cubicBezTo>
                    <a:pt x="258928" y="31847"/>
                    <a:pt x="257175" y="15875"/>
                    <a:pt x="257175" y="0"/>
                  </a:cubicBezTo>
                </a:path>
              </a:pathLst>
            </a:custGeom>
            <a:noFill/>
            <a:ln w="22225">
              <a:solidFill>
                <a:srgbClr val="00B0F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A715E93-0A32-496F-99B4-3AA73B14321F}"/>
                </a:ext>
              </a:extLst>
            </p:cNvPr>
            <p:cNvSpPr/>
            <p:nvPr/>
          </p:nvSpPr>
          <p:spPr>
            <a:xfrm>
              <a:off x="2047875" y="5176684"/>
              <a:ext cx="2857500" cy="195416"/>
            </a:xfrm>
            <a:custGeom>
              <a:avLst/>
              <a:gdLst>
                <a:gd name="connsiteX0" fmla="*/ 2857500 w 2857500"/>
                <a:gd name="connsiteY0" fmla="*/ 119216 h 195416"/>
                <a:gd name="connsiteX1" fmla="*/ 2495550 w 2857500"/>
                <a:gd name="connsiteY1" fmla="*/ 14441 h 195416"/>
                <a:gd name="connsiteX2" fmla="*/ 2276475 w 2857500"/>
                <a:gd name="connsiteY2" fmla="*/ 4916 h 195416"/>
                <a:gd name="connsiteX3" fmla="*/ 2095500 w 2857500"/>
                <a:gd name="connsiteY3" fmla="*/ 52541 h 195416"/>
                <a:gd name="connsiteX4" fmla="*/ 1933575 w 2857500"/>
                <a:gd name="connsiteY4" fmla="*/ 100166 h 195416"/>
                <a:gd name="connsiteX5" fmla="*/ 1800225 w 2857500"/>
                <a:gd name="connsiteY5" fmla="*/ 119216 h 195416"/>
                <a:gd name="connsiteX6" fmla="*/ 1571625 w 2857500"/>
                <a:gd name="connsiteY6" fmla="*/ 119216 h 195416"/>
                <a:gd name="connsiteX7" fmla="*/ 1447800 w 2857500"/>
                <a:gd name="connsiteY7" fmla="*/ 138266 h 195416"/>
                <a:gd name="connsiteX8" fmla="*/ 1352550 w 2857500"/>
                <a:gd name="connsiteY8" fmla="*/ 138266 h 195416"/>
                <a:gd name="connsiteX9" fmla="*/ 1209675 w 2857500"/>
                <a:gd name="connsiteY9" fmla="*/ 128741 h 195416"/>
                <a:gd name="connsiteX10" fmla="*/ 1095375 w 2857500"/>
                <a:gd name="connsiteY10" fmla="*/ 90641 h 195416"/>
                <a:gd name="connsiteX11" fmla="*/ 962025 w 2857500"/>
                <a:gd name="connsiteY11" fmla="*/ 62066 h 195416"/>
                <a:gd name="connsiteX12" fmla="*/ 838200 w 2857500"/>
                <a:gd name="connsiteY12" fmla="*/ 43016 h 195416"/>
                <a:gd name="connsiteX13" fmla="*/ 695325 w 2857500"/>
                <a:gd name="connsiteY13" fmla="*/ 33491 h 195416"/>
                <a:gd name="connsiteX14" fmla="*/ 600075 w 2857500"/>
                <a:gd name="connsiteY14" fmla="*/ 23966 h 195416"/>
                <a:gd name="connsiteX15" fmla="*/ 485775 w 2857500"/>
                <a:gd name="connsiteY15" fmla="*/ 23966 h 195416"/>
                <a:gd name="connsiteX16" fmla="*/ 342900 w 2857500"/>
                <a:gd name="connsiteY16" fmla="*/ 62066 h 195416"/>
                <a:gd name="connsiteX17" fmla="*/ 257175 w 2857500"/>
                <a:gd name="connsiteY17" fmla="*/ 90641 h 195416"/>
                <a:gd name="connsiteX18" fmla="*/ 171450 w 2857500"/>
                <a:gd name="connsiteY18" fmla="*/ 128741 h 195416"/>
                <a:gd name="connsiteX19" fmla="*/ 85725 w 2857500"/>
                <a:gd name="connsiteY19" fmla="*/ 157316 h 195416"/>
                <a:gd name="connsiteX20" fmla="*/ 0 w 2857500"/>
                <a:gd name="connsiteY20" fmla="*/ 195416 h 19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857500" h="195416">
                  <a:moveTo>
                    <a:pt x="2857500" y="119216"/>
                  </a:moveTo>
                  <a:cubicBezTo>
                    <a:pt x="2724943" y="76353"/>
                    <a:pt x="2592387" y="33491"/>
                    <a:pt x="2495550" y="14441"/>
                  </a:cubicBezTo>
                  <a:cubicBezTo>
                    <a:pt x="2398713" y="-4609"/>
                    <a:pt x="2343150" y="-1434"/>
                    <a:pt x="2276475" y="4916"/>
                  </a:cubicBezTo>
                  <a:cubicBezTo>
                    <a:pt x="2209800" y="11266"/>
                    <a:pt x="2152650" y="36666"/>
                    <a:pt x="2095500" y="52541"/>
                  </a:cubicBezTo>
                  <a:cubicBezTo>
                    <a:pt x="2038350" y="68416"/>
                    <a:pt x="1982787" y="89054"/>
                    <a:pt x="1933575" y="100166"/>
                  </a:cubicBezTo>
                  <a:cubicBezTo>
                    <a:pt x="1884363" y="111278"/>
                    <a:pt x="1860550" y="116041"/>
                    <a:pt x="1800225" y="119216"/>
                  </a:cubicBezTo>
                  <a:cubicBezTo>
                    <a:pt x="1739900" y="122391"/>
                    <a:pt x="1630362" y="116041"/>
                    <a:pt x="1571625" y="119216"/>
                  </a:cubicBezTo>
                  <a:cubicBezTo>
                    <a:pt x="1512887" y="122391"/>
                    <a:pt x="1484312" y="135091"/>
                    <a:pt x="1447800" y="138266"/>
                  </a:cubicBezTo>
                  <a:cubicBezTo>
                    <a:pt x="1411288" y="141441"/>
                    <a:pt x="1392237" y="139853"/>
                    <a:pt x="1352550" y="138266"/>
                  </a:cubicBezTo>
                  <a:cubicBezTo>
                    <a:pt x="1312863" y="136679"/>
                    <a:pt x="1252537" y="136678"/>
                    <a:pt x="1209675" y="128741"/>
                  </a:cubicBezTo>
                  <a:cubicBezTo>
                    <a:pt x="1166813" y="120804"/>
                    <a:pt x="1136650" y="101753"/>
                    <a:pt x="1095375" y="90641"/>
                  </a:cubicBezTo>
                  <a:cubicBezTo>
                    <a:pt x="1054100" y="79529"/>
                    <a:pt x="1004887" y="70003"/>
                    <a:pt x="962025" y="62066"/>
                  </a:cubicBezTo>
                  <a:cubicBezTo>
                    <a:pt x="919163" y="54129"/>
                    <a:pt x="882650" y="47778"/>
                    <a:pt x="838200" y="43016"/>
                  </a:cubicBezTo>
                  <a:cubicBezTo>
                    <a:pt x="793750" y="38253"/>
                    <a:pt x="735012" y="36666"/>
                    <a:pt x="695325" y="33491"/>
                  </a:cubicBezTo>
                  <a:cubicBezTo>
                    <a:pt x="655638" y="30316"/>
                    <a:pt x="635000" y="25554"/>
                    <a:pt x="600075" y="23966"/>
                  </a:cubicBezTo>
                  <a:cubicBezTo>
                    <a:pt x="565150" y="22378"/>
                    <a:pt x="528637" y="17616"/>
                    <a:pt x="485775" y="23966"/>
                  </a:cubicBezTo>
                  <a:cubicBezTo>
                    <a:pt x="442913" y="30316"/>
                    <a:pt x="381000" y="50954"/>
                    <a:pt x="342900" y="62066"/>
                  </a:cubicBezTo>
                  <a:cubicBezTo>
                    <a:pt x="304800" y="73178"/>
                    <a:pt x="285750" y="79529"/>
                    <a:pt x="257175" y="90641"/>
                  </a:cubicBezTo>
                  <a:cubicBezTo>
                    <a:pt x="228600" y="101753"/>
                    <a:pt x="200025" y="117629"/>
                    <a:pt x="171450" y="128741"/>
                  </a:cubicBezTo>
                  <a:cubicBezTo>
                    <a:pt x="142875" y="139853"/>
                    <a:pt x="114300" y="146204"/>
                    <a:pt x="85725" y="157316"/>
                  </a:cubicBezTo>
                  <a:cubicBezTo>
                    <a:pt x="57150" y="168428"/>
                    <a:pt x="28575" y="181922"/>
                    <a:pt x="0" y="195416"/>
                  </a:cubicBezTo>
                </a:path>
              </a:pathLst>
            </a:custGeom>
            <a:noFill/>
            <a:ln w="34925">
              <a:solidFill>
                <a:srgbClr val="FFFF00"/>
              </a:solidFill>
              <a:prstDash val="dash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5BD4222-B685-466A-8082-ECF8004D3506}"/>
              </a:ext>
            </a:extLst>
          </p:cNvPr>
          <p:cNvGrpSpPr/>
          <p:nvPr/>
        </p:nvGrpSpPr>
        <p:grpSpPr>
          <a:xfrm>
            <a:off x="5641386" y="3444734"/>
            <a:ext cx="6425832" cy="3171725"/>
            <a:chOff x="5641386" y="3444734"/>
            <a:chExt cx="6425832" cy="317172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2656E1C-AD22-48A9-B750-9BC0C6C69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1386" y="3444734"/>
              <a:ext cx="6425832" cy="3171725"/>
            </a:xfrm>
            <a:prstGeom prst="rect">
              <a:avLst/>
            </a:prstGeom>
          </p:spPr>
        </p:pic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FBE263EB-150C-4487-9136-873BCE16F189}"/>
                </a:ext>
              </a:extLst>
            </p:cNvPr>
            <p:cNvSpPr/>
            <p:nvPr/>
          </p:nvSpPr>
          <p:spPr>
            <a:xfrm>
              <a:off x="7943849" y="5334001"/>
              <a:ext cx="3171826" cy="209550"/>
            </a:xfrm>
            <a:custGeom>
              <a:avLst/>
              <a:gdLst>
                <a:gd name="connsiteX0" fmla="*/ 2857500 w 2857500"/>
                <a:gd name="connsiteY0" fmla="*/ 119216 h 195416"/>
                <a:gd name="connsiteX1" fmla="*/ 2495550 w 2857500"/>
                <a:gd name="connsiteY1" fmla="*/ 14441 h 195416"/>
                <a:gd name="connsiteX2" fmla="*/ 2276475 w 2857500"/>
                <a:gd name="connsiteY2" fmla="*/ 4916 h 195416"/>
                <a:gd name="connsiteX3" fmla="*/ 2095500 w 2857500"/>
                <a:gd name="connsiteY3" fmla="*/ 52541 h 195416"/>
                <a:gd name="connsiteX4" fmla="*/ 1933575 w 2857500"/>
                <a:gd name="connsiteY4" fmla="*/ 100166 h 195416"/>
                <a:gd name="connsiteX5" fmla="*/ 1800225 w 2857500"/>
                <a:gd name="connsiteY5" fmla="*/ 119216 h 195416"/>
                <a:gd name="connsiteX6" fmla="*/ 1571625 w 2857500"/>
                <a:gd name="connsiteY6" fmla="*/ 119216 h 195416"/>
                <a:gd name="connsiteX7" fmla="*/ 1447800 w 2857500"/>
                <a:gd name="connsiteY7" fmla="*/ 138266 h 195416"/>
                <a:gd name="connsiteX8" fmla="*/ 1352550 w 2857500"/>
                <a:gd name="connsiteY8" fmla="*/ 138266 h 195416"/>
                <a:gd name="connsiteX9" fmla="*/ 1209675 w 2857500"/>
                <a:gd name="connsiteY9" fmla="*/ 128741 h 195416"/>
                <a:gd name="connsiteX10" fmla="*/ 1095375 w 2857500"/>
                <a:gd name="connsiteY10" fmla="*/ 90641 h 195416"/>
                <a:gd name="connsiteX11" fmla="*/ 962025 w 2857500"/>
                <a:gd name="connsiteY11" fmla="*/ 62066 h 195416"/>
                <a:gd name="connsiteX12" fmla="*/ 838200 w 2857500"/>
                <a:gd name="connsiteY12" fmla="*/ 43016 h 195416"/>
                <a:gd name="connsiteX13" fmla="*/ 695325 w 2857500"/>
                <a:gd name="connsiteY13" fmla="*/ 33491 h 195416"/>
                <a:gd name="connsiteX14" fmla="*/ 600075 w 2857500"/>
                <a:gd name="connsiteY14" fmla="*/ 23966 h 195416"/>
                <a:gd name="connsiteX15" fmla="*/ 485775 w 2857500"/>
                <a:gd name="connsiteY15" fmla="*/ 23966 h 195416"/>
                <a:gd name="connsiteX16" fmla="*/ 342900 w 2857500"/>
                <a:gd name="connsiteY16" fmla="*/ 62066 h 195416"/>
                <a:gd name="connsiteX17" fmla="*/ 257175 w 2857500"/>
                <a:gd name="connsiteY17" fmla="*/ 90641 h 195416"/>
                <a:gd name="connsiteX18" fmla="*/ 171450 w 2857500"/>
                <a:gd name="connsiteY18" fmla="*/ 128741 h 195416"/>
                <a:gd name="connsiteX19" fmla="*/ 85725 w 2857500"/>
                <a:gd name="connsiteY19" fmla="*/ 157316 h 195416"/>
                <a:gd name="connsiteX20" fmla="*/ 0 w 2857500"/>
                <a:gd name="connsiteY20" fmla="*/ 195416 h 19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857500" h="195416">
                  <a:moveTo>
                    <a:pt x="2857500" y="119216"/>
                  </a:moveTo>
                  <a:cubicBezTo>
                    <a:pt x="2724943" y="76353"/>
                    <a:pt x="2592387" y="33491"/>
                    <a:pt x="2495550" y="14441"/>
                  </a:cubicBezTo>
                  <a:cubicBezTo>
                    <a:pt x="2398713" y="-4609"/>
                    <a:pt x="2343150" y="-1434"/>
                    <a:pt x="2276475" y="4916"/>
                  </a:cubicBezTo>
                  <a:cubicBezTo>
                    <a:pt x="2209800" y="11266"/>
                    <a:pt x="2152650" y="36666"/>
                    <a:pt x="2095500" y="52541"/>
                  </a:cubicBezTo>
                  <a:cubicBezTo>
                    <a:pt x="2038350" y="68416"/>
                    <a:pt x="1982787" y="89054"/>
                    <a:pt x="1933575" y="100166"/>
                  </a:cubicBezTo>
                  <a:cubicBezTo>
                    <a:pt x="1884363" y="111278"/>
                    <a:pt x="1860550" y="116041"/>
                    <a:pt x="1800225" y="119216"/>
                  </a:cubicBezTo>
                  <a:cubicBezTo>
                    <a:pt x="1739900" y="122391"/>
                    <a:pt x="1630362" y="116041"/>
                    <a:pt x="1571625" y="119216"/>
                  </a:cubicBezTo>
                  <a:cubicBezTo>
                    <a:pt x="1512887" y="122391"/>
                    <a:pt x="1484312" y="135091"/>
                    <a:pt x="1447800" y="138266"/>
                  </a:cubicBezTo>
                  <a:cubicBezTo>
                    <a:pt x="1411288" y="141441"/>
                    <a:pt x="1392237" y="139853"/>
                    <a:pt x="1352550" y="138266"/>
                  </a:cubicBezTo>
                  <a:cubicBezTo>
                    <a:pt x="1312863" y="136679"/>
                    <a:pt x="1252537" y="136678"/>
                    <a:pt x="1209675" y="128741"/>
                  </a:cubicBezTo>
                  <a:cubicBezTo>
                    <a:pt x="1166813" y="120804"/>
                    <a:pt x="1136650" y="101753"/>
                    <a:pt x="1095375" y="90641"/>
                  </a:cubicBezTo>
                  <a:cubicBezTo>
                    <a:pt x="1054100" y="79529"/>
                    <a:pt x="1004887" y="70003"/>
                    <a:pt x="962025" y="62066"/>
                  </a:cubicBezTo>
                  <a:cubicBezTo>
                    <a:pt x="919163" y="54129"/>
                    <a:pt x="882650" y="47778"/>
                    <a:pt x="838200" y="43016"/>
                  </a:cubicBezTo>
                  <a:cubicBezTo>
                    <a:pt x="793750" y="38253"/>
                    <a:pt x="735012" y="36666"/>
                    <a:pt x="695325" y="33491"/>
                  </a:cubicBezTo>
                  <a:cubicBezTo>
                    <a:pt x="655638" y="30316"/>
                    <a:pt x="635000" y="25554"/>
                    <a:pt x="600075" y="23966"/>
                  </a:cubicBezTo>
                  <a:cubicBezTo>
                    <a:pt x="565150" y="22378"/>
                    <a:pt x="528637" y="17616"/>
                    <a:pt x="485775" y="23966"/>
                  </a:cubicBezTo>
                  <a:cubicBezTo>
                    <a:pt x="442913" y="30316"/>
                    <a:pt x="381000" y="50954"/>
                    <a:pt x="342900" y="62066"/>
                  </a:cubicBezTo>
                  <a:cubicBezTo>
                    <a:pt x="304800" y="73178"/>
                    <a:pt x="285750" y="79529"/>
                    <a:pt x="257175" y="90641"/>
                  </a:cubicBezTo>
                  <a:cubicBezTo>
                    <a:pt x="228600" y="101753"/>
                    <a:pt x="200025" y="117629"/>
                    <a:pt x="171450" y="128741"/>
                  </a:cubicBezTo>
                  <a:cubicBezTo>
                    <a:pt x="142875" y="139853"/>
                    <a:pt x="114300" y="146204"/>
                    <a:pt x="85725" y="157316"/>
                  </a:cubicBezTo>
                  <a:cubicBezTo>
                    <a:pt x="57150" y="168428"/>
                    <a:pt x="28575" y="181922"/>
                    <a:pt x="0" y="195416"/>
                  </a:cubicBezTo>
                </a:path>
              </a:pathLst>
            </a:custGeom>
            <a:noFill/>
            <a:ln w="34925">
              <a:solidFill>
                <a:srgbClr val="FFFF00"/>
              </a:solidFill>
              <a:prstDash val="dash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431656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C7491-34A5-4A57-A3CC-220B6C7E2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			AGENDA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B41CC-55F9-4A7B-A744-48D2A683C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6294" y="1601889"/>
            <a:ext cx="10515600" cy="3823551"/>
          </a:xfrm>
        </p:spPr>
        <p:txBody>
          <a:bodyPr>
            <a:normAutofit/>
          </a:bodyPr>
          <a:lstStyle/>
          <a:p>
            <a:pPr lvl="0"/>
            <a:r>
              <a:rPr lang="en-US" sz="3000" dirty="0">
                <a:latin typeface="+mj-lt"/>
              </a:rPr>
              <a:t>Recap. of where we are </a:t>
            </a:r>
          </a:p>
          <a:p>
            <a:pPr lvl="0"/>
            <a:r>
              <a:rPr lang="en-US" sz="3000" dirty="0">
                <a:latin typeface="+mj-lt"/>
              </a:rPr>
              <a:t>Over the last several months- we’ve been focused on Alternative </a:t>
            </a:r>
            <a:r>
              <a:rPr lang="en-US" sz="3000" dirty="0">
                <a:latin typeface="+mj-lt"/>
                <a:hlinkClick r:id="rId2" action="ppaction://hlinksldjump"/>
              </a:rPr>
              <a:t>3-Revised </a:t>
            </a:r>
            <a:r>
              <a:rPr lang="en-US" sz="3000" dirty="0">
                <a:latin typeface="+mj-lt"/>
              </a:rPr>
              <a:t>(Alt. 3 + Alt. 2) </a:t>
            </a:r>
          </a:p>
          <a:p>
            <a:pPr lvl="0"/>
            <a:r>
              <a:rPr lang="en-US" sz="3000" dirty="0">
                <a:latin typeface="+mj-lt"/>
              </a:rPr>
              <a:t>Example Floodplain Grading- LCFEG (Brice C.) </a:t>
            </a:r>
          </a:p>
          <a:p>
            <a:pPr lvl="0"/>
            <a:r>
              <a:rPr lang="en-US" sz="3000" dirty="0">
                <a:latin typeface="+mj-lt"/>
              </a:rPr>
              <a:t>Restoration Alternatives- Technical Analysis (presentation &amp; discussion) </a:t>
            </a:r>
          </a:p>
          <a:p>
            <a:pPr lvl="0"/>
            <a:r>
              <a:rPr lang="en-US" sz="3000" dirty="0">
                <a:latin typeface="+mj-lt"/>
              </a:rPr>
              <a:t>Next steps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4261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AD97D050-B8A5-42CC-9D27-F7CC7A1FF8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7" y="85725"/>
            <a:ext cx="5890307" cy="34235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D7C7F51-F963-4C5E-9516-A576263F56CB}"/>
              </a:ext>
            </a:extLst>
          </p:cNvPr>
          <p:cNvSpPr txBox="1"/>
          <p:nvPr/>
        </p:nvSpPr>
        <p:spPr>
          <a:xfrm>
            <a:off x="315543" y="3041411"/>
            <a:ext cx="200305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Existing Conditions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8293780-627D-414C-A856-F318B0F2AD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508" y="99291"/>
            <a:ext cx="5865467" cy="340908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67C5901-5192-4871-ABBB-6DE0B276DD6C}"/>
              </a:ext>
            </a:extLst>
          </p:cNvPr>
          <p:cNvSpPr txBox="1"/>
          <p:nvPr/>
        </p:nvSpPr>
        <p:spPr>
          <a:xfrm>
            <a:off x="6479530" y="3057592"/>
            <a:ext cx="14242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Alternative 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E7978EF-6E47-4B76-B4C1-B412B6BEAD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175" y="3579091"/>
            <a:ext cx="5514975" cy="320537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8197B98-0114-4F8A-B143-D3C6DC5690B0}"/>
              </a:ext>
            </a:extLst>
          </p:cNvPr>
          <p:cNvSpPr/>
          <p:nvPr/>
        </p:nvSpPr>
        <p:spPr>
          <a:xfrm>
            <a:off x="171450" y="4004786"/>
            <a:ext cx="6096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/>
              <a:t>Mill-Manley Confluence: ~Q1 - 5000 </a:t>
            </a:r>
            <a:r>
              <a:rPr lang="en-US" sz="2000" b="1" dirty="0" err="1"/>
              <a:t>cfs</a:t>
            </a:r>
            <a:endParaRPr lang="en-US" sz="2000" b="1" dirty="0"/>
          </a:p>
          <a:p>
            <a:r>
              <a:rPr lang="en-US" sz="2000" dirty="0"/>
              <a:t>Alt 5 – Sediment Transport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Slight increase in shear stress in Alt 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No dramatic changes to the sediment transport capacity at the confluence</a:t>
            </a:r>
          </a:p>
        </p:txBody>
      </p:sp>
    </p:spTree>
    <p:extLst>
      <p:ext uri="{BB962C8B-B14F-4D97-AF65-F5344CB8AC3E}">
        <p14:creationId xmlns:p14="http://schemas.microsoft.com/office/powerpoint/2010/main" val="304336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DDD2CC23-E70B-45C6-AE3F-0CDD286AD181}"/>
              </a:ext>
            </a:extLst>
          </p:cNvPr>
          <p:cNvSpPr txBox="1"/>
          <p:nvPr/>
        </p:nvSpPr>
        <p:spPr>
          <a:xfrm>
            <a:off x="253084" y="3883843"/>
            <a:ext cx="8605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 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3BD7B8-B357-4440-B7EF-BFD6C0BEF1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132320"/>
            <a:ext cx="7903070" cy="45933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4AACBC-6EE4-4BFC-8EB0-2C897D964331}"/>
              </a:ext>
            </a:extLst>
          </p:cNvPr>
          <p:cNvSpPr txBox="1"/>
          <p:nvPr/>
        </p:nvSpPr>
        <p:spPr>
          <a:xfrm>
            <a:off x="145769" y="459169"/>
            <a:ext cx="3892831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Mill-Manley Confluence</a:t>
            </a:r>
          </a:p>
          <a:p>
            <a:endParaRPr lang="en-US" sz="2000" u="sng" dirty="0"/>
          </a:p>
          <a:p>
            <a:r>
              <a:rPr lang="en-US" sz="2000" u="sng" dirty="0"/>
              <a:t>Geomorphic Trajectory and Risk</a:t>
            </a:r>
          </a:p>
          <a:p>
            <a:pPr marL="5143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Channel migrating to the north over the last 30 years    </a:t>
            </a:r>
          </a:p>
          <a:p>
            <a:pPr marL="5143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Continued migration will lengthen back-bar channel fed by Mill and Manley</a:t>
            </a:r>
          </a:p>
          <a:p>
            <a:pPr marL="5143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Creating a scour channel has uncertain outcome especially given continued channel migration</a:t>
            </a:r>
          </a:p>
          <a:p>
            <a:pPr marL="5143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Existing house on top of bluff currently being undermined</a:t>
            </a:r>
          </a:p>
          <a:p>
            <a:pPr marL="5143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Effects on bluff erosion uncertain as channel migrates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060588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2849E-FBFD-404F-8360-9FD1A08F5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396" y="2388479"/>
            <a:ext cx="10515600" cy="1325563"/>
          </a:xfrm>
        </p:spPr>
        <p:txBody>
          <a:bodyPr/>
          <a:lstStyle/>
          <a:p>
            <a:r>
              <a:rPr lang="en-US" dirty="0"/>
              <a:t>				END </a:t>
            </a:r>
          </a:p>
        </p:txBody>
      </p:sp>
    </p:spTree>
    <p:extLst>
      <p:ext uri="{BB962C8B-B14F-4D97-AF65-F5344CB8AC3E}">
        <p14:creationId xmlns:p14="http://schemas.microsoft.com/office/powerpoint/2010/main" val="37272748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35E4C-BD01-481D-97BF-AE54E8862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085" y="-22114"/>
            <a:ext cx="11118637" cy="1325563"/>
          </a:xfrm>
        </p:spPr>
        <p:txBody>
          <a:bodyPr/>
          <a:lstStyle/>
          <a:p>
            <a:r>
              <a:rPr lang="en-US" dirty="0"/>
              <a:t>Restoration Alt.’s- Voting From Last Year Meeting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1F1B64-92D0-4FDE-8381-3804BCBF96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599" y="1940152"/>
            <a:ext cx="4155039" cy="3299505"/>
          </a:xfrm>
        </p:spPr>
        <p:txBody>
          <a:bodyPr>
            <a:normAutofit/>
          </a:bodyPr>
          <a:lstStyle/>
          <a:p>
            <a:pPr algn="l"/>
            <a:r>
              <a:rPr lang="en-US" sz="2000" dirty="0">
                <a:solidFill>
                  <a:srgbClr val="022F40"/>
                </a:solidFill>
                <a:effectLst/>
                <a:latin typeface="+mj-lt"/>
              </a:rPr>
              <a:t>Alt. 1- No action/passive recovery</a:t>
            </a:r>
          </a:p>
          <a:p>
            <a:pPr algn="l"/>
            <a:r>
              <a:rPr lang="en-US" sz="2000" dirty="0">
                <a:solidFill>
                  <a:srgbClr val="022F40"/>
                </a:solidFill>
                <a:effectLst/>
                <a:latin typeface="+mj-lt"/>
              </a:rPr>
              <a:t>Alt. 2- Relocate main channel back to pre-1996 avulsion</a:t>
            </a:r>
          </a:p>
          <a:p>
            <a:pPr algn="l"/>
            <a:r>
              <a:rPr lang="en-US" sz="2000" dirty="0">
                <a:solidFill>
                  <a:srgbClr val="022F40"/>
                </a:solidFill>
                <a:effectLst/>
                <a:latin typeface="+mj-lt"/>
              </a:rPr>
              <a:t>Alt. 2a- Relocate river into a portion of its pre-avulsion flow path</a:t>
            </a:r>
          </a:p>
          <a:p>
            <a:pPr algn="l"/>
            <a:r>
              <a:rPr lang="en-US" sz="2000" dirty="0">
                <a:solidFill>
                  <a:srgbClr val="022F40"/>
                </a:solidFill>
                <a:effectLst/>
                <a:latin typeface="+mj-lt"/>
              </a:rPr>
              <a:t>Alt. 3- Full Floodplain &amp; Pits Re-Grade</a:t>
            </a:r>
          </a:p>
          <a:p>
            <a:pPr algn="l"/>
            <a:r>
              <a:rPr lang="en-US" sz="2000" dirty="0">
                <a:solidFill>
                  <a:srgbClr val="022F40"/>
                </a:solidFill>
                <a:effectLst/>
                <a:latin typeface="+mj-lt"/>
              </a:rPr>
              <a:t>Alt. 3a- Select Floodplain &amp; Pits Regrade </a:t>
            </a:r>
          </a:p>
          <a:p>
            <a:pPr algn="l"/>
            <a:endParaRPr lang="en-US" b="0" i="0" dirty="0">
              <a:solidFill>
                <a:srgbClr val="022F40"/>
              </a:solidFill>
              <a:effectLst/>
              <a:latin typeface="Source Sans Pro" panose="020B0503030403020204" pitchFamily="34" charset="0"/>
            </a:endParaRPr>
          </a:p>
        </p:txBody>
      </p:sp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4A3FA718-5242-43CC-9470-F0FF077CAE65}"/>
              </a:ext>
            </a:extLst>
          </p:cNvPr>
          <p:cNvSpPr/>
          <p:nvPr/>
        </p:nvSpPr>
        <p:spPr>
          <a:xfrm>
            <a:off x="0" y="3715062"/>
            <a:ext cx="3947886" cy="1325563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9C644B-F788-46BA-A9F8-CAB2B024F0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1327"/>
          <a:stretch/>
        </p:blipFill>
        <p:spPr>
          <a:xfrm>
            <a:off x="4358238" y="2097157"/>
            <a:ext cx="7833762" cy="266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07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51259-E601-4C76-8867-DD3950B12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8332"/>
            <a:ext cx="10515600" cy="1325563"/>
          </a:xfrm>
        </p:spPr>
        <p:txBody>
          <a:bodyPr/>
          <a:lstStyle/>
          <a:p>
            <a:r>
              <a:rPr lang="en-US" dirty="0"/>
              <a:t>    Analysis (since last meeting)- Alt 3 Revised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57F3E0-8B2E-4233-939B-653CC444CF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589" y="1463895"/>
            <a:ext cx="3728657" cy="5152491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Garamond" panose="02020404030301010803" pitchFamily="18" charset="0"/>
              </a:rPr>
              <a:t>Creating habitat for fish: sediment, temperature, depths, velocities  </a:t>
            </a:r>
          </a:p>
          <a:p>
            <a:r>
              <a:rPr lang="en-US" dirty="0">
                <a:latin typeface="Garamond" panose="02020404030301010803" pitchFamily="18" charset="0"/>
              </a:rPr>
              <a:t>Eliminate warm water sinks &amp; connect to known cooler water</a:t>
            </a:r>
          </a:p>
          <a:p>
            <a:r>
              <a:rPr lang="en-US" dirty="0">
                <a:latin typeface="Garamond" panose="02020404030301010803" pitchFamily="18" charset="0"/>
              </a:rPr>
              <a:t>Floodplain inundation </a:t>
            </a:r>
          </a:p>
          <a:p>
            <a:r>
              <a:rPr lang="en-US" dirty="0">
                <a:latin typeface="Garamond" panose="02020404030301010803" pitchFamily="18" charset="0"/>
              </a:rPr>
              <a:t>Sediment transport through site &amp; downstream (replenish gravels) </a:t>
            </a:r>
          </a:p>
          <a:p>
            <a:r>
              <a:rPr lang="en-US" dirty="0">
                <a:latin typeface="Garamond" panose="02020404030301010803" pitchFamily="18" charset="0"/>
              </a:rPr>
              <a:t>Grading plan </a:t>
            </a:r>
          </a:p>
          <a:p>
            <a:r>
              <a:rPr lang="en-US" dirty="0">
                <a:latin typeface="Garamond" panose="02020404030301010803" pitchFamily="18" charset="0"/>
              </a:rPr>
              <a:t>Risks to infrastructure</a:t>
            </a:r>
            <a:r>
              <a:rPr lang="en-US" sz="3000" dirty="0">
                <a:latin typeface="+mj-lt"/>
              </a:rPr>
              <a:t> </a:t>
            </a:r>
          </a:p>
        </p:txBody>
      </p:sp>
      <p:pic>
        <p:nvPicPr>
          <p:cNvPr id="4" name="gmail-m_2603777001451672109Picture 18">
            <a:extLst>
              <a:ext uri="{FF2B5EF4-FFF2-40B4-BE49-F238E27FC236}">
                <a16:creationId xmlns:a16="http://schemas.microsoft.com/office/drawing/2014/main" id="{41726731-289F-4B5C-BBDD-EAFC43E7D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251" y="1463895"/>
            <a:ext cx="7840493" cy="5152491"/>
          </a:xfrm>
          <a:prstGeom prst="rect">
            <a:avLst/>
          </a:prstGeom>
          <a:pattFill prst="wdDnDiag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84925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D2F7E-D5DE-440E-A631-BA5B9A36C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			Example Project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E08C53-DADC-4D5C-9475-C960B311F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	</a:t>
            </a:r>
          </a:p>
          <a:p>
            <a:pPr marL="0" indent="0">
              <a:buNone/>
            </a:pPr>
            <a:r>
              <a:rPr lang="en-US" dirty="0"/>
              <a:t>	     </a:t>
            </a:r>
            <a:r>
              <a:rPr lang="en-US" sz="3800" dirty="0">
                <a:latin typeface="+mj-lt"/>
              </a:rPr>
              <a:t>…..</a:t>
            </a:r>
            <a:r>
              <a:rPr lang="en-US" sz="3800" i="1" dirty="0">
                <a:latin typeface="+mj-lt"/>
              </a:rPr>
              <a:t>South Fork Toutle River Tributary……. </a:t>
            </a:r>
          </a:p>
          <a:p>
            <a:pPr marL="0" indent="0">
              <a:buNone/>
            </a:pPr>
            <a:endParaRPr lang="en-US" sz="4600" i="1" dirty="0"/>
          </a:p>
          <a:p>
            <a:pPr marL="0" indent="0">
              <a:buNone/>
            </a:pPr>
            <a:r>
              <a:rPr lang="en-US" sz="4600" i="1" dirty="0"/>
              <a:t>					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E32C2F-841E-42A0-83EF-55C0DF8C9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2499" y="3703063"/>
            <a:ext cx="3392623" cy="112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8037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B395D8CF-F7AD-44AA-83D0-5DADFCF353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6800" y="1234439"/>
            <a:ext cx="2377440" cy="237744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3B04CA7-57B9-4AC3-BBD4-2E8E36A238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7840" y="1234439"/>
            <a:ext cx="2387960" cy="237744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8BA9CB5-35AA-43D9-AE2F-D1912FC991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7869" y="1234439"/>
            <a:ext cx="2377440" cy="237744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98D32D6-DE3A-4C99-B86A-8C101A2230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880" y="1234440"/>
            <a:ext cx="2377440" cy="2377440"/>
          </a:xfrm>
          <a:prstGeom prst="rect">
            <a:avLst/>
          </a:prstGeom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5A8AF6A6-87E2-4165-A2D7-198D5190A5CF}"/>
              </a:ext>
            </a:extLst>
          </p:cNvPr>
          <p:cNvSpPr txBox="1">
            <a:spLocks/>
          </p:cNvSpPr>
          <p:nvPr/>
        </p:nvSpPr>
        <p:spPr bwMode="auto">
          <a:xfrm>
            <a:off x="682882" y="228427"/>
            <a:ext cx="11814048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85000"/>
              </a:lnSpc>
              <a:defRPr/>
            </a:pPr>
            <a:r>
              <a:rPr lang="en-US" sz="3200" b="1" kern="0" dirty="0">
                <a:latin typeface="+mj-lt"/>
                <a:ea typeface="+mj-ea"/>
                <a:cs typeface="Arial" panose="020B0604020202020204" pitchFamily="34" charset="0"/>
              </a:rPr>
              <a:t>		</a:t>
            </a:r>
            <a:r>
              <a:rPr lang="en-US" sz="3400" b="1" kern="0" dirty="0">
                <a:latin typeface="+mj-lt"/>
                <a:ea typeface="+mj-ea"/>
                <a:cs typeface="Arial" panose="020B0604020202020204" pitchFamily="34" charset="0"/>
              </a:rPr>
              <a:t>Pits Alternatives- Cut/Fill Balance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E5FBFF8-0651-40F5-9192-B8B14AB16EB3}"/>
              </a:ext>
            </a:extLst>
          </p:cNvPr>
          <p:cNvSpPr txBox="1"/>
          <p:nvPr/>
        </p:nvSpPr>
        <p:spPr>
          <a:xfrm>
            <a:off x="426432" y="932317"/>
            <a:ext cx="1227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Existing Grade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AEEF153-82F9-408E-B53F-46AD2E4449EC}"/>
              </a:ext>
            </a:extLst>
          </p:cNvPr>
          <p:cNvSpPr txBox="1"/>
          <p:nvPr/>
        </p:nvSpPr>
        <p:spPr>
          <a:xfrm>
            <a:off x="2459922" y="926662"/>
            <a:ext cx="29313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Alt 3.  multi-thread, 1</a:t>
            </a:r>
            <a:r>
              <a:rPr lang="en-US" sz="1400" baseline="30000" dirty="0"/>
              <a:t>st</a:t>
            </a:r>
            <a:r>
              <a:rPr lang="en-US" sz="1400" dirty="0"/>
              <a:t> iteration</a:t>
            </a:r>
            <a:endParaRPr lang="en-US" sz="16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F254C77-1F49-4449-870A-82C8D18A0B3E}"/>
              </a:ext>
            </a:extLst>
          </p:cNvPr>
          <p:cNvSpPr txBox="1"/>
          <p:nvPr/>
        </p:nvSpPr>
        <p:spPr>
          <a:xfrm>
            <a:off x="2608238" y="2916134"/>
            <a:ext cx="13173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External Fill required:  ~400,000 cy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0885301-EB0E-4B5A-A025-92F3C3749288}"/>
              </a:ext>
            </a:extLst>
          </p:cNvPr>
          <p:cNvSpPr txBox="1"/>
          <p:nvPr/>
        </p:nvSpPr>
        <p:spPr>
          <a:xfrm>
            <a:off x="5544553" y="2916134"/>
            <a:ext cx="13173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External Fill required:        </a:t>
            </a:r>
            <a:r>
              <a:rPr lang="en-US" sz="1400" dirty="0">
                <a:solidFill>
                  <a:srgbClr val="FF0000"/>
                </a:solidFill>
              </a:rPr>
              <a:t>-72,000 cy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F003FC7-CE9C-4C1E-B056-DEF5690E1FBC}"/>
              </a:ext>
            </a:extLst>
          </p:cNvPr>
          <p:cNvSpPr txBox="1"/>
          <p:nvPr/>
        </p:nvSpPr>
        <p:spPr>
          <a:xfrm>
            <a:off x="8686800" y="2876228"/>
            <a:ext cx="13173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External Fill required:        44,000 cy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C1C1AD7-4163-43A1-A4A8-3B86617E79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206240"/>
            <a:ext cx="6032080" cy="25603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DD0AA83-01B8-443F-889A-8AE9A71615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26480" y="4206240"/>
            <a:ext cx="6036223" cy="256032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9745947-8829-45CF-90F0-3DDBB91ACB00}"/>
              </a:ext>
            </a:extLst>
          </p:cNvPr>
          <p:cNvSpPr txBox="1"/>
          <p:nvPr/>
        </p:nvSpPr>
        <p:spPr>
          <a:xfrm>
            <a:off x="1852755" y="3824767"/>
            <a:ext cx="27238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</a:rPr>
              <a:t>Floodplain x-section profiles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0BB08D4-8127-4C9C-80F3-076FE7AFBEC0}"/>
              </a:ext>
            </a:extLst>
          </p:cNvPr>
          <p:cNvSpPr txBox="1"/>
          <p:nvPr/>
        </p:nvSpPr>
        <p:spPr>
          <a:xfrm>
            <a:off x="8195606" y="3821298"/>
            <a:ext cx="27558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Channel longitudinal profiles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60F242B-B6F2-4DEE-94D8-B4208EEE666D}"/>
              </a:ext>
            </a:extLst>
          </p:cNvPr>
          <p:cNvSpPr txBox="1"/>
          <p:nvPr/>
        </p:nvSpPr>
        <p:spPr>
          <a:xfrm>
            <a:off x="5391313" y="911327"/>
            <a:ext cx="3166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Alt 3 Revised.- multi-thread, 2</a:t>
            </a:r>
            <a:r>
              <a:rPr lang="en-US" sz="1400" baseline="30000" dirty="0"/>
              <a:t>nd</a:t>
            </a:r>
            <a:r>
              <a:rPr lang="en-US" sz="1400" dirty="0"/>
              <a:t> iteration</a:t>
            </a:r>
            <a:endParaRPr lang="en-US" sz="1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7523BD4-0E41-4DBE-B190-D7F37AF73840}"/>
              </a:ext>
            </a:extLst>
          </p:cNvPr>
          <p:cNvSpPr txBox="1"/>
          <p:nvPr/>
        </p:nvSpPr>
        <p:spPr>
          <a:xfrm>
            <a:off x="8558141" y="920995"/>
            <a:ext cx="3166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Alt 3 Revised.- multi-thread, 3</a:t>
            </a:r>
            <a:r>
              <a:rPr lang="en-US" sz="1400" baseline="30000" dirty="0"/>
              <a:t>rd</a:t>
            </a:r>
            <a:r>
              <a:rPr lang="en-US" sz="1400" dirty="0"/>
              <a:t> iteration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83672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AD924A32-928E-42BA-B826-25209B2741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651" y="331595"/>
            <a:ext cx="4922780" cy="6370656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47901996-67F5-4FD0-B913-B80C64897233}"/>
              </a:ext>
            </a:extLst>
          </p:cNvPr>
          <p:cNvSpPr txBox="1">
            <a:spLocks/>
          </p:cNvSpPr>
          <p:nvPr/>
        </p:nvSpPr>
        <p:spPr bwMode="auto">
          <a:xfrm>
            <a:off x="470323" y="331595"/>
            <a:ext cx="3575713" cy="105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85000"/>
              </a:lnSpc>
              <a:defRPr/>
            </a:pPr>
            <a:r>
              <a:rPr lang="en-US" sz="3600" b="1" kern="0" dirty="0">
                <a:latin typeface="+mj-lt"/>
                <a:ea typeface="+mj-ea"/>
                <a:cs typeface="Arial" panose="020B0604020202020204" pitchFamily="34" charset="0"/>
              </a:rPr>
              <a:t>Grading Plan</a:t>
            </a:r>
          </a:p>
        </p:txBody>
      </p:sp>
    </p:spTree>
    <p:extLst>
      <p:ext uri="{BB962C8B-B14F-4D97-AF65-F5344CB8AC3E}">
        <p14:creationId xmlns:p14="http://schemas.microsoft.com/office/powerpoint/2010/main" val="15447483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26A5E35-EA1D-416E-9A66-CFB20EF2B2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145" y="3506814"/>
            <a:ext cx="5765855" cy="33511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245880-F719-482A-8978-C3C8526F2E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61" y="278668"/>
            <a:ext cx="5899739" cy="3429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D5D70E-4514-4857-8679-A18A817D46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145" y="77814"/>
            <a:ext cx="5765855" cy="33511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55BE08-5207-4438-8371-A0D79CD2E30C}"/>
              </a:ext>
            </a:extLst>
          </p:cNvPr>
          <p:cNvSpPr txBox="1"/>
          <p:nvPr/>
        </p:nvSpPr>
        <p:spPr>
          <a:xfrm>
            <a:off x="436228" y="3137483"/>
            <a:ext cx="200531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Existing Condition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7C7F51-F963-4C5E-9516-A576263F56CB}"/>
              </a:ext>
            </a:extLst>
          </p:cNvPr>
          <p:cNvSpPr txBox="1"/>
          <p:nvPr/>
        </p:nvSpPr>
        <p:spPr>
          <a:xfrm>
            <a:off x="6536942" y="2768151"/>
            <a:ext cx="146913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Alternative 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BE0B66-70C2-4BE6-82D7-CC4F27527B6C}"/>
              </a:ext>
            </a:extLst>
          </p:cNvPr>
          <p:cNvSpPr txBox="1"/>
          <p:nvPr/>
        </p:nvSpPr>
        <p:spPr>
          <a:xfrm>
            <a:off x="6536940" y="6116238"/>
            <a:ext cx="228193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Alternative 3 - hybrid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D2CC23-E70B-45C6-AE3F-0CDD286AD181}"/>
              </a:ext>
            </a:extLst>
          </p:cNvPr>
          <p:cNvSpPr txBox="1"/>
          <p:nvPr/>
        </p:nvSpPr>
        <p:spPr>
          <a:xfrm>
            <a:off x="253085" y="4128940"/>
            <a:ext cx="564665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Baseflow Inundation – 35 cfs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Existing Condition: channel confined within deep pits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Alt 3 and Hybrid: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surface area available for solar heat addition is reduced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Hybrid retains accessible alcoves at low flows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Variation in depth will increase as designs are refined at the channel unit scale (pools, </a:t>
            </a:r>
            <a:r>
              <a:rPr lang="en-US" dirty="0" err="1"/>
              <a:t>tailouts</a:t>
            </a:r>
            <a:r>
              <a:rPr lang="en-US" dirty="0"/>
              <a:t>, riffles).</a:t>
            </a: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9055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8F89B47-8C2B-4AB5-A060-AA573BE672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967" y="10340"/>
            <a:ext cx="5787982" cy="33640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29B14EE-64B9-4F24-8871-5366FC96C1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966" y="3429000"/>
            <a:ext cx="5787983" cy="33640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C818A5-A717-42A5-BE98-740866A8C3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61" y="195760"/>
            <a:ext cx="5899739" cy="3429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55BE08-5207-4438-8371-A0D79CD2E30C}"/>
              </a:ext>
            </a:extLst>
          </p:cNvPr>
          <p:cNvSpPr txBox="1"/>
          <p:nvPr/>
        </p:nvSpPr>
        <p:spPr>
          <a:xfrm>
            <a:off x="436228" y="3137483"/>
            <a:ext cx="200531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Existing Condition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7C7F51-F963-4C5E-9516-A576263F56CB}"/>
              </a:ext>
            </a:extLst>
          </p:cNvPr>
          <p:cNvSpPr txBox="1"/>
          <p:nvPr/>
        </p:nvSpPr>
        <p:spPr>
          <a:xfrm>
            <a:off x="6536942" y="2768151"/>
            <a:ext cx="15910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Alternative 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BE0B66-70C2-4BE6-82D7-CC4F27527B6C}"/>
              </a:ext>
            </a:extLst>
          </p:cNvPr>
          <p:cNvSpPr txBox="1"/>
          <p:nvPr/>
        </p:nvSpPr>
        <p:spPr>
          <a:xfrm>
            <a:off x="6445500" y="6252598"/>
            <a:ext cx="23225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Alternative 3 - hybrid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D2CC23-E70B-45C6-AE3F-0CDD286AD181}"/>
              </a:ext>
            </a:extLst>
          </p:cNvPr>
          <p:cNvSpPr txBox="1"/>
          <p:nvPr/>
        </p:nvSpPr>
        <p:spPr>
          <a:xfrm>
            <a:off x="253085" y="4128940"/>
            <a:ext cx="56466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Typical winter flow – 1,000 </a:t>
            </a:r>
            <a:r>
              <a:rPr lang="en-US" b="1" dirty="0" err="1"/>
              <a:t>cfs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Existing Condition: channel confined within deep pits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Alt 3 and Hybrid: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deep water habitat is reduced significantly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flow mostly contained within channels with some shallow wetlands</a:t>
            </a:r>
          </a:p>
        </p:txBody>
      </p:sp>
    </p:spTree>
    <p:extLst>
      <p:ext uri="{BB962C8B-B14F-4D97-AF65-F5344CB8AC3E}">
        <p14:creationId xmlns:p14="http://schemas.microsoft.com/office/powerpoint/2010/main" val="7821742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ED89263-84B9-4980-A5FD-809D27135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114" y="3506815"/>
            <a:ext cx="5684801" cy="33075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12EBBD-944C-4284-9D83-9DFD46911E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114" y="83423"/>
            <a:ext cx="5684801" cy="33075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4CF972-16B6-442C-BA1F-7419F653E3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" y="165236"/>
            <a:ext cx="5897726" cy="34314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55BE08-5207-4438-8371-A0D79CD2E30C}"/>
              </a:ext>
            </a:extLst>
          </p:cNvPr>
          <p:cNvSpPr txBox="1"/>
          <p:nvPr/>
        </p:nvSpPr>
        <p:spPr>
          <a:xfrm>
            <a:off x="436228" y="3137483"/>
            <a:ext cx="200531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Existing Condition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7C7F51-F963-4C5E-9516-A576263F56CB}"/>
              </a:ext>
            </a:extLst>
          </p:cNvPr>
          <p:cNvSpPr txBox="1"/>
          <p:nvPr/>
        </p:nvSpPr>
        <p:spPr>
          <a:xfrm>
            <a:off x="6536940" y="2952817"/>
            <a:ext cx="14386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Alternative 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BE0B66-70C2-4BE6-82D7-CC4F27527B6C}"/>
              </a:ext>
            </a:extLst>
          </p:cNvPr>
          <p:cNvSpPr txBox="1"/>
          <p:nvPr/>
        </p:nvSpPr>
        <p:spPr>
          <a:xfrm>
            <a:off x="6499615" y="6376543"/>
            <a:ext cx="259689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Alternative 3 - hybrid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D2CC23-E70B-45C6-AE3F-0CDD286AD181}"/>
              </a:ext>
            </a:extLst>
          </p:cNvPr>
          <p:cNvSpPr txBox="1"/>
          <p:nvPr/>
        </p:nvSpPr>
        <p:spPr>
          <a:xfrm>
            <a:off x="253085" y="4128940"/>
            <a:ext cx="56466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Moderate winter flow – 3,000 </a:t>
            </a:r>
            <a:r>
              <a:rPr lang="en-US" b="1" dirty="0" err="1"/>
              <a:t>cfs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Existing Conditions: channel confined within deep pits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Alt 3 and Hybrid:  Shallow floodplain inundation throughout much of reach</a:t>
            </a:r>
          </a:p>
        </p:txBody>
      </p:sp>
    </p:spTree>
    <p:extLst>
      <p:ext uri="{BB962C8B-B14F-4D97-AF65-F5344CB8AC3E}">
        <p14:creationId xmlns:p14="http://schemas.microsoft.com/office/powerpoint/2010/main" val="34782294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37db23a2-2a57-4462-ab9c-297aeb7f368e" xsi:nil="true"/>
    <DateandTime xmlns="37db23a2-2a57-4462-ab9c-297aeb7f368e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72E5CE6FF02C24D9B979A1B65849DB6" ma:contentTypeVersion="15" ma:contentTypeDescription="Create a new document." ma:contentTypeScope="" ma:versionID="498fe1c95c73585330478bcc718b47da">
  <xsd:schema xmlns:xsd="http://www.w3.org/2001/XMLSchema" xmlns:xs="http://www.w3.org/2001/XMLSchema" xmlns:p="http://schemas.microsoft.com/office/2006/metadata/properties" xmlns:ns2="37db23a2-2a57-4462-ab9c-297aeb7f368e" xmlns:ns3="1a89844a-ab64-43b5-803b-db4c6c316915" targetNamespace="http://schemas.microsoft.com/office/2006/metadata/properties" ma:root="true" ma:fieldsID="1c4023b81efbcccd59b4f13216bbecc2" ns2:_="" ns3:_="">
    <xsd:import namespace="37db23a2-2a57-4462-ab9c-297aeb7f368e"/>
    <xsd:import namespace="1a89844a-ab64-43b5-803b-db4c6c31691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DateandTime" minOccurs="0"/>
                <xsd:element ref="ns3:SharedWithUsers" minOccurs="0"/>
                <xsd:element ref="ns3:SharedWithDetails" minOccurs="0"/>
                <xsd:element ref="ns2:_Flow_Signoff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db23a2-2a57-4462-ab9c-297aeb7f368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DateandTime" ma:index="18" nillable="true" ma:displayName="Date and Time" ma:format="DateTime" ma:internalName="DateandTime">
      <xsd:simpleType>
        <xsd:restriction base="dms:DateTime"/>
      </xsd:simpleType>
    </xsd:element>
    <xsd:element name="_Flow_SignoffStatus" ma:index="21" nillable="true" ma:displayName="Sign-off status" ma:internalName="Sign_x002d_off_x0020_status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89844a-ab64-43b5-803b-db4c6c316915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1018951-C9EB-4F02-98EC-5FE424685B04}">
  <ds:schemaRefs>
    <ds:schemaRef ds:uri="37db23a2-2a57-4462-ab9c-297aeb7f368e"/>
    <ds:schemaRef ds:uri="http://schemas.openxmlformats.org/package/2006/metadata/core-properties"/>
    <ds:schemaRef ds:uri="http://schemas.microsoft.com/office/2006/documentManagement/types"/>
    <ds:schemaRef ds:uri="1a89844a-ab64-43b5-803b-db4c6c316915"/>
    <ds:schemaRef ds:uri="http://purl.org/dc/dcmitype/"/>
    <ds:schemaRef ds:uri="http://purl.org/dc/terms/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4BC8B84-4C20-47FF-88B8-FE05D67181D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7db23a2-2a57-4462-ab9c-297aeb7f368e"/>
    <ds:schemaRef ds:uri="1a89844a-ab64-43b5-803b-db4c6c31691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ED73CEC-006A-49A6-8EDA-6981DEB5846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2469</TotalTime>
  <Words>1211</Words>
  <Application>Microsoft Office PowerPoint</Application>
  <PresentationFormat>Widescreen</PresentationFormat>
  <Paragraphs>189</Paragraphs>
  <Slides>23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Garamond</vt:lpstr>
      <vt:lpstr>Source Sans Pro</vt:lpstr>
      <vt:lpstr>Wingdings</vt:lpstr>
      <vt:lpstr>Office Theme</vt:lpstr>
      <vt:lpstr> Ridgefield Pits Meeting    </vt:lpstr>
      <vt:lpstr>    AGENDA </vt:lpstr>
      <vt:lpstr>    Analysis (since last meeting)- Alt 3 Revised</vt:lpstr>
      <vt:lpstr>    Example Project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Next Steps </vt:lpstr>
      <vt:lpstr>We did not get to the next 3 slides in    the Meeting  </vt:lpstr>
      <vt:lpstr>PowerPoint Presentation</vt:lpstr>
      <vt:lpstr>PowerPoint Presentation</vt:lpstr>
      <vt:lpstr>PowerPoint Presentation</vt:lpstr>
      <vt:lpstr>    END </vt:lpstr>
      <vt:lpstr>Restoration Alt.’s- Voting From Last Year Meeting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Ridgefield Pits Meeting     Restoration Alternatives</dc:title>
  <dc:creator>Paul Kolp</dc:creator>
  <cp:lastModifiedBy>Paul Kolp</cp:lastModifiedBy>
  <cp:revision>6</cp:revision>
  <dcterms:created xsi:type="dcterms:W3CDTF">2021-03-27T04:27:36Z</dcterms:created>
  <dcterms:modified xsi:type="dcterms:W3CDTF">2021-04-04T21:14:59Z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0x010100D72E5CE6FF02C24D9B979A1B65849DB6</vt:lpwstr>
  </property>
</Properties>
</file>