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80" r:id="rId3"/>
    <p:sldId id="433" r:id="rId4"/>
    <p:sldId id="428" r:id="rId5"/>
    <p:sldId id="429" r:id="rId6"/>
    <p:sldId id="430" r:id="rId7"/>
    <p:sldId id="431" r:id="rId8"/>
    <p:sldId id="432" r:id="rId9"/>
    <p:sldId id="324" r:id="rId10"/>
    <p:sldId id="434" r:id="rId11"/>
    <p:sldId id="435" r:id="rId12"/>
    <p:sldId id="436" r:id="rId13"/>
    <p:sldId id="388" r:id="rId14"/>
    <p:sldId id="389" r:id="rId15"/>
    <p:sldId id="390" r:id="rId16"/>
    <p:sldId id="391" r:id="rId17"/>
    <p:sldId id="392" r:id="rId18"/>
    <p:sldId id="394" r:id="rId19"/>
    <p:sldId id="395" r:id="rId20"/>
    <p:sldId id="397" r:id="rId21"/>
    <p:sldId id="398" r:id="rId22"/>
    <p:sldId id="399" r:id="rId23"/>
    <p:sldId id="400" r:id="rId24"/>
    <p:sldId id="401" r:id="rId25"/>
    <p:sldId id="403" r:id="rId26"/>
    <p:sldId id="402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415" r:id="rId39"/>
    <p:sldId id="416" r:id="rId40"/>
    <p:sldId id="417" r:id="rId41"/>
    <p:sldId id="419" r:id="rId42"/>
    <p:sldId id="418" r:id="rId43"/>
    <p:sldId id="420" r:id="rId44"/>
    <p:sldId id="421" r:id="rId45"/>
    <p:sldId id="422" r:id="rId46"/>
    <p:sldId id="423" r:id="rId47"/>
    <p:sldId id="424" r:id="rId48"/>
    <p:sldId id="425" r:id="rId49"/>
    <p:sldId id="426" r:id="rId50"/>
    <p:sldId id="427" r:id="rId5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erine Corbett" initials="C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8837"/>
    <a:srgbClr val="74B230"/>
    <a:srgbClr val="A9B50F"/>
    <a:srgbClr val="0070C0"/>
    <a:srgbClr val="C6D412"/>
    <a:srgbClr val="00589A"/>
    <a:srgbClr val="ED7D31"/>
    <a:srgbClr val="FF9933"/>
    <a:srgbClr val="FA9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8" autoAdjust="0"/>
    <p:restoredTop sz="98224" autoAdjust="0"/>
  </p:normalViewPr>
  <p:slideViewPr>
    <p:cSldViewPr snapToGrid="0">
      <p:cViewPr varScale="1">
        <p:scale>
          <a:sx n="94" d="100"/>
          <a:sy n="94" d="100"/>
        </p:scale>
        <p:origin x="102" y="7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8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80" charset="0"/>
              </a:defRPr>
            </a:lvl1pPr>
          </a:lstStyle>
          <a:p>
            <a:pPr>
              <a:defRPr/>
            </a:pPr>
            <a:fld id="{899D1669-D393-47E6-978F-C1E421C78AA4}" type="datetime1">
              <a:rPr lang="en-US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8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80" charset="0"/>
              </a:defRPr>
            </a:lvl1pPr>
          </a:lstStyle>
          <a:p>
            <a:pPr>
              <a:defRPr/>
            </a:pPr>
            <a:fld id="{8E616060-46A5-4CFF-98FF-692FB262E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313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1189506-77DA-40F1-B858-0038BF8113B1}" type="datetime1">
              <a:rPr lang="en-US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563CCB7-D0E0-4301-9416-35091AEA1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8174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0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0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0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0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8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477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1/22/2020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00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1/22/2020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98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1/22/2020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73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4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90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21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372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50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83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34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1379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7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39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9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92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646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1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266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531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267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78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09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650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238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147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643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1133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738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1297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775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345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84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688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542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037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1214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315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189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235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6435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3460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424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08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017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889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69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30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034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51189506-77DA-40F1-B858-0038BF8113B1}" type="datetime1">
              <a:rPr lang="en-US" smtClean="0"/>
              <a:pPr>
                <a:defRPr/>
              </a:pPr>
              <a:t>1/21/2020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63CCB7-D0E0-4301-9416-35091AEA15B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29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6534" y="1831976"/>
            <a:ext cx="10949517" cy="906463"/>
          </a:xfrm>
        </p:spPr>
        <p:txBody>
          <a:bodyPr lIns="91440" tIns="45720" rIns="91440" bIns="45720"/>
          <a:lstStyle>
            <a:lvl1pPr>
              <a:defRPr sz="4000">
                <a:solidFill>
                  <a:srgbClr val="C97A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8651" y="2973388"/>
            <a:ext cx="10945283" cy="2279650"/>
          </a:xfrm>
        </p:spPr>
        <p:txBody>
          <a:bodyPr lIns="91440" tIns="45720" rIns="91440" bIns="45720"/>
          <a:lstStyle>
            <a:lvl1pPr marL="0" indent="0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"/>
            <a:ext cx="12192000" cy="790575"/>
          </a:xfrm>
          <a:prstGeom prst="rect">
            <a:avLst/>
          </a:prstGeom>
          <a:solidFill>
            <a:srgbClr val="D575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dirty="0"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204787"/>
            <a:ext cx="10938933" cy="47307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255909"/>
            <a:ext cx="10915651" cy="357505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54E5A-2CA8-4E3E-9562-B291B56AB629}" type="slidenum">
              <a:rPr lang="en-US"/>
              <a:pPr>
                <a:defRPr/>
              </a:pPr>
              <a:t>‹#›</a:t>
            </a:fld>
            <a:r>
              <a:rPr lang="en-US">
                <a:latin typeface="Times New Roman" pitchFamily="-80" charset="0"/>
              </a:rPr>
              <a:t> </a:t>
            </a:r>
          </a:p>
        </p:txBody>
      </p:sp>
      <p:pic>
        <p:nvPicPr>
          <p:cNvPr id="7" name="Picture 6" descr="LCREP PRINT 2004 Logo Colo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69690" y="6127749"/>
            <a:ext cx="1559571" cy="60668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2884" y="460375"/>
            <a:ext cx="10938933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6167" y="1676400"/>
            <a:ext cx="10915651" cy="357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1300" y="6424613"/>
            <a:ext cx="812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800100" algn="l"/>
                <a:tab pos="1257300" algn="l"/>
              </a:tabLst>
              <a:defRPr sz="900">
                <a:solidFill>
                  <a:srgbClr val="777777"/>
                </a:solidFill>
              </a:defRPr>
            </a:lvl1pPr>
          </a:lstStyle>
          <a:p>
            <a:pPr>
              <a:defRPr/>
            </a:pPr>
            <a:fld id="{072596A6-0061-47E6-886B-742EAB903276}" type="slidenum">
              <a:rPr lang="en-US"/>
              <a:pPr>
                <a:defRPr/>
              </a:pPr>
              <a:t>‹#›</a:t>
            </a:fld>
            <a:r>
              <a:rPr lang="en-US">
                <a:latin typeface="Times New Roman" pitchFamily="-80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2" r:id="rId2"/>
  </p:sldLayoutIdLst>
  <p:hf sldNum="0"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b="1">
          <a:solidFill>
            <a:srgbClr val="CB7023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folHlink"/>
        </a:buClr>
        <a:buBlip>
          <a:blip r:embed="rId4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chemeClr val="tx2"/>
        </a:buClr>
        <a:buSzPct val="80000"/>
        <a:buBlip>
          <a:blip r:embed="rId5"/>
        </a:buBlip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Clr>
          <a:srgbClr val="737373"/>
        </a:buClr>
        <a:buSzPct val="60000"/>
        <a:buBlip>
          <a:blip r:embed="rId6"/>
        </a:buBlip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85000"/>
        </a:lnSpc>
        <a:spcBef>
          <a:spcPct val="30000"/>
        </a:spcBef>
        <a:spcAft>
          <a:spcPct val="0"/>
        </a:spcAft>
        <a:buBlip>
          <a:blip r:embed="rId7"/>
        </a:buBlip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Blip>
          <a:blip r:embed="rId4"/>
        </a:buBlip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Blip>
          <a:blip r:embed="rId7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48.jpeg"/><Relationship Id="rId5" Type="http://schemas.openxmlformats.org/officeDocument/2006/relationships/image" Target="../media/image3.png"/><Relationship Id="rId10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image" Target="../media/image640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://s458607291.onlinehome.us/FTP/Ridgfield%20Pits_Working_Group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FE9CB2-6582-48DE-BB38-83C2FAF88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242" name="Title 3"/>
          <p:cNvSpPr>
            <a:spLocks noGrp="1"/>
          </p:cNvSpPr>
          <p:nvPr>
            <p:ph type="ctrTitle"/>
          </p:nvPr>
        </p:nvSpPr>
        <p:spPr>
          <a:xfrm>
            <a:off x="387234" y="166209"/>
            <a:ext cx="11064240" cy="1970240"/>
          </a:xfrm>
          <a:solidFill>
            <a:schemeClr val="bg1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Fork Lewis River Ridgefield Pits Restoration Design Study, Technical Oversight Group Meeting 5:</a:t>
            </a:r>
            <a:b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Summary and Restoration Alternatives Discussion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44" y="5065570"/>
            <a:ext cx="2770815" cy="110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BF620D-49C0-412A-9F84-78EC81329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8808" y="4933307"/>
            <a:ext cx="3009248" cy="13713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3" y="207148"/>
            <a:ext cx="8204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Water Elevation and Temperature (2018)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9DD106-A31E-40DA-AFEF-0AFE17341377}"/>
              </a:ext>
            </a:extLst>
          </p:cNvPr>
          <p:cNvCxnSpPr>
            <a:cxnSpLocks/>
          </p:cNvCxnSpPr>
          <p:nvPr/>
        </p:nvCxnSpPr>
        <p:spPr>
          <a:xfrm flipH="1" flipV="1">
            <a:off x="669532" y="1118285"/>
            <a:ext cx="250142" cy="2308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A3514FC9-4CD0-4DF0-A1AD-6C8F8758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85800"/>
            <a:ext cx="10247164" cy="61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7482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3" y="207148"/>
            <a:ext cx="8204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Water Elevation and Temperature (2018)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9DD106-A31E-40DA-AFEF-0AFE17341377}"/>
              </a:ext>
            </a:extLst>
          </p:cNvPr>
          <p:cNvCxnSpPr>
            <a:cxnSpLocks/>
          </p:cNvCxnSpPr>
          <p:nvPr/>
        </p:nvCxnSpPr>
        <p:spPr>
          <a:xfrm flipH="1" flipV="1">
            <a:off x="669532" y="1118285"/>
            <a:ext cx="250142" cy="2308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image002">
            <a:extLst>
              <a:ext uri="{FF2B5EF4-FFF2-40B4-BE49-F238E27FC236}">
                <a16:creationId xmlns:a16="http://schemas.microsoft.com/office/drawing/2014/main" id="{1270D63B-0E35-4428-9CB7-493CD1AF8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847"/>
            <a:ext cx="10244905" cy="6192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270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3" y="207148"/>
            <a:ext cx="8204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Water Elevation and Temperature (2018)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9DD106-A31E-40DA-AFEF-0AFE17341377}"/>
              </a:ext>
            </a:extLst>
          </p:cNvPr>
          <p:cNvCxnSpPr>
            <a:cxnSpLocks/>
          </p:cNvCxnSpPr>
          <p:nvPr/>
        </p:nvCxnSpPr>
        <p:spPr>
          <a:xfrm flipH="1" flipV="1">
            <a:off x="669532" y="1118285"/>
            <a:ext cx="250142" cy="2308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4EAAE2F-0AE2-4C95-B142-2464A75F7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32" y="808498"/>
            <a:ext cx="11341861" cy="604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99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3" y="207148"/>
            <a:ext cx="8204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cs typeface="Arial" panose="020B0604020202020204" pitchFamily="34" charset="0"/>
              </a:rPr>
              <a:t>Water Temperature (2018)</a:t>
            </a:r>
          </a:p>
          <a:p>
            <a:pPr eaLnBrk="0" hangingPunct="0">
              <a:lnSpc>
                <a:spcPct val="85000"/>
              </a:lnSpc>
              <a:defRPr/>
            </a:pP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57D089-0AC5-4318-8841-1A598E9E7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1384"/>
            <a:ext cx="12192000" cy="6056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174D1E-9438-4C0B-9B3F-22F1FBFAF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7800" y="822682"/>
            <a:ext cx="8204200" cy="385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10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3" y="207148"/>
            <a:ext cx="8204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cs typeface="Arial" panose="020B0604020202020204" pitchFamily="34" charset="0"/>
              </a:rPr>
              <a:t>Water Temperature (2018)</a:t>
            </a:r>
          </a:p>
          <a:p>
            <a:pPr eaLnBrk="0" hangingPunct="0">
              <a:lnSpc>
                <a:spcPct val="85000"/>
              </a:lnSpc>
              <a:defRPr/>
            </a:pP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0B0239-5E87-4DC2-8D1C-BCEF38502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57" y="798644"/>
            <a:ext cx="4661043" cy="60593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54AFBC-2CF1-4905-9A93-8036080BBE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93" y="2694976"/>
            <a:ext cx="6858594" cy="2054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58654D-14CB-479B-9E32-E5A92E7B4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493" y="883579"/>
            <a:ext cx="6858594" cy="1931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FBFEA9-3A46-4350-BE20-1CF853E8B2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93" y="4691350"/>
            <a:ext cx="6858594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25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137DA7B-11CE-4DE5-9B18-16A3134B1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93" y="2876559"/>
            <a:ext cx="6858594" cy="2012557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54493" y="207148"/>
            <a:ext cx="8204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cs typeface="Arial" panose="020B0604020202020204" pitchFamily="34" charset="0"/>
              </a:rPr>
              <a:t>Water Elevation and Temperature (2018)</a:t>
            </a:r>
          </a:p>
          <a:p>
            <a:pPr eaLnBrk="0" hangingPunct="0">
              <a:lnSpc>
                <a:spcPct val="85000"/>
              </a:lnSpc>
              <a:defRPr/>
            </a:pP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0B0239-5E87-4DC2-8D1C-BCEF385027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57" y="798644"/>
            <a:ext cx="4661043" cy="6059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D406DC-24C8-48DB-ADCF-01458B7EB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493" y="4834600"/>
            <a:ext cx="6858594" cy="2012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A86AA9-C9A0-417E-B9FD-5842A5AD10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93" y="798644"/>
            <a:ext cx="6858594" cy="207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079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3" y="207148"/>
            <a:ext cx="8204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cs typeface="Arial" panose="020B0604020202020204" pitchFamily="34" charset="0"/>
              </a:rPr>
              <a:t>Sediment Sampling Plan (2018)</a:t>
            </a:r>
          </a:p>
          <a:p>
            <a:pPr eaLnBrk="0" hangingPunct="0">
              <a:lnSpc>
                <a:spcPct val="85000"/>
              </a:lnSpc>
              <a:defRPr/>
            </a:pP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CF490-731F-4448-A4DF-E49DCD95A1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6" y="680223"/>
            <a:ext cx="9459665" cy="61257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47F48B-84F3-43F7-A4FE-7103F0283988}"/>
              </a:ext>
            </a:extLst>
          </p:cNvPr>
          <p:cNvSpPr/>
          <p:nvPr/>
        </p:nvSpPr>
        <p:spPr>
          <a:xfrm>
            <a:off x="3863083" y="1362605"/>
            <a:ext cx="585628" cy="36987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0CECA9-1BBF-4B08-95BF-CD6C849AE413}"/>
              </a:ext>
            </a:extLst>
          </p:cNvPr>
          <p:cNvSpPr txBox="1"/>
          <p:nvPr/>
        </p:nvSpPr>
        <p:spPr>
          <a:xfrm>
            <a:off x="4596121" y="1316708"/>
            <a:ext cx="2506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 cut profile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297A74-050D-424A-8D2F-6CAA72F162CB}"/>
              </a:ext>
            </a:extLst>
          </p:cNvPr>
          <p:cNvSpPr/>
          <p:nvPr/>
        </p:nvSpPr>
        <p:spPr>
          <a:xfrm>
            <a:off x="3863083" y="1839037"/>
            <a:ext cx="585628" cy="369870"/>
          </a:xfrm>
          <a:prstGeom prst="rect">
            <a:avLst/>
          </a:prstGeom>
          <a:noFill/>
          <a:ln>
            <a:solidFill>
              <a:srgbClr val="74B2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D04DC1-CC34-4614-B812-07E8BC5D18FB}"/>
              </a:ext>
            </a:extLst>
          </p:cNvPr>
          <p:cNvSpPr txBox="1"/>
          <p:nvPr/>
        </p:nvSpPr>
        <p:spPr>
          <a:xfrm>
            <a:off x="4596121" y="1793140"/>
            <a:ext cx="2506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depth of refusal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04B544-1B29-4FB4-B09F-D817EEB084C1}"/>
              </a:ext>
            </a:extLst>
          </p:cNvPr>
          <p:cNvSpPr/>
          <p:nvPr/>
        </p:nvSpPr>
        <p:spPr>
          <a:xfrm>
            <a:off x="3863083" y="886173"/>
            <a:ext cx="585628" cy="3698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2F8441-7F5F-402A-8214-39629C352B17}"/>
              </a:ext>
            </a:extLst>
          </p:cNvPr>
          <p:cNvSpPr txBox="1"/>
          <p:nvPr/>
        </p:nvSpPr>
        <p:spPr>
          <a:xfrm>
            <a:off x="4596121" y="840276"/>
            <a:ext cx="491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surface/subsurface pebble counts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D162D9-C07C-4E76-B9C5-A05C35B92E10}"/>
              </a:ext>
            </a:extLst>
          </p:cNvPr>
          <p:cNvSpPr/>
          <p:nvPr/>
        </p:nvSpPr>
        <p:spPr>
          <a:xfrm>
            <a:off x="10259752" y="5915602"/>
            <a:ext cx="1856198" cy="83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14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DF5DC7-9075-45ED-B465-439873068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2" y="774599"/>
            <a:ext cx="11200282" cy="6083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8CE3B2-F77F-47BF-8359-C37AB3A9F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187" y="774599"/>
            <a:ext cx="4962418" cy="2692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93A011-D4F0-478F-B429-7F05184098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281" y="785778"/>
            <a:ext cx="4960456" cy="2692255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6A4E5D-A800-45B7-82D4-9DAE4FE8246C}"/>
              </a:ext>
            </a:extLst>
          </p:cNvPr>
          <p:cNvCxnSpPr>
            <a:cxnSpLocks/>
          </p:cNvCxnSpPr>
          <p:nvPr/>
        </p:nvCxnSpPr>
        <p:spPr>
          <a:xfrm flipH="1">
            <a:off x="3996647" y="3466854"/>
            <a:ext cx="323940" cy="8174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71E6CD-58A6-42C4-B9F7-636C19B69913}"/>
              </a:ext>
            </a:extLst>
          </p:cNvPr>
          <p:cNvCxnSpPr>
            <a:cxnSpLocks/>
          </p:cNvCxnSpPr>
          <p:nvPr/>
        </p:nvCxnSpPr>
        <p:spPr>
          <a:xfrm flipH="1">
            <a:off x="5465852" y="3489212"/>
            <a:ext cx="3493213" cy="12471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FAC189E-0B04-4BA3-A50C-9AD99665E38B}"/>
              </a:ext>
            </a:extLst>
          </p:cNvPr>
          <p:cNvCxnSpPr>
            <a:cxnSpLocks/>
          </p:cNvCxnSpPr>
          <p:nvPr/>
        </p:nvCxnSpPr>
        <p:spPr>
          <a:xfrm flipH="1">
            <a:off x="8558693" y="3478033"/>
            <a:ext cx="379824" cy="22070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2343AF7-D056-4EDD-94F8-B4C72A62E957}"/>
              </a:ext>
            </a:extLst>
          </p:cNvPr>
          <p:cNvCxnSpPr>
            <a:cxnSpLocks/>
          </p:cNvCxnSpPr>
          <p:nvPr/>
        </p:nvCxnSpPr>
        <p:spPr>
          <a:xfrm>
            <a:off x="8938517" y="3478033"/>
            <a:ext cx="2342948" cy="25118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26410241-81CC-49E7-94A0-D95E764F6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8" y="4407350"/>
            <a:ext cx="3288520" cy="24506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86520D8-6312-428A-8DD0-D228EB3A6F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486"/>
          <a:stretch/>
        </p:blipFill>
        <p:spPr>
          <a:xfrm>
            <a:off x="3437535" y="4982967"/>
            <a:ext cx="2489795" cy="1844212"/>
          </a:xfrm>
          <a:prstGeom prst="rect">
            <a:avLst/>
          </a:prstGeom>
        </p:spPr>
      </p:pic>
      <p:sp>
        <p:nvSpPr>
          <p:cNvPr id="25" name="Title 3">
            <a:extLst>
              <a:ext uri="{FF2B5EF4-FFF2-40B4-BE49-F238E27FC236}">
                <a16:creationId xmlns:a16="http://schemas.microsoft.com/office/drawing/2014/main" id="{20F16428-3F3E-4532-A628-4E2E6CDA1C81}"/>
              </a:ext>
            </a:extLst>
          </p:cNvPr>
          <p:cNvSpPr txBox="1">
            <a:spLocks/>
          </p:cNvSpPr>
          <p:nvPr/>
        </p:nvSpPr>
        <p:spPr bwMode="auto">
          <a:xfrm>
            <a:off x="354492" y="207148"/>
            <a:ext cx="1137859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cs typeface="Arial" panose="020B0604020202020204" pitchFamily="34" charset="0"/>
              </a:rPr>
              <a:t>Sediment Sampling – Bed Material (Surface/Armoring)</a:t>
            </a: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668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DF5DC7-9075-45ED-B465-439873068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2" y="774599"/>
            <a:ext cx="11200282" cy="608340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6A4E5D-A800-45B7-82D4-9DAE4FE8246C}"/>
              </a:ext>
            </a:extLst>
          </p:cNvPr>
          <p:cNvCxnSpPr>
            <a:cxnSpLocks/>
          </p:cNvCxnSpPr>
          <p:nvPr/>
        </p:nvCxnSpPr>
        <p:spPr>
          <a:xfrm flipH="1" flipV="1">
            <a:off x="1294544" y="1613044"/>
            <a:ext cx="520332" cy="2260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71E6CD-58A6-42C4-B9F7-636C19B69913}"/>
              </a:ext>
            </a:extLst>
          </p:cNvPr>
          <p:cNvCxnSpPr>
            <a:cxnSpLocks/>
          </p:cNvCxnSpPr>
          <p:nvPr/>
        </p:nvCxnSpPr>
        <p:spPr>
          <a:xfrm flipH="1" flipV="1">
            <a:off x="3437536" y="3961862"/>
            <a:ext cx="2658464" cy="10724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2005E11-FED1-4330-A80F-8D0482A96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876" y="774599"/>
            <a:ext cx="4955794" cy="27000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006F5D-39BE-4610-BC6B-0D082DF22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3549437"/>
            <a:ext cx="6096000" cy="33085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482716-F8A5-4554-AB3B-E0C1DD53B3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3627" y="1244842"/>
            <a:ext cx="3076046" cy="2304594"/>
          </a:xfrm>
          <a:prstGeom prst="rect">
            <a:avLst/>
          </a:prstGeom>
        </p:spPr>
      </p:pic>
      <p:pic>
        <p:nvPicPr>
          <p:cNvPr id="20" name="Picture 19" descr="C:\Users\jepstein\AppData\Local\Temp\arc725D\ATTID_7_AA53773F500E4A25B6ACC2BDB8CE83B6.jpg">
            <a:extLst>
              <a:ext uri="{FF2B5EF4-FFF2-40B4-BE49-F238E27FC236}">
                <a16:creationId xmlns:a16="http://schemas.microsoft.com/office/drawing/2014/main" id="{4E80D142-561D-4F72-BB76-0C0656E28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282759" y="3312783"/>
            <a:ext cx="2649491" cy="2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4FA261CF-B684-4DBD-9A46-E7303E4A7283}"/>
              </a:ext>
            </a:extLst>
          </p:cNvPr>
          <p:cNvSpPr txBox="1">
            <a:spLocks/>
          </p:cNvSpPr>
          <p:nvPr/>
        </p:nvSpPr>
        <p:spPr bwMode="auto">
          <a:xfrm>
            <a:off x="354492" y="207148"/>
            <a:ext cx="1137859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cs typeface="Arial" panose="020B0604020202020204" pitchFamily="34" charset="0"/>
              </a:rPr>
              <a:t>Sediment Sampling – Bed Material (Surface/Armoring)</a:t>
            </a: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608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37859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cs typeface="Arial" panose="020B0604020202020204" pitchFamily="34" charset="0"/>
              </a:rPr>
              <a:t>Sediment Sampling – Bed Material (Surface/Armoring)</a:t>
            </a: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9B95C23-8128-43AA-B976-5168097CC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492" y="1130157"/>
            <a:ext cx="11563530" cy="3976099"/>
          </a:xfrm>
        </p:spPr>
        <p:txBody>
          <a:bodyPr/>
          <a:lstStyle/>
          <a:p>
            <a:pPr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AU" sz="2800" b="1" dirty="0"/>
              <a:t>Relatively consistent size distribution throughout the study area</a:t>
            </a:r>
          </a:p>
          <a:p>
            <a:pPr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AU" sz="2800" dirty="0"/>
              <a:t>D10 ≈ 20mm Coarse Gravel</a:t>
            </a:r>
          </a:p>
          <a:p>
            <a:pPr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AU" sz="2800" dirty="0"/>
              <a:t>D50 ≈ 50mm Very Coarse Gravel</a:t>
            </a:r>
          </a:p>
          <a:p>
            <a:pPr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en-AU" sz="2800" dirty="0"/>
              <a:t>D84 ≈ 100mm Cobble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D9EB3C-CEC3-4B17-BDB4-9124A8A02B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284" y="2753474"/>
            <a:ext cx="5418948" cy="405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27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1908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Technical Oversight Group Meeting 5 Objectives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91439" y="1005840"/>
            <a:ext cx="6004562" cy="575157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Recap Prior Meetings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Summarize Physical Conditions &amp; Stakeholder Concerns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Introduce Initial Restoration Concepts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Discuss Restoration Alternatives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8C483C-2ED2-4437-9AE9-15ED0E3A09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343" y="797858"/>
            <a:ext cx="5876658" cy="606014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DF5DC7-9075-45ED-B465-439873068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2" y="774599"/>
            <a:ext cx="11200282" cy="608340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6A4E5D-A800-45B7-82D4-9DAE4FE8246C}"/>
              </a:ext>
            </a:extLst>
          </p:cNvPr>
          <p:cNvCxnSpPr>
            <a:cxnSpLocks/>
          </p:cNvCxnSpPr>
          <p:nvPr/>
        </p:nvCxnSpPr>
        <p:spPr>
          <a:xfrm>
            <a:off x="2537717" y="3428999"/>
            <a:ext cx="503434" cy="3873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71E6CD-58A6-42C4-B9F7-636C19B69913}"/>
              </a:ext>
            </a:extLst>
          </p:cNvPr>
          <p:cNvCxnSpPr>
            <a:cxnSpLocks/>
          </p:cNvCxnSpPr>
          <p:nvPr/>
        </p:nvCxnSpPr>
        <p:spPr>
          <a:xfrm flipH="1" flipV="1">
            <a:off x="5311739" y="4890502"/>
            <a:ext cx="667822" cy="3801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4FA261CF-B684-4DBD-9A46-E7303E4A7283}"/>
              </a:ext>
            </a:extLst>
          </p:cNvPr>
          <p:cNvSpPr txBox="1">
            <a:spLocks/>
          </p:cNvSpPr>
          <p:nvPr/>
        </p:nvSpPr>
        <p:spPr bwMode="auto">
          <a:xfrm>
            <a:off x="354492" y="207148"/>
            <a:ext cx="1137859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cs typeface="Arial" panose="020B0604020202020204" pitchFamily="34" charset="0"/>
              </a:rPr>
              <a:t>Sediment Sampling – Bed Material (Subsurface)</a:t>
            </a: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4E10D7-3F58-4CB6-B881-EBB048C169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76032"/>
            <a:ext cx="4901243" cy="2652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906A1C-40A1-4894-9449-F98FC8402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561" y="3487572"/>
            <a:ext cx="6212440" cy="33704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0C08B40-3B3B-4F23-9EE7-79E0DE887E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931" y="774599"/>
            <a:ext cx="2059741" cy="27463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1D41B6-9C82-4B97-A114-CA70361FA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732" y="774599"/>
            <a:ext cx="3036014" cy="228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44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37859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cs typeface="Arial" panose="020B0604020202020204" pitchFamily="34" charset="0"/>
              </a:rPr>
              <a:t>Sediment Sampling – Bed Material (Subsurface)</a:t>
            </a: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9B95C23-8128-43AA-B976-5168097CC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492" y="1140433"/>
            <a:ext cx="11563530" cy="2003460"/>
          </a:xfrm>
        </p:spPr>
        <p:txBody>
          <a:bodyPr/>
          <a:lstStyle/>
          <a:p>
            <a:pPr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AU" sz="2800" b="1" dirty="0"/>
              <a:t>Two peaks in grain size, i.e. mixture of:</a:t>
            </a:r>
          </a:p>
          <a:p>
            <a:pPr marL="631825" lvl="2" indent="-292100">
              <a:spcAft>
                <a:spcPts val="600"/>
              </a:spcAft>
              <a:buClrTx/>
              <a:buSzPct val="100000"/>
              <a:buFont typeface="+mj-lt"/>
              <a:buAutoNum type="arabicPeriod"/>
            </a:pPr>
            <a:r>
              <a:rPr lang="en-AU" sz="2800" dirty="0"/>
              <a:t> Coarse components: Gravel/Cobble, ~ same as river bed</a:t>
            </a:r>
          </a:p>
          <a:p>
            <a:pPr marL="631825" lvl="2" indent="-292100">
              <a:spcAft>
                <a:spcPts val="600"/>
              </a:spcAft>
              <a:buClrTx/>
              <a:buSzPct val="100000"/>
              <a:buFont typeface="+mj-lt"/>
              <a:buAutoNum type="arabicPeriod"/>
            </a:pPr>
            <a:r>
              <a:rPr lang="en-AU" sz="2800" dirty="0"/>
              <a:t> Fine components: Sands, even silts (2mm and less)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35A82B-F26C-46D7-8951-816A0D672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621" y="3000033"/>
            <a:ext cx="5123380" cy="385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26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DF5DC7-9075-45ED-B465-439873068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2" y="774599"/>
            <a:ext cx="11200282" cy="608340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6A4E5D-A800-45B7-82D4-9DAE4FE8246C}"/>
              </a:ext>
            </a:extLst>
          </p:cNvPr>
          <p:cNvCxnSpPr>
            <a:cxnSpLocks/>
          </p:cNvCxnSpPr>
          <p:nvPr/>
        </p:nvCxnSpPr>
        <p:spPr>
          <a:xfrm>
            <a:off x="3801438" y="3666590"/>
            <a:ext cx="647272" cy="7558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4FA261CF-B684-4DBD-9A46-E7303E4A7283}"/>
              </a:ext>
            </a:extLst>
          </p:cNvPr>
          <p:cNvSpPr txBox="1">
            <a:spLocks/>
          </p:cNvSpPr>
          <p:nvPr/>
        </p:nvSpPr>
        <p:spPr bwMode="auto">
          <a:xfrm>
            <a:off x="354492" y="207148"/>
            <a:ext cx="1137859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cs typeface="Arial" panose="020B0604020202020204" pitchFamily="34" charset="0"/>
              </a:rPr>
              <a:t>Sediment Sampling – Floodplain Material</a:t>
            </a: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AA1842-232C-495B-A77E-60FB8D085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74599"/>
            <a:ext cx="5445303" cy="29554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E1ABBD-DF71-452C-98BE-6E85EBBF6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0467" y="774599"/>
            <a:ext cx="5141534" cy="279053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71E6CD-58A6-42C4-B9F7-636C19B69913}"/>
              </a:ext>
            </a:extLst>
          </p:cNvPr>
          <p:cNvCxnSpPr>
            <a:cxnSpLocks/>
          </p:cNvCxnSpPr>
          <p:nvPr/>
        </p:nvCxnSpPr>
        <p:spPr>
          <a:xfrm flipH="1">
            <a:off x="6822041" y="3429000"/>
            <a:ext cx="493159" cy="4751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BA9AC1C-BC5B-4AA3-BCD7-1A99300432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3808693"/>
            <a:ext cx="2804847" cy="30493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11FE65-7736-46D3-9A3D-5AF15FBAF5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2267" y="3565133"/>
            <a:ext cx="2971952" cy="329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291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37859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cs typeface="Arial" panose="020B0604020202020204" pitchFamily="34" charset="0"/>
              </a:rPr>
              <a:t>Sediment Sampling – Floodplain Material</a:t>
            </a: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9B95C23-8128-43AA-B976-5168097CC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492" y="1140433"/>
            <a:ext cx="11563530" cy="2003460"/>
          </a:xfrm>
        </p:spPr>
        <p:txBody>
          <a:bodyPr/>
          <a:lstStyle/>
          <a:p>
            <a:pPr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AU" sz="2800" b="1" dirty="0"/>
              <a:t>Also has two peaks in grain size. Similar profiles to riverbed subsurface.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B311F-3FC6-469F-9D18-2F416F86E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2603" y="1857737"/>
            <a:ext cx="4599398" cy="50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24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DF5DC7-9075-45ED-B465-439873068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2" y="774599"/>
            <a:ext cx="11200282" cy="608340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6A4E5D-A800-45B7-82D4-9DAE4FE8246C}"/>
              </a:ext>
            </a:extLst>
          </p:cNvPr>
          <p:cNvCxnSpPr>
            <a:cxnSpLocks/>
          </p:cNvCxnSpPr>
          <p:nvPr/>
        </p:nvCxnSpPr>
        <p:spPr>
          <a:xfrm flipV="1">
            <a:off x="1356189" y="1674689"/>
            <a:ext cx="71919" cy="7329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4FA261CF-B684-4DBD-9A46-E7303E4A7283}"/>
              </a:ext>
            </a:extLst>
          </p:cNvPr>
          <p:cNvSpPr txBox="1">
            <a:spLocks/>
          </p:cNvSpPr>
          <p:nvPr/>
        </p:nvSpPr>
        <p:spPr bwMode="auto">
          <a:xfrm>
            <a:off x="354492" y="207148"/>
            <a:ext cx="1137859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cs typeface="Arial" panose="020B0604020202020204" pitchFamily="34" charset="0"/>
              </a:rPr>
              <a:t>Sediment Sampling – Vertical Bank Profile</a:t>
            </a: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71E6CD-58A6-42C4-B9F7-636C19B69913}"/>
              </a:ext>
            </a:extLst>
          </p:cNvPr>
          <p:cNvCxnSpPr>
            <a:cxnSpLocks/>
          </p:cNvCxnSpPr>
          <p:nvPr/>
        </p:nvCxnSpPr>
        <p:spPr>
          <a:xfrm flipH="1">
            <a:off x="5866544" y="4304872"/>
            <a:ext cx="380659" cy="7577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9DEB8D0-0B9A-4596-98C6-6FAD3E5939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407656"/>
            <a:ext cx="3340452" cy="4450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7A1D63-65A4-40F5-84EB-FD64DCBAF4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5410" y="774599"/>
            <a:ext cx="2643441" cy="35302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92FFCD-EF91-418B-B66B-F1A10A828E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5979" y="774599"/>
            <a:ext cx="3216021" cy="4288028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5833BA-469E-46F9-A6CB-387F9142A9D0}"/>
              </a:ext>
            </a:extLst>
          </p:cNvPr>
          <p:cNvCxnSpPr>
            <a:cxnSpLocks/>
          </p:cNvCxnSpPr>
          <p:nvPr/>
        </p:nvCxnSpPr>
        <p:spPr>
          <a:xfrm>
            <a:off x="11054993" y="5157003"/>
            <a:ext cx="339047" cy="84310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7224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DF5DC7-9075-45ED-B465-439873068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2" y="774599"/>
            <a:ext cx="11200282" cy="6083401"/>
          </a:xfrm>
          <a:prstGeom prst="rect">
            <a:avLst/>
          </a:prstGeom>
        </p:spPr>
      </p:pic>
      <p:sp>
        <p:nvSpPr>
          <p:cNvPr id="21" name="Title 3">
            <a:extLst>
              <a:ext uri="{FF2B5EF4-FFF2-40B4-BE49-F238E27FC236}">
                <a16:creationId xmlns:a16="http://schemas.microsoft.com/office/drawing/2014/main" id="{4FA261CF-B684-4DBD-9A46-E7303E4A7283}"/>
              </a:ext>
            </a:extLst>
          </p:cNvPr>
          <p:cNvSpPr txBox="1">
            <a:spLocks/>
          </p:cNvSpPr>
          <p:nvPr/>
        </p:nvSpPr>
        <p:spPr bwMode="auto">
          <a:xfrm>
            <a:off x="354492" y="207148"/>
            <a:ext cx="1137859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cs typeface="Arial" panose="020B0604020202020204" pitchFamily="34" charset="0"/>
              </a:rPr>
              <a:t>Sediment Sampling – Vertical Bank Profile</a:t>
            </a: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371E6CD-58A6-42C4-B9F7-636C19B69913}"/>
              </a:ext>
            </a:extLst>
          </p:cNvPr>
          <p:cNvCxnSpPr>
            <a:cxnSpLocks/>
          </p:cNvCxnSpPr>
          <p:nvPr/>
        </p:nvCxnSpPr>
        <p:spPr>
          <a:xfrm flipH="1">
            <a:off x="3080804" y="3341787"/>
            <a:ext cx="556248" cy="6856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5833BA-469E-46F9-A6CB-387F9142A9D0}"/>
              </a:ext>
            </a:extLst>
          </p:cNvPr>
          <p:cNvCxnSpPr>
            <a:cxnSpLocks/>
          </p:cNvCxnSpPr>
          <p:nvPr/>
        </p:nvCxnSpPr>
        <p:spPr>
          <a:xfrm flipH="1">
            <a:off x="3419030" y="3816299"/>
            <a:ext cx="389392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19AA1C2-FC9C-4A48-B161-9DE644099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09991"/>
            <a:ext cx="2661007" cy="3548009"/>
          </a:xfrm>
          <a:prstGeom prst="rect">
            <a:avLst/>
          </a:prstGeom>
        </p:spPr>
      </p:pic>
      <p:pic>
        <p:nvPicPr>
          <p:cNvPr id="12" name="Picture 11" descr="C:\Users\jepstein\AppData\Local\Temp\arc725D\ATTID_15_574FA1CF3BF54899941CE8893424619C.jpg">
            <a:extLst>
              <a:ext uri="{FF2B5EF4-FFF2-40B4-BE49-F238E27FC236}">
                <a16:creationId xmlns:a16="http://schemas.microsoft.com/office/drawing/2014/main" id="{A08802C0-6BA9-4BB4-AEB9-8AE591EB5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4858" y="821787"/>
            <a:ext cx="333830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90A65F-B252-4D43-ACEB-5AF9A02B7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2958" y="845722"/>
            <a:ext cx="2907796" cy="389909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A6A4E5D-A800-45B7-82D4-9DAE4FE8246C}"/>
              </a:ext>
            </a:extLst>
          </p:cNvPr>
          <p:cNvCxnSpPr>
            <a:cxnSpLocks/>
          </p:cNvCxnSpPr>
          <p:nvPr/>
        </p:nvCxnSpPr>
        <p:spPr>
          <a:xfrm flipV="1">
            <a:off x="1869897" y="3030876"/>
            <a:ext cx="326298" cy="2637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5097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37859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cs typeface="Arial" panose="020B0604020202020204" pitchFamily="34" charset="0"/>
              </a:rPr>
              <a:t>Sediment Sampling – Vertical Bank Profile</a:t>
            </a: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9B95C23-8128-43AA-B976-5168097CC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84" y="1025831"/>
            <a:ext cx="5861375" cy="1018726"/>
          </a:xfrm>
        </p:spPr>
        <p:txBody>
          <a:bodyPr/>
          <a:lstStyle/>
          <a:p>
            <a:pPr marL="0" indent="0" algn="ctr">
              <a:spcAft>
                <a:spcPts val="1200"/>
              </a:spcAft>
              <a:buClrTx/>
              <a:buNone/>
            </a:pPr>
            <a:r>
              <a:rPr lang="en-AU" sz="2600" b="1" dirty="0"/>
              <a:t>Type 1: </a:t>
            </a:r>
            <a:r>
              <a:rPr lang="en-AU" sz="2600" dirty="0"/>
              <a:t>Single layer of mixed sand, gravel, cobble. Forested floodplains.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9102B-6C09-4C9C-873D-76F4BE1A9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757" y="2200509"/>
            <a:ext cx="3340452" cy="44503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29BFD1-0A5E-45F5-A0CF-0996C5AD0592}"/>
              </a:ext>
            </a:extLst>
          </p:cNvPr>
          <p:cNvSpPr txBox="1">
            <a:spLocks/>
          </p:cNvSpPr>
          <p:nvPr/>
        </p:nvSpPr>
        <p:spPr bwMode="auto">
          <a:xfrm>
            <a:off x="6384518" y="1025831"/>
            <a:ext cx="5689297" cy="1174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Aft>
                <a:spcPts val="1200"/>
              </a:spcAft>
              <a:buClrTx/>
              <a:buNone/>
            </a:pPr>
            <a:r>
              <a:rPr lang="en-AU" sz="2600" b="1" kern="0" dirty="0"/>
              <a:t>Type 2</a:t>
            </a:r>
            <a:r>
              <a:rPr lang="en-AU" sz="2600" kern="0" dirty="0"/>
              <a:t>: Two layer structure with thick sand/silt layer over the Type 1 layer.  More dominant.</a:t>
            </a:r>
          </a:p>
          <a:p>
            <a:pPr algn="ctr"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endParaRPr lang="en-AU" sz="2600" b="1" kern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0F5A74-F9D9-4C89-B682-5937E11ABC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9470" y="2200509"/>
            <a:ext cx="3474345" cy="463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657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37859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cs typeface="Arial" panose="020B0604020202020204" pitchFamily="34" charset="0"/>
              </a:rPr>
              <a:t>Proposed Sediment Parameters for Modeling</a:t>
            </a: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9B95C23-8128-43AA-B976-5168097CC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203" y="984734"/>
            <a:ext cx="3200366" cy="2003460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ClrTx/>
              <a:buNone/>
            </a:pPr>
            <a:r>
              <a:rPr lang="en-AU" sz="2600" b="1" dirty="0"/>
              <a:t>Sediment Type A: </a:t>
            </a:r>
          </a:p>
          <a:p>
            <a:pPr marL="0" indent="0" algn="ctr">
              <a:spcAft>
                <a:spcPts val="0"/>
              </a:spcAft>
              <a:buClrTx/>
              <a:buNone/>
            </a:pPr>
            <a:r>
              <a:rPr lang="en-AU" sz="2600" dirty="0"/>
              <a:t>bed surface layer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D0DBAC8-CE20-4258-AEEE-DFE0D27C2C0D}"/>
              </a:ext>
            </a:extLst>
          </p:cNvPr>
          <p:cNvSpPr txBox="1">
            <a:spLocks/>
          </p:cNvSpPr>
          <p:nvPr/>
        </p:nvSpPr>
        <p:spPr bwMode="auto">
          <a:xfrm>
            <a:off x="3674723" y="984734"/>
            <a:ext cx="5085708" cy="200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Aft>
                <a:spcPts val="0"/>
              </a:spcAft>
              <a:buClrTx/>
              <a:buFontTx/>
              <a:buNone/>
            </a:pPr>
            <a:r>
              <a:rPr lang="en-AU" sz="2600" b="1" kern="0" dirty="0"/>
              <a:t>Sediment Type B: </a:t>
            </a:r>
          </a:p>
          <a:p>
            <a:pPr marL="0" indent="0" algn="ctr">
              <a:spcAft>
                <a:spcPts val="0"/>
              </a:spcAft>
              <a:buClrTx/>
              <a:buFontTx/>
              <a:buNone/>
            </a:pPr>
            <a:r>
              <a:rPr lang="en-AU" sz="2600" kern="0" dirty="0"/>
              <a:t>bed sublayer, forested floodplain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A733B76-C7E6-42D6-A8CE-431473327035}"/>
              </a:ext>
            </a:extLst>
          </p:cNvPr>
          <p:cNvSpPr txBox="1">
            <a:spLocks/>
          </p:cNvSpPr>
          <p:nvPr/>
        </p:nvSpPr>
        <p:spPr bwMode="auto">
          <a:xfrm>
            <a:off x="8760431" y="1003697"/>
            <a:ext cx="3200366" cy="200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Aft>
                <a:spcPts val="0"/>
              </a:spcAft>
              <a:buClrTx/>
              <a:buFontTx/>
              <a:buNone/>
            </a:pPr>
            <a:r>
              <a:rPr lang="en-AU" sz="2600" b="1" kern="0" dirty="0"/>
              <a:t>Sediment Type C: </a:t>
            </a:r>
          </a:p>
          <a:p>
            <a:pPr marL="0" indent="0" algn="ctr">
              <a:spcAft>
                <a:spcPts val="600"/>
              </a:spcAft>
              <a:buClrTx/>
              <a:buFontTx/>
              <a:buNone/>
            </a:pPr>
            <a:r>
              <a:rPr lang="en-AU" sz="2600" kern="0" dirty="0"/>
              <a:t>Bank top layer,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AU" sz="2600" kern="0" dirty="0"/>
              <a:t>uniform size of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ClrTx/>
              <a:buFontTx/>
              <a:buNone/>
            </a:pPr>
            <a:r>
              <a:rPr lang="en-AU" sz="2600" kern="0" dirty="0"/>
              <a:t> 1 or 2 mm</a:t>
            </a:r>
          </a:p>
          <a:p>
            <a:pPr marL="0" indent="0" algn="ctr">
              <a:spcAft>
                <a:spcPts val="0"/>
              </a:spcAft>
              <a:buClrTx/>
              <a:buFontTx/>
              <a:buNone/>
            </a:pPr>
            <a:endParaRPr lang="en-AU" sz="2600" kern="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B25B9B-974C-4C24-AAF1-C377494E7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986464"/>
            <a:ext cx="3979780" cy="216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4AB96A-2897-4B85-A66C-B5546914B2C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44721" y="4490852"/>
            <a:ext cx="2879999" cy="216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B5442E-05D9-47E8-A9E3-D82AEDD0A6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9152" y="3292705"/>
            <a:ext cx="2643441" cy="35302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E9CCE9-5626-46A1-83FE-1B45D174E6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0983" y="1986464"/>
            <a:ext cx="3979781" cy="216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76FD74C-61E2-4A7A-A493-6B26829C8F74}"/>
              </a:ext>
            </a:extLst>
          </p:cNvPr>
          <p:cNvSpPr/>
          <p:nvPr/>
        </p:nvSpPr>
        <p:spPr>
          <a:xfrm>
            <a:off x="4879152" y="5024063"/>
            <a:ext cx="2643441" cy="1798915"/>
          </a:xfrm>
          <a:prstGeom prst="rect">
            <a:avLst/>
          </a:prstGeom>
          <a:noFill/>
          <a:ln w="412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62BE2CB-BCDE-4D34-AA96-592D097AAE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8600" y="2529516"/>
            <a:ext cx="2160000" cy="2880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528CAF8-BC21-4A29-93A3-A9478117132D}"/>
              </a:ext>
            </a:extLst>
          </p:cNvPr>
          <p:cNvSpPr/>
          <p:nvPr/>
        </p:nvSpPr>
        <p:spPr>
          <a:xfrm>
            <a:off x="8384160" y="2592419"/>
            <a:ext cx="2124440" cy="1363760"/>
          </a:xfrm>
          <a:prstGeom prst="rect">
            <a:avLst/>
          </a:prstGeom>
          <a:noFill/>
          <a:ln w="412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387558-A21D-47EA-B021-BC5603A243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33829" y="4146464"/>
            <a:ext cx="2158171" cy="270061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884ABB7-8CED-48ED-B8D2-565D586AAE7A}"/>
              </a:ext>
            </a:extLst>
          </p:cNvPr>
          <p:cNvSpPr/>
          <p:nvPr/>
        </p:nvSpPr>
        <p:spPr>
          <a:xfrm>
            <a:off x="10033829" y="4196028"/>
            <a:ext cx="2160000" cy="828035"/>
          </a:xfrm>
          <a:prstGeom prst="rect">
            <a:avLst/>
          </a:prstGeom>
          <a:noFill/>
          <a:ln w="412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0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37859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cs typeface="Arial" panose="020B0604020202020204" pitchFamily="34" charset="0"/>
              </a:rPr>
              <a:t>Proposed Sediment Parameters for Modeling</a:t>
            </a:r>
            <a:endParaRPr lang="en-US" sz="3200" b="1" kern="0" dirty="0">
              <a:solidFill>
                <a:schemeClr val="bg1"/>
              </a:solidFill>
              <a:latin typeface="+mj-lt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3AE65A-3469-459F-B560-516AE8702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63" y="1024568"/>
            <a:ext cx="11815604" cy="455623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6091B6F-3465-4118-8665-9F9A9DE2531E}"/>
              </a:ext>
            </a:extLst>
          </p:cNvPr>
          <p:cNvSpPr/>
          <p:nvPr/>
        </p:nvSpPr>
        <p:spPr>
          <a:xfrm>
            <a:off x="10259752" y="5915602"/>
            <a:ext cx="1856198" cy="83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09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3" y="207148"/>
            <a:ext cx="8204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Elevation Model: Primary Source 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26D89-417D-48BE-AAD2-12E0B64054CC}"/>
              </a:ext>
            </a:extLst>
          </p:cNvPr>
          <p:cNvSpPr txBox="1"/>
          <p:nvPr/>
        </p:nvSpPr>
        <p:spPr>
          <a:xfrm>
            <a:off x="919674" y="1118285"/>
            <a:ext cx="430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site (2012 – 2018)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9DD106-A31E-40DA-AFEF-0AFE17341377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669532" y="1118285"/>
            <a:ext cx="250142" cy="2308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1C9DAAB-89FD-4219-A2B9-D528F6FC2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886"/>
            <a:ext cx="12192000" cy="585216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A98CE9-C95A-45D6-BA04-501AC93DA0ED}"/>
              </a:ext>
            </a:extLst>
          </p:cNvPr>
          <p:cNvSpPr txBox="1">
            <a:spLocks/>
          </p:cNvSpPr>
          <p:nvPr/>
        </p:nvSpPr>
        <p:spPr bwMode="auto">
          <a:xfrm>
            <a:off x="246578" y="4986077"/>
            <a:ext cx="3184989" cy="150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ClrTx/>
              <a:buFontTx/>
              <a:buNone/>
            </a:pPr>
            <a:r>
              <a:rPr lang="en-AU" sz="2600" kern="0" dirty="0"/>
              <a:t>2010 Lower Columbia LiDAR (Corps of Engineers)</a:t>
            </a:r>
          </a:p>
        </p:txBody>
      </p:sp>
    </p:spTree>
    <p:extLst>
      <p:ext uri="{BB962C8B-B14F-4D97-AF65-F5344CB8AC3E}">
        <p14:creationId xmlns:p14="http://schemas.microsoft.com/office/powerpoint/2010/main" val="138006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1908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Technical Oversight Group Meeting Recap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91439" y="1005840"/>
            <a:ext cx="5882072" cy="575157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Meeting 1.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September 10, 2018</a:t>
            </a:r>
          </a:p>
          <a:p>
            <a:pPr marL="512763" indent="-51276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Site History &amp; Stakeholder Perspectives</a:t>
            </a:r>
          </a:p>
          <a:p>
            <a:pPr marL="684213" indent="-11112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fish use</a:t>
            </a:r>
          </a:p>
          <a:p>
            <a:pPr marL="684213" indent="-11112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channel and geomorphic conditions</a:t>
            </a:r>
          </a:p>
          <a:p>
            <a:pPr marL="684213" indent="-11112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flows and water temperature</a:t>
            </a:r>
          </a:p>
          <a:p>
            <a:pPr marL="684213" indent="-11112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mining</a:t>
            </a:r>
          </a:p>
          <a:p>
            <a:pPr marL="684213" indent="-11112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stakeholder concerns</a:t>
            </a:r>
          </a:p>
          <a:p>
            <a:pPr marL="684213" indent="-11112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ownership</a:t>
            </a:r>
          </a:p>
          <a:p>
            <a:pPr marL="684213" indent="-111125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restoration approach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424A63-F728-41EA-BDE0-BEB577C5B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005840"/>
            <a:ext cx="5603193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0" dirty="0">
                <a:latin typeface="Arial" panose="020B0604020202020204" pitchFamily="34" charset="0"/>
                <a:cs typeface="Arial" panose="020B0604020202020204" pitchFamily="34" charset="0"/>
              </a:rPr>
              <a:t>Meeting 2.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November 20, 2018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None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u="sng" kern="0" dirty="0">
                <a:latin typeface="Arial" panose="020B0604020202020204" pitchFamily="34" charset="0"/>
                <a:cs typeface="Arial" panose="020B0604020202020204" pitchFamily="34" charset="0"/>
              </a:rPr>
              <a:t>Fish Use and Available Data</a:t>
            </a:r>
          </a:p>
          <a:p>
            <a:pPr marL="742950" indent="-2301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WDFW Spawning Ground  Surveys (SGS)</a:t>
            </a:r>
          </a:p>
          <a:p>
            <a:pPr marL="742950" indent="-2301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LCEP observations, summer 2018</a:t>
            </a:r>
          </a:p>
          <a:p>
            <a:pPr marL="742950" indent="-230188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Font typeface="Arial" panose="020B0604020202020204" pitchFamily="34" charset="0"/>
              <a:buChar char="•"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</a:p>
        </p:txBody>
      </p:sp>
    </p:spTree>
    <p:extLst>
      <p:ext uri="{BB962C8B-B14F-4D97-AF65-F5344CB8AC3E}">
        <p14:creationId xmlns:p14="http://schemas.microsoft.com/office/powerpoint/2010/main" val="911577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3" y="207148"/>
            <a:ext cx="8204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Elevation Model: Primary Data 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26D89-417D-48BE-AAD2-12E0B64054CC}"/>
              </a:ext>
            </a:extLst>
          </p:cNvPr>
          <p:cNvSpPr txBox="1"/>
          <p:nvPr/>
        </p:nvSpPr>
        <p:spPr>
          <a:xfrm>
            <a:off x="919674" y="1118285"/>
            <a:ext cx="430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site (2012 – 2018)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9DD106-A31E-40DA-AFEF-0AFE17341377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669532" y="1118285"/>
            <a:ext cx="250142" cy="2308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1C9DAAB-89FD-4219-A2B9-D528F6FC2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886"/>
            <a:ext cx="12192000" cy="585216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A98CE9-C95A-45D6-BA04-501AC93DA0ED}"/>
              </a:ext>
            </a:extLst>
          </p:cNvPr>
          <p:cNvSpPr txBox="1">
            <a:spLocks/>
          </p:cNvSpPr>
          <p:nvPr/>
        </p:nvSpPr>
        <p:spPr bwMode="auto">
          <a:xfrm>
            <a:off x="354493" y="5319488"/>
            <a:ext cx="3318553" cy="84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ClrTx/>
              <a:buFontTx/>
              <a:buNone/>
            </a:pPr>
            <a:r>
              <a:rPr lang="en-AU" sz="2800" kern="0" dirty="0"/>
              <a:t>Data gaps due to standing water</a:t>
            </a:r>
          </a:p>
        </p:txBody>
      </p:sp>
    </p:spTree>
    <p:extLst>
      <p:ext uri="{BB962C8B-B14F-4D97-AF65-F5344CB8AC3E}">
        <p14:creationId xmlns:p14="http://schemas.microsoft.com/office/powerpoint/2010/main" val="17721254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3" y="207148"/>
            <a:ext cx="8204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Elevation Model: Primary Data 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26D89-417D-48BE-AAD2-12E0B64054CC}"/>
              </a:ext>
            </a:extLst>
          </p:cNvPr>
          <p:cNvSpPr txBox="1"/>
          <p:nvPr/>
        </p:nvSpPr>
        <p:spPr>
          <a:xfrm>
            <a:off x="919674" y="1118285"/>
            <a:ext cx="430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site (2012 – 2018)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9DD106-A31E-40DA-AFEF-0AFE17341377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669532" y="1118285"/>
            <a:ext cx="250142" cy="2308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1C9DAAB-89FD-4219-A2B9-D528F6FC2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886"/>
            <a:ext cx="12192000" cy="585216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A98CE9-C95A-45D6-BA04-501AC93DA0ED}"/>
              </a:ext>
            </a:extLst>
          </p:cNvPr>
          <p:cNvSpPr txBox="1">
            <a:spLocks/>
          </p:cNvSpPr>
          <p:nvPr/>
        </p:nvSpPr>
        <p:spPr bwMode="auto">
          <a:xfrm>
            <a:off x="82191" y="6047657"/>
            <a:ext cx="3955552" cy="7183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ClrTx/>
              <a:buFontTx/>
              <a:buNone/>
            </a:pPr>
            <a:r>
              <a:rPr lang="en-AU" sz="2600" kern="0" dirty="0"/>
              <a:t>Data gaps due to changes in planform over 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AD8ACD-03AD-4CCA-9689-CEB9CCEF230B}"/>
              </a:ext>
            </a:extLst>
          </p:cNvPr>
          <p:cNvSpPr txBox="1"/>
          <p:nvPr/>
        </p:nvSpPr>
        <p:spPr>
          <a:xfrm>
            <a:off x="7336068" y="4461124"/>
            <a:ext cx="4307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 form 2010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A8F48-6446-4BAA-BD5F-7F71239B4DFF}"/>
              </a:ext>
            </a:extLst>
          </p:cNvPr>
          <p:cNvSpPr txBox="1"/>
          <p:nvPr/>
        </p:nvSpPr>
        <p:spPr>
          <a:xfrm>
            <a:off x="5119580" y="1522739"/>
            <a:ext cx="4538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elevation model</a:t>
            </a:r>
          </a:p>
        </p:txBody>
      </p:sp>
    </p:spTree>
    <p:extLst>
      <p:ext uri="{BB962C8B-B14F-4D97-AF65-F5344CB8AC3E}">
        <p14:creationId xmlns:p14="http://schemas.microsoft.com/office/powerpoint/2010/main" val="1164930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3" y="207148"/>
            <a:ext cx="8204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Elevation Model: Primary Data 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26D89-417D-48BE-AAD2-12E0B64054CC}"/>
              </a:ext>
            </a:extLst>
          </p:cNvPr>
          <p:cNvSpPr txBox="1"/>
          <p:nvPr/>
        </p:nvSpPr>
        <p:spPr>
          <a:xfrm>
            <a:off x="919674" y="1118285"/>
            <a:ext cx="430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site (2012 – 2018)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9DD106-A31E-40DA-AFEF-0AFE17341377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669532" y="1118285"/>
            <a:ext cx="250142" cy="2308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1C9DAAB-89FD-4219-A2B9-D528F6FC2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886"/>
            <a:ext cx="12192000" cy="5852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AD8ACD-03AD-4CCA-9689-CEB9CCEF230B}"/>
              </a:ext>
            </a:extLst>
          </p:cNvPr>
          <p:cNvSpPr txBox="1"/>
          <p:nvPr/>
        </p:nvSpPr>
        <p:spPr>
          <a:xfrm>
            <a:off x="7336068" y="4461124"/>
            <a:ext cx="4307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Channel form 2010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722BD2-37F2-44E9-A0E6-B9B3CF6FC787}"/>
              </a:ext>
            </a:extLst>
          </p:cNvPr>
          <p:cNvSpPr txBox="1"/>
          <p:nvPr/>
        </p:nvSpPr>
        <p:spPr>
          <a:xfrm>
            <a:off x="7631308" y="1349117"/>
            <a:ext cx="2384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Image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00BFD0C-8A00-4AE2-80AE-5D05E33D4AD8}"/>
              </a:ext>
            </a:extLst>
          </p:cNvPr>
          <p:cNvSpPr txBox="1">
            <a:spLocks/>
          </p:cNvSpPr>
          <p:nvPr/>
        </p:nvSpPr>
        <p:spPr bwMode="auto">
          <a:xfrm>
            <a:off x="82191" y="6047657"/>
            <a:ext cx="3955552" cy="7183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4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0"/>
              </a:spcAft>
              <a:buClrTx/>
              <a:buFontTx/>
              <a:buNone/>
            </a:pPr>
            <a:r>
              <a:rPr lang="en-AU" sz="2600" kern="0" dirty="0"/>
              <a:t>Data gaps due to changes in planform over time</a:t>
            </a:r>
          </a:p>
        </p:txBody>
      </p:sp>
    </p:spTree>
    <p:extLst>
      <p:ext uri="{BB962C8B-B14F-4D97-AF65-F5344CB8AC3E}">
        <p14:creationId xmlns:p14="http://schemas.microsoft.com/office/powerpoint/2010/main" val="859780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9960761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Bathymetric and Topographic Survey (2018)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26D89-417D-48BE-AAD2-12E0B64054CC}"/>
              </a:ext>
            </a:extLst>
          </p:cNvPr>
          <p:cNvSpPr txBox="1"/>
          <p:nvPr/>
        </p:nvSpPr>
        <p:spPr>
          <a:xfrm>
            <a:off x="919674" y="1118285"/>
            <a:ext cx="430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site (2012 – 2018)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9DD106-A31E-40DA-AFEF-0AFE17341377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669532" y="1118285"/>
            <a:ext cx="250142" cy="2308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1C9DAAB-89FD-4219-A2B9-D528F6FC2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886"/>
            <a:ext cx="12192000" cy="5852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722BD2-37F2-44E9-A0E6-B9B3CF6FC787}"/>
              </a:ext>
            </a:extLst>
          </p:cNvPr>
          <p:cNvSpPr txBox="1"/>
          <p:nvPr/>
        </p:nvSpPr>
        <p:spPr>
          <a:xfrm>
            <a:off x="4932891" y="1036137"/>
            <a:ext cx="7161088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Topo-bathy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3600 points, RTK and total station</a:t>
            </a:r>
          </a:p>
          <a:p>
            <a:pPr eaLnBrk="0" hangingPunct="0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Bathy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 4 miles, single beam sonar</a:t>
            </a:r>
          </a:p>
        </p:txBody>
      </p:sp>
    </p:spTree>
    <p:extLst>
      <p:ext uri="{BB962C8B-B14F-4D97-AF65-F5344CB8AC3E}">
        <p14:creationId xmlns:p14="http://schemas.microsoft.com/office/powerpoint/2010/main" val="3365591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9960761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Bathymetric and Topographic Survey (2018)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26D89-417D-48BE-AAD2-12E0B64054CC}"/>
              </a:ext>
            </a:extLst>
          </p:cNvPr>
          <p:cNvSpPr txBox="1"/>
          <p:nvPr/>
        </p:nvSpPr>
        <p:spPr>
          <a:xfrm>
            <a:off x="919674" y="1118285"/>
            <a:ext cx="430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site (2012 – 2018)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9DD106-A31E-40DA-AFEF-0AFE17341377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669532" y="1118285"/>
            <a:ext cx="250142" cy="2308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1C9DAAB-89FD-4219-A2B9-D528F6FC2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886"/>
            <a:ext cx="12192000" cy="5852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722BD2-37F2-44E9-A0E6-B9B3CF6FC787}"/>
              </a:ext>
            </a:extLst>
          </p:cNvPr>
          <p:cNvSpPr txBox="1"/>
          <p:nvPr/>
        </p:nvSpPr>
        <p:spPr>
          <a:xfrm>
            <a:off x="4932891" y="1036137"/>
            <a:ext cx="7161088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Topo-bathy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3600 points, RTK and total station</a:t>
            </a:r>
          </a:p>
          <a:p>
            <a:pPr eaLnBrk="0" hangingPunct="0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Bathy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 4 miles, single beam sonar</a:t>
            </a:r>
          </a:p>
        </p:txBody>
      </p:sp>
    </p:spTree>
    <p:extLst>
      <p:ext uri="{BB962C8B-B14F-4D97-AF65-F5344CB8AC3E}">
        <p14:creationId xmlns:p14="http://schemas.microsoft.com/office/powerpoint/2010/main" val="3292551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9960761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Bathymetric and Topographic Survey (2018)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26D89-417D-48BE-AAD2-12E0B64054CC}"/>
              </a:ext>
            </a:extLst>
          </p:cNvPr>
          <p:cNvSpPr txBox="1"/>
          <p:nvPr/>
        </p:nvSpPr>
        <p:spPr>
          <a:xfrm>
            <a:off x="919674" y="1118285"/>
            <a:ext cx="430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site (2012 – 2018)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9DD106-A31E-40DA-AFEF-0AFE17341377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669532" y="1118285"/>
            <a:ext cx="250142" cy="2308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1C9DAAB-89FD-4219-A2B9-D528F6FC2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886"/>
            <a:ext cx="12192000" cy="5852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722BD2-37F2-44E9-A0E6-B9B3CF6FC787}"/>
              </a:ext>
            </a:extLst>
          </p:cNvPr>
          <p:cNvSpPr txBox="1"/>
          <p:nvPr/>
        </p:nvSpPr>
        <p:spPr>
          <a:xfrm>
            <a:off x="4932891" y="1036137"/>
            <a:ext cx="7161088" cy="8925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Topo-bathy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3600 points, RTK and total station</a:t>
            </a:r>
          </a:p>
          <a:p>
            <a:pPr eaLnBrk="0" hangingPunct="0"/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Bathy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:  4 miles, single beam sonar</a:t>
            </a:r>
          </a:p>
        </p:txBody>
      </p:sp>
    </p:spTree>
    <p:extLst>
      <p:ext uri="{BB962C8B-B14F-4D97-AF65-F5344CB8AC3E}">
        <p14:creationId xmlns:p14="http://schemas.microsoft.com/office/powerpoint/2010/main" val="9383200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9960761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Hydro/Morpho-dynamic 2D Model: surface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26D89-417D-48BE-AAD2-12E0B64054CC}"/>
              </a:ext>
            </a:extLst>
          </p:cNvPr>
          <p:cNvSpPr txBox="1"/>
          <p:nvPr/>
        </p:nvSpPr>
        <p:spPr>
          <a:xfrm>
            <a:off x="919674" y="1118285"/>
            <a:ext cx="430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site (2012 – 2018)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9DD106-A31E-40DA-AFEF-0AFE17341377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669532" y="1118285"/>
            <a:ext cx="250142" cy="2308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2ED5A64A-A86B-4F5F-B0CE-695ED96A6539}"/>
              </a:ext>
            </a:extLst>
          </p:cNvPr>
          <p:cNvSpPr/>
          <p:nvPr/>
        </p:nvSpPr>
        <p:spPr>
          <a:xfrm>
            <a:off x="10259752" y="5915602"/>
            <a:ext cx="1856198" cy="83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A8FCE7-C8CA-4FF9-8CD5-5A6F8B72D0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512" y="834805"/>
            <a:ext cx="9066807" cy="5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12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673B4D-1846-4532-9A13-B273F7BA5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0836"/>
            <a:ext cx="12192000" cy="6135942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65599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Hydro/Morpho-dynamic 2D Model: model extent &amp; drivers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722BD2-37F2-44E9-A0E6-B9B3CF6FC787}"/>
              </a:ext>
            </a:extLst>
          </p:cNvPr>
          <p:cNvSpPr txBox="1"/>
          <p:nvPr/>
        </p:nvSpPr>
        <p:spPr>
          <a:xfrm>
            <a:off x="5640512" y="872063"/>
            <a:ext cx="6551488" cy="27494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hangingPunct="0">
              <a:spcAft>
                <a:spcPts val="800"/>
              </a:spcAft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Model Inputs:</a:t>
            </a:r>
          </a:p>
          <a:p>
            <a:pPr marL="457200" indent="-457200" eaLnBrk="0" hangingPunct="0">
              <a:spcAft>
                <a:spcPts val="600"/>
              </a:spcAft>
              <a:buFontTx/>
              <a:buChar char="-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Downstream water surface elevation (LCEP sensor)</a:t>
            </a:r>
          </a:p>
          <a:p>
            <a:pPr marL="457200" indent="-457200" eaLnBrk="0" hangingPunct="0">
              <a:spcAft>
                <a:spcPts val="600"/>
              </a:spcAft>
              <a:buFontTx/>
              <a:buChar char="-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Upstream flow (</a:t>
            </a:r>
            <a:r>
              <a:rPr lang="en-US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Heisson</a:t>
            </a: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 gage)</a:t>
            </a:r>
          </a:p>
          <a:p>
            <a:pPr marL="457200" indent="-457200" eaLnBrk="0" hangingPunct="0">
              <a:buFontTx/>
              <a:buChar char="-"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Optional upstream sediment supply  (best estimate)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FB8623-72AA-4DDF-8A81-0D0D720E4CF0}"/>
              </a:ext>
            </a:extLst>
          </p:cNvPr>
          <p:cNvSpPr/>
          <p:nvPr/>
        </p:nvSpPr>
        <p:spPr>
          <a:xfrm>
            <a:off x="1387010" y="954256"/>
            <a:ext cx="863030" cy="320104"/>
          </a:xfrm>
          <a:custGeom>
            <a:avLst/>
            <a:gdLst>
              <a:gd name="connsiteX0" fmla="*/ 0 w 679236"/>
              <a:gd name="connsiteY0" fmla="*/ 380844 h 640543"/>
              <a:gd name="connsiteX1" fmla="*/ 92468 w 679236"/>
              <a:gd name="connsiteY1" fmla="*/ 103441 h 640543"/>
              <a:gd name="connsiteX2" fmla="*/ 195209 w 679236"/>
              <a:gd name="connsiteY2" fmla="*/ 10974 h 640543"/>
              <a:gd name="connsiteX3" fmla="*/ 277403 w 679236"/>
              <a:gd name="connsiteY3" fmla="*/ 21248 h 640543"/>
              <a:gd name="connsiteX4" fmla="*/ 359596 w 679236"/>
              <a:gd name="connsiteY4" fmla="*/ 185635 h 640543"/>
              <a:gd name="connsiteX5" fmla="*/ 380144 w 679236"/>
              <a:gd name="connsiteY5" fmla="*/ 288376 h 640543"/>
              <a:gd name="connsiteX6" fmla="*/ 390418 w 679236"/>
              <a:gd name="connsiteY6" fmla="*/ 350021 h 640543"/>
              <a:gd name="connsiteX7" fmla="*/ 410967 w 679236"/>
              <a:gd name="connsiteY7" fmla="*/ 493859 h 640543"/>
              <a:gd name="connsiteX8" fmla="*/ 472612 w 679236"/>
              <a:gd name="connsiteY8" fmla="*/ 627423 h 640543"/>
              <a:gd name="connsiteX9" fmla="*/ 513708 w 679236"/>
              <a:gd name="connsiteY9" fmla="*/ 627423 h 640543"/>
              <a:gd name="connsiteX10" fmla="*/ 595901 w 679236"/>
              <a:gd name="connsiteY10" fmla="*/ 555504 h 640543"/>
              <a:gd name="connsiteX11" fmla="*/ 667821 w 679236"/>
              <a:gd name="connsiteY11" fmla="*/ 380844 h 640543"/>
              <a:gd name="connsiteX12" fmla="*/ 678095 w 679236"/>
              <a:gd name="connsiteY12" fmla="*/ 257554 h 64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9236" h="640543">
                <a:moveTo>
                  <a:pt x="0" y="380844"/>
                </a:moveTo>
                <a:cubicBezTo>
                  <a:pt x="29966" y="272965"/>
                  <a:pt x="59933" y="165086"/>
                  <a:pt x="92468" y="103441"/>
                </a:cubicBezTo>
                <a:cubicBezTo>
                  <a:pt x="125003" y="41796"/>
                  <a:pt x="164387" y="24673"/>
                  <a:pt x="195209" y="10974"/>
                </a:cubicBezTo>
                <a:cubicBezTo>
                  <a:pt x="226031" y="-2725"/>
                  <a:pt x="250005" y="-7862"/>
                  <a:pt x="277403" y="21248"/>
                </a:cubicBezTo>
                <a:cubicBezTo>
                  <a:pt x="304801" y="50358"/>
                  <a:pt x="342473" y="141114"/>
                  <a:pt x="359596" y="185635"/>
                </a:cubicBezTo>
                <a:cubicBezTo>
                  <a:pt x="376720" y="230156"/>
                  <a:pt x="375007" y="260978"/>
                  <a:pt x="380144" y="288376"/>
                </a:cubicBezTo>
                <a:cubicBezTo>
                  <a:pt x="385281" y="315774"/>
                  <a:pt x="385281" y="315774"/>
                  <a:pt x="390418" y="350021"/>
                </a:cubicBezTo>
                <a:cubicBezTo>
                  <a:pt x="395555" y="384268"/>
                  <a:pt x="397268" y="447625"/>
                  <a:pt x="410967" y="493859"/>
                </a:cubicBezTo>
                <a:cubicBezTo>
                  <a:pt x="424666" y="540093"/>
                  <a:pt x="472612" y="627423"/>
                  <a:pt x="472612" y="627423"/>
                </a:cubicBezTo>
                <a:cubicBezTo>
                  <a:pt x="489736" y="649684"/>
                  <a:pt x="493160" y="639410"/>
                  <a:pt x="513708" y="627423"/>
                </a:cubicBezTo>
                <a:cubicBezTo>
                  <a:pt x="534256" y="615437"/>
                  <a:pt x="570216" y="596600"/>
                  <a:pt x="595901" y="555504"/>
                </a:cubicBezTo>
                <a:cubicBezTo>
                  <a:pt x="621586" y="514408"/>
                  <a:pt x="654122" y="430502"/>
                  <a:pt x="667821" y="380844"/>
                </a:cubicBezTo>
                <a:cubicBezTo>
                  <a:pt x="681520" y="331186"/>
                  <a:pt x="679807" y="294370"/>
                  <a:pt x="678095" y="257554"/>
                </a:cubicBezTo>
              </a:path>
            </a:pathLst>
          </a:custGeom>
          <a:noFill/>
          <a:ln w="349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725E2DE-0216-48CC-9704-733C1A9C8DC9}"/>
              </a:ext>
            </a:extLst>
          </p:cNvPr>
          <p:cNvCxnSpPr/>
          <p:nvPr/>
        </p:nvCxnSpPr>
        <p:spPr>
          <a:xfrm flipH="1">
            <a:off x="10705672" y="5527497"/>
            <a:ext cx="575353" cy="123290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C81FC43-D925-4624-94DB-8505EE865229}"/>
              </a:ext>
            </a:extLst>
          </p:cNvPr>
          <p:cNvCxnSpPr/>
          <p:nvPr/>
        </p:nvCxnSpPr>
        <p:spPr>
          <a:xfrm flipH="1">
            <a:off x="10786153" y="5751400"/>
            <a:ext cx="575353" cy="123290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0EEFFAE-6FCB-43A6-9597-988CC23E8C14}"/>
              </a:ext>
            </a:extLst>
          </p:cNvPr>
          <p:cNvSpPr txBox="1"/>
          <p:nvPr/>
        </p:nvSpPr>
        <p:spPr>
          <a:xfrm>
            <a:off x="354492" y="872063"/>
            <a:ext cx="1000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WSE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ACA748-57D8-4C2A-AE72-6618E36200F8}"/>
              </a:ext>
            </a:extLst>
          </p:cNvPr>
          <p:cNvSpPr txBox="1"/>
          <p:nvPr/>
        </p:nvSpPr>
        <p:spPr>
          <a:xfrm>
            <a:off x="11281025" y="5265887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</a:rPr>
              <a:t>Q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747256-F7B8-4C16-B781-EF1B7ED22A4D}"/>
              </a:ext>
            </a:extLst>
          </p:cNvPr>
          <p:cNvSpPr txBox="1"/>
          <p:nvPr/>
        </p:nvSpPr>
        <p:spPr>
          <a:xfrm>
            <a:off x="11169260" y="5751400"/>
            <a:ext cx="922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SED</a:t>
            </a:r>
          </a:p>
        </p:txBody>
      </p:sp>
    </p:spTree>
    <p:extLst>
      <p:ext uri="{BB962C8B-B14F-4D97-AF65-F5344CB8AC3E}">
        <p14:creationId xmlns:p14="http://schemas.microsoft.com/office/powerpoint/2010/main" val="371311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/>
      <p:bldP spid="21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65599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Model hydraulic inputs: H-Q rating curve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8D2E12C-578B-45C1-A253-CAF9B3AA8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11" y="1153100"/>
            <a:ext cx="11553291" cy="4076446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Established relationship between upstream flow (Q) and downstream water level based on available data: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  <a:p>
            <a:pPr marL="0" indent="0">
              <a:buNone/>
            </a:pPr>
            <a:r>
              <a:rPr lang="en-AU" b="0" i="1" dirty="0">
                <a:solidFill>
                  <a:srgbClr val="000000"/>
                </a:solidFill>
              </a:rPr>
              <a:t>C</a:t>
            </a:r>
            <a:r>
              <a:rPr lang="en-AU" b="0" i="1" baseline="-25000" dirty="0">
                <a:solidFill>
                  <a:srgbClr val="000000"/>
                </a:solidFill>
              </a:rPr>
              <a:t>r</a:t>
            </a:r>
            <a:r>
              <a:rPr lang="en-AU" b="0" dirty="0">
                <a:solidFill>
                  <a:srgbClr val="000000"/>
                </a:solidFill>
              </a:rPr>
              <a:t>,</a:t>
            </a:r>
            <a:r>
              <a:rPr lang="en-AU" b="0" i="1" dirty="0">
                <a:solidFill>
                  <a:srgbClr val="000000"/>
                </a:solidFill>
              </a:rPr>
              <a:t> </a:t>
            </a:r>
            <a:r>
              <a:rPr lang="el-GR" b="0" i="1" dirty="0">
                <a:solidFill>
                  <a:srgbClr val="000000"/>
                </a:solidFill>
              </a:rPr>
              <a:t>β</a:t>
            </a:r>
            <a:r>
              <a:rPr lang="en-AU" b="0" dirty="0">
                <a:solidFill>
                  <a:srgbClr val="000000"/>
                </a:solidFill>
              </a:rPr>
              <a:t>: rating curve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AU" dirty="0">
                <a:solidFill>
                  <a:srgbClr val="000000"/>
                </a:solidFill>
              </a:rPr>
              <a:t>        </a:t>
            </a:r>
            <a:r>
              <a:rPr lang="en-AU" b="0" dirty="0">
                <a:solidFill>
                  <a:srgbClr val="000000"/>
                </a:solidFill>
              </a:rPr>
              <a:t> constants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GB" b="0" i="1" dirty="0">
                <a:solidFill>
                  <a:srgbClr val="000000"/>
                </a:solidFill>
              </a:rPr>
              <a:t>a</a:t>
            </a:r>
            <a:r>
              <a:rPr lang="en-GB" b="0" dirty="0">
                <a:solidFill>
                  <a:srgbClr val="000000"/>
                </a:solidFill>
              </a:rPr>
              <a:t>: constant which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GB" dirty="0">
                <a:solidFill>
                  <a:srgbClr val="000000"/>
                </a:solidFill>
              </a:rPr>
              <a:t>   </a:t>
            </a:r>
            <a:r>
              <a:rPr lang="en-GB" b="0" dirty="0">
                <a:solidFill>
                  <a:srgbClr val="000000"/>
                </a:solidFill>
              </a:rPr>
              <a:t> represents the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GB" dirty="0">
                <a:solidFill>
                  <a:srgbClr val="000000"/>
                </a:solidFill>
              </a:rPr>
              <a:t>    </a:t>
            </a:r>
            <a:r>
              <a:rPr lang="en-GB" b="0" dirty="0">
                <a:solidFill>
                  <a:srgbClr val="000000"/>
                </a:solidFill>
              </a:rPr>
              <a:t>gauge reading</a:t>
            </a:r>
          </a:p>
          <a:p>
            <a:pPr marL="0" indent="0">
              <a:spcBef>
                <a:spcPts val="0"/>
              </a:spcBef>
              <a:spcAft>
                <a:spcPts val="400"/>
              </a:spcAft>
              <a:buNone/>
            </a:pPr>
            <a:r>
              <a:rPr lang="en-GB" dirty="0">
                <a:solidFill>
                  <a:srgbClr val="000000"/>
                </a:solidFill>
              </a:rPr>
              <a:t>   </a:t>
            </a:r>
            <a:r>
              <a:rPr lang="en-GB" b="0" dirty="0">
                <a:solidFill>
                  <a:srgbClr val="000000"/>
                </a:solidFill>
              </a:rPr>
              <a:t> corresponding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dirty="0">
                <a:solidFill>
                  <a:srgbClr val="000000"/>
                </a:solidFill>
              </a:rPr>
              <a:t>    </a:t>
            </a:r>
            <a:r>
              <a:rPr lang="en-GB" b="0" dirty="0">
                <a:solidFill>
                  <a:srgbClr val="000000"/>
                </a:solidFill>
              </a:rPr>
              <a:t>to zero discharge.</a:t>
            </a:r>
            <a:endParaRPr lang="en-AU" b="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F70562-A0B1-435B-8132-6F84D01F7429}"/>
                  </a:ext>
                </a:extLst>
              </p:cNvPr>
              <p:cNvSpPr txBox="1"/>
              <p:nvPr/>
            </p:nvSpPr>
            <p:spPr>
              <a:xfrm>
                <a:off x="354492" y="2031314"/>
                <a:ext cx="2584169" cy="451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AU" sz="2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en-A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p>
                      </m:sSup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4F70562-A0B1-435B-8132-6F84D01F74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492" y="2031314"/>
                <a:ext cx="2584169" cy="4510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CE72E4C6-6979-4C1F-ABD1-A2DB8AC09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830" y="1900750"/>
            <a:ext cx="8979170" cy="49572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DF31A9-E9D6-43D3-86E2-6050BBD70767}"/>
              </a:ext>
            </a:extLst>
          </p:cNvPr>
          <p:cNvSpPr txBox="1"/>
          <p:nvPr/>
        </p:nvSpPr>
        <p:spPr>
          <a:xfrm>
            <a:off x="5958156" y="2830793"/>
            <a:ext cx="2393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Over bank flow: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C776B9-431F-4DE7-89F5-6D5B2DF6C3B4}"/>
              </a:ext>
            </a:extLst>
          </p:cNvPr>
          <p:cNvSpPr txBox="1"/>
          <p:nvPr/>
        </p:nvSpPr>
        <p:spPr>
          <a:xfrm>
            <a:off x="4204498" y="4815322"/>
            <a:ext cx="2062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/>
              <a:t>In bank flow: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2631D2-9026-49EB-9156-65789E2380A4}"/>
                  </a:ext>
                </a:extLst>
              </p:cNvPr>
              <p:cNvSpPr txBox="1"/>
              <p:nvPr/>
            </p:nvSpPr>
            <p:spPr>
              <a:xfrm>
                <a:off x="6182491" y="4778579"/>
                <a:ext cx="3181320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AU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20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−2.5</m:t>
                              </m:r>
                            </m:e>
                          </m:d>
                        </m:e>
                        <m:sup>
                          <m:r>
                            <a:rPr lang="en-A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0.64</m:t>
                          </m:r>
                        </m:sup>
                      </m:sSup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2631D2-9026-49EB-9156-65789E2380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2491" y="4778579"/>
                <a:ext cx="3181320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FDFC882-072F-4891-9A2B-AF56C2E0A453}"/>
                  </a:ext>
                </a:extLst>
              </p:cNvPr>
              <p:cNvSpPr txBox="1"/>
              <p:nvPr/>
            </p:nvSpPr>
            <p:spPr>
              <a:xfrm>
                <a:off x="8351378" y="2874876"/>
                <a:ext cx="3181320" cy="4357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AU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2800" b="0" i="1" smtClean="0">
                          <a:latin typeface="Cambria Math" panose="02040503050406030204" pitchFamily="18" charset="0"/>
                        </a:rPr>
                        <m:t>20</m:t>
                      </m:r>
                      <m:sSup>
                        <m:sSup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−4.3</m:t>
                              </m:r>
                            </m:e>
                          </m:d>
                        </m:e>
                        <m:sup>
                          <m:r>
                            <a:rPr lang="en-AU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0.35</m:t>
                          </m:r>
                        </m:sup>
                      </m:sSup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FDFC882-072F-4891-9A2B-AF56C2E0A4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1378" y="2874876"/>
                <a:ext cx="3181320" cy="4357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821E255-F6B6-4A3E-A3E0-4BBC3A764D5B}"/>
              </a:ext>
            </a:extLst>
          </p:cNvPr>
          <p:cNvCxnSpPr>
            <a:cxnSpLocks/>
          </p:cNvCxnSpPr>
          <p:nvPr/>
        </p:nvCxnSpPr>
        <p:spPr>
          <a:xfrm flipV="1">
            <a:off x="5235212" y="2640459"/>
            <a:ext cx="0" cy="3606229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83380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65599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Flood Frequency Analysis, EFLR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B3D831-BC8D-477E-B6A9-B9F328877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8545" y="1428108"/>
            <a:ext cx="4083455" cy="54298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F921D3-7582-43DC-87AF-062CF386D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58942"/>
            <a:ext cx="8593388" cy="32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49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1908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Technical Oversight Group Meeting Recap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91439" y="1005840"/>
            <a:ext cx="5651336" cy="575157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Meeting 3.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April 23, 2019</a:t>
            </a:r>
          </a:p>
          <a:p>
            <a:pPr marL="512763" indent="-51276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u="sng" dirty="0" err="1">
                <a:latin typeface="Arial" panose="020B0604020202020204" pitchFamily="34" charset="0"/>
                <a:cs typeface="Arial" panose="020B0604020202020204" pitchFamily="34" charset="0"/>
              </a:rPr>
              <a:t>Storedahl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 HCP for Daybreak Mine Expansion                                    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(Tim Romanski, USFWS)</a:t>
            </a:r>
          </a:p>
          <a:p>
            <a:pPr marL="512763" indent="-51276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- Related Stakeholder Interests &amp; Concerns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424A63-F728-41EA-BDE0-BEB577C5B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005840"/>
            <a:ext cx="5603193" cy="484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b="1" kern="0" dirty="0">
                <a:latin typeface="Arial" panose="020B0604020202020204" pitchFamily="34" charset="0"/>
                <a:cs typeface="Arial" panose="020B0604020202020204" pitchFamily="34" charset="0"/>
              </a:rPr>
              <a:t>Meeting 4.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June 27, 2019</a:t>
            </a:r>
          </a:p>
          <a:p>
            <a:pPr marL="512763" indent="-51276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None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en-US" u="sng" kern="0" dirty="0">
                <a:latin typeface="Arial" panose="020B0604020202020204" pitchFamily="34" charset="0"/>
                <a:cs typeface="Arial" panose="020B0604020202020204" pitchFamily="34" charset="0"/>
              </a:rPr>
              <a:t>Geomorphic Conditions and Ridgefield Pit Fill Assessment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   (Inter-</a:t>
            </a:r>
            <a:r>
              <a:rPr lang="en-US" kern="0" dirty="0" err="1">
                <a:latin typeface="Arial" panose="020B0604020202020204" pitchFamily="34" charset="0"/>
                <a:cs typeface="Arial" panose="020B0604020202020204" pitchFamily="34" charset="0"/>
              </a:rPr>
              <a:t>Fluve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61963" indent="-46196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None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   - 2018 Water Temperature Sampling Results (LCEP)</a:t>
            </a:r>
            <a:endParaRPr lang="en-US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7EBA01-A878-4BA5-9B2D-9C712F0E4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39" y="4674549"/>
            <a:ext cx="11915402" cy="108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folHlink"/>
              </a:buClr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chemeClr val="tx2"/>
              </a:buClr>
              <a:buSzPct val="80000"/>
              <a:buBlip>
                <a:blip r:embed="rId4"/>
              </a:buBlip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Clr>
                <a:srgbClr val="737373"/>
              </a:buClr>
              <a:buSzPct val="60000"/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TOG meeting materials and related project documents are available for download: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b="1" kern="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http://s458607291.onlinehome.us/FTP/Ridgfield </a:t>
            </a:r>
            <a:r>
              <a:rPr lang="en-US" b="1" kern="0" dirty="0" err="1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Pits_Working_Group</a:t>
            </a:r>
            <a:r>
              <a:rPr lang="en-US" b="1" kern="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/</a:t>
            </a:r>
            <a:endParaRPr lang="en-US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021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65599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Tuflow FV Sediment/Morpho-dynamic Model Key Features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576CDD1-BD59-443A-A347-A0448444A3BB}"/>
              </a:ext>
            </a:extLst>
          </p:cNvPr>
          <p:cNvSpPr txBox="1">
            <a:spLocks/>
          </p:cNvSpPr>
          <p:nvPr/>
        </p:nvSpPr>
        <p:spPr>
          <a:xfrm>
            <a:off x="281789" y="1117602"/>
            <a:ext cx="4824467" cy="54578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Clr>
                <a:srgbClr val="1ABDC9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74625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63538" indent="-18891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38163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00B6DD"/>
              </a:buClr>
              <a:buFont typeface="Arial" pitchFamily="34" charset="0"/>
              <a:buChar char="•"/>
            </a:pPr>
            <a:r>
              <a:rPr lang="en-AU" altLang="zh-CN" sz="2000" dirty="0">
                <a:solidFill>
                  <a:srgbClr val="005581"/>
                </a:solidFill>
                <a:ea typeface="黑体" panose="02010609060101010101" pitchFamily="49" charset="-122"/>
              </a:rPr>
              <a:t>Suspended load</a:t>
            </a:r>
          </a:p>
          <a:p>
            <a:pPr marL="534988" lvl="1" indent="-285750" fontAlgn="auto">
              <a:spcBef>
                <a:spcPts val="600"/>
              </a:spcBef>
              <a:spcAft>
                <a:spcPts val="600"/>
              </a:spcAft>
              <a:buClr>
                <a:srgbClr val="00B6DD"/>
              </a:buClr>
              <a:buFont typeface="Arial" pitchFamily="34" charset="0"/>
              <a:buChar char="•"/>
            </a:pPr>
            <a:r>
              <a:rPr lang="en-AU" altLang="zh-CN" sz="2000" dirty="0">
                <a:solidFill>
                  <a:srgbClr val="4F5650"/>
                </a:solidFill>
                <a:ea typeface="黑体" panose="02010609060101010101" pitchFamily="49" charset="-122"/>
              </a:rPr>
              <a:t>Hydraulic module </a:t>
            </a:r>
            <a:br>
              <a:rPr lang="en-AU" altLang="zh-CN" sz="2000" dirty="0">
                <a:solidFill>
                  <a:srgbClr val="4F5650"/>
                </a:solidFill>
                <a:ea typeface="黑体" panose="02010609060101010101" pitchFamily="49" charset="-122"/>
              </a:rPr>
            </a:br>
            <a:r>
              <a:rPr lang="en-US" altLang="zh-CN" sz="2000" dirty="0">
                <a:solidFill>
                  <a:srgbClr val="4F5650"/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 advection / dispersion </a:t>
            </a:r>
          </a:p>
          <a:p>
            <a:pPr marL="534988" lvl="1" indent="-285750" fontAlgn="auto">
              <a:spcBef>
                <a:spcPts val="600"/>
              </a:spcBef>
              <a:spcAft>
                <a:spcPts val="600"/>
              </a:spcAft>
              <a:buClr>
                <a:srgbClr val="00B6DD"/>
              </a:buClr>
              <a:buFont typeface="Arial" pitchFamily="34" charset="0"/>
              <a:buChar char="•"/>
            </a:pPr>
            <a:r>
              <a:rPr lang="en-US" altLang="zh-CN" sz="2000" dirty="0">
                <a:solidFill>
                  <a:srgbClr val="4F5650"/>
                </a:solidFill>
                <a:ea typeface="黑体" panose="02010609060101010101" pitchFamily="49" charset="-122"/>
                <a:sym typeface="Wingdings" panose="05000000000000000000" pitchFamily="2" charset="2"/>
              </a:rPr>
              <a:t>Sedimentation / </a:t>
            </a:r>
            <a:r>
              <a:rPr lang="en-AU" altLang="zh-CN" sz="2000" dirty="0">
                <a:solidFill>
                  <a:srgbClr val="4F5650"/>
                </a:solidFill>
                <a:ea typeface="黑体" panose="02010609060101010101" pitchFamily="49" charset="-122"/>
              </a:rPr>
              <a:t>Erosion  (Mehta Model)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00B6DD"/>
              </a:buClr>
              <a:buFont typeface="Arial" pitchFamily="34" charset="0"/>
              <a:buChar char="•"/>
            </a:pPr>
            <a:r>
              <a:rPr lang="en-AU" altLang="zh-CN" sz="2000" dirty="0">
                <a:solidFill>
                  <a:srgbClr val="005581"/>
                </a:solidFill>
                <a:ea typeface="黑体" panose="02010609060101010101" pitchFamily="49" charset="-122"/>
              </a:rPr>
              <a:t>Bedload</a:t>
            </a:r>
            <a:r>
              <a:rPr lang="en-AU" altLang="zh-CN" sz="2000" b="0" dirty="0">
                <a:solidFill>
                  <a:srgbClr val="005581"/>
                </a:solidFill>
                <a:ea typeface="黑体" panose="02010609060101010101" pitchFamily="49" charset="-122"/>
              </a:rPr>
              <a:t> </a:t>
            </a:r>
            <a:r>
              <a:rPr lang="en-AU" altLang="zh-CN" sz="2000" b="0" dirty="0">
                <a:solidFill>
                  <a:schemeClr val="tx1"/>
                </a:solidFill>
                <a:ea typeface="黑体" panose="02010609060101010101" pitchFamily="49" charset="-122"/>
              </a:rPr>
              <a:t>(Meyer-Peter Mueller Model)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00B6DD"/>
              </a:buClr>
              <a:buFont typeface="Arial" pitchFamily="34" charset="0"/>
              <a:buChar char="•"/>
            </a:pPr>
            <a:r>
              <a:rPr lang="en-AU" altLang="zh-CN" sz="2000" dirty="0">
                <a:solidFill>
                  <a:srgbClr val="005581"/>
                </a:solidFill>
                <a:ea typeface="黑体" panose="02010609060101010101" pitchFamily="49" charset="-122"/>
              </a:rPr>
              <a:t>Morphology</a:t>
            </a:r>
            <a:r>
              <a:rPr lang="en-AU" altLang="zh-CN" sz="2000" b="0" dirty="0">
                <a:solidFill>
                  <a:srgbClr val="005581"/>
                </a:solidFill>
                <a:ea typeface="黑体" panose="02010609060101010101" pitchFamily="49" charset="-122"/>
              </a:rPr>
              <a:t> </a:t>
            </a:r>
            <a:r>
              <a:rPr lang="en-AU" altLang="zh-CN" sz="2000" b="0" dirty="0">
                <a:solidFill>
                  <a:schemeClr val="tx1"/>
                </a:solidFill>
                <a:ea typeface="黑体" panose="02010609060101010101" pitchFamily="49" charset="-122"/>
              </a:rPr>
              <a:t>(adjusts bed elevation in response to sediment transport)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00B6DD"/>
              </a:buClr>
              <a:buFont typeface="Arial" pitchFamily="34" charset="0"/>
              <a:buChar char="•"/>
            </a:pPr>
            <a:r>
              <a:rPr lang="en-AU" altLang="zh-CN" sz="2000" dirty="0">
                <a:solidFill>
                  <a:srgbClr val="005581"/>
                </a:solidFill>
                <a:ea typeface="黑体" panose="02010609060101010101" pitchFamily="49" charset="-122"/>
              </a:rPr>
              <a:t>Multiple sediment fraction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00B6DD"/>
              </a:buClr>
              <a:buFont typeface="Arial" pitchFamily="34" charset="0"/>
              <a:buChar char="•"/>
            </a:pPr>
            <a:r>
              <a:rPr lang="en-AU" altLang="zh-CN" sz="2000" dirty="0">
                <a:solidFill>
                  <a:srgbClr val="005581"/>
                </a:solidFill>
                <a:ea typeface="黑体" panose="02010609060101010101" pitchFamily="49" charset="-122"/>
              </a:rPr>
              <a:t>Multiple bed layer</a:t>
            </a:r>
            <a:endParaRPr lang="en-US" altLang="zh-CN" sz="2000" dirty="0">
              <a:solidFill>
                <a:srgbClr val="005581"/>
              </a:solidFill>
              <a:ea typeface="黑体" panose="02010609060101010101" pitchFamily="49" charset="-122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00B6DD"/>
              </a:buClr>
              <a:buFont typeface="Arial" pitchFamily="34" charset="0"/>
              <a:buChar char="•"/>
            </a:pPr>
            <a:r>
              <a:rPr lang="en-AU" altLang="zh-CN" sz="2000" dirty="0">
                <a:solidFill>
                  <a:srgbClr val="005581"/>
                </a:solidFill>
                <a:ea typeface="黑体" panose="02010609060101010101" pitchFamily="49" charset="-122"/>
              </a:rPr>
              <a:t>Armouring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00B6DD"/>
              </a:buClr>
              <a:buFont typeface="Arial" pitchFamily="34" charset="0"/>
              <a:buChar char="•"/>
            </a:pPr>
            <a:r>
              <a:rPr lang="en-AU" altLang="zh-CN" sz="2000" dirty="0">
                <a:solidFill>
                  <a:srgbClr val="005581"/>
                </a:solidFill>
                <a:ea typeface="黑体" panose="02010609060101010101" pitchFamily="49" charset="-122"/>
              </a:rPr>
              <a:t>2D/3D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00B6DD"/>
              </a:buClr>
              <a:buFont typeface="Arial" pitchFamily="34" charset="0"/>
              <a:buChar char="•"/>
            </a:pPr>
            <a:endParaRPr lang="en-AU" altLang="zh-CN" sz="2000" b="0" dirty="0">
              <a:solidFill>
                <a:srgbClr val="005581"/>
              </a:solidFill>
              <a:ea typeface="黑体" panose="02010609060101010101" pitchFamily="49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F9E4E8-A3AD-4AD7-A9BD-E27040CB6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099" y="909266"/>
            <a:ext cx="4714151" cy="566619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4668B31-E00C-4653-A230-1BB491DCFE53}"/>
              </a:ext>
            </a:extLst>
          </p:cNvPr>
          <p:cNvSpPr txBox="1"/>
          <p:nvPr/>
        </p:nvSpPr>
        <p:spPr>
          <a:xfrm>
            <a:off x="110553" y="6375406"/>
            <a:ext cx="5389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Slide source: BWT-WBM  (Tuflow FV)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0F2E65-E01B-4CB1-B127-05EAEFEE5CBB}"/>
              </a:ext>
            </a:extLst>
          </p:cNvPr>
          <p:cNvSpPr/>
          <p:nvPr/>
        </p:nvSpPr>
        <p:spPr>
          <a:xfrm>
            <a:off x="10259752" y="5915602"/>
            <a:ext cx="1856198" cy="83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651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65599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Tuflow FV Sediment Module: </a:t>
            </a:r>
            <a:r>
              <a:rPr lang="en-US" sz="3200" b="1" kern="0" dirty="0" err="1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Armouring</a:t>
            </a: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 Feature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668B31-E00C-4653-A230-1BB491DCFE53}"/>
              </a:ext>
            </a:extLst>
          </p:cNvPr>
          <p:cNvSpPr txBox="1"/>
          <p:nvPr/>
        </p:nvSpPr>
        <p:spPr>
          <a:xfrm>
            <a:off x="110553" y="6375406"/>
            <a:ext cx="53895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Slide source: BWT-WBM  (Tuflow FV)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A91829-A648-4DE5-B717-B444230A983D}"/>
              </a:ext>
            </a:extLst>
          </p:cNvPr>
          <p:cNvSpPr/>
          <p:nvPr/>
        </p:nvSpPr>
        <p:spPr>
          <a:xfrm>
            <a:off x="10259752" y="5915602"/>
            <a:ext cx="1856198" cy="83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411978-49F9-46CA-8507-DB466DC43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32" y="858919"/>
            <a:ext cx="10366624" cy="52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052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65599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Transport Mode Governing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668B31-E00C-4653-A230-1BB491DCFE53}"/>
                  </a:ext>
                </a:extLst>
              </p:cNvPr>
              <p:cNvSpPr txBox="1"/>
              <p:nvPr/>
            </p:nvSpPr>
            <p:spPr>
              <a:xfrm>
                <a:off x="240202" y="4256497"/>
                <a:ext cx="1163565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2400" dirty="0"/>
                  <a:t>- Condition for sediment transport:  Bed shear stress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AU" altLang="zh-CN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AU" sz="2400" dirty="0"/>
                  <a:t>)  &gt;  critical shear stress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400" b="0" dirty="0"/>
              </a:p>
              <a:p>
                <a:endParaRPr lang="en-AU" sz="2400" dirty="0"/>
              </a:p>
              <a:p>
                <a:pPr marL="342900" indent="-342900">
                  <a:buFontTx/>
                  <a:buChar char="-"/>
                </a:pPr>
                <a:r>
                  <a:rPr lang="en-AU" sz="2400" dirty="0"/>
                  <a:t>Look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AU" altLang="zh-CN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AU" sz="2400" dirty="0"/>
                  <a:t> values output by hydrodynamic (or sediment) model to get a sense of where sediment is predicted to move under different flow conditions.</a:t>
                </a:r>
              </a:p>
              <a:p>
                <a:pPr marL="342900" indent="-342900">
                  <a:buFontTx/>
                  <a:buChar char="-"/>
                </a:pPr>
                <a:endParaRPr lang="en-AU" sz="2400" dirty="0"/>
              </a:p>
              <a:p>
                <a:pPr marL="342900" indent="-342900">
                  <a:buFontTx/>
                  <a:buChar char="-"/>
                </a:pPr>
                <a:r>
                  <a:rPr lang="en-AU" sz="2400" dirty="0"/>
                  <a:t>Compare to known sources (imagery) to see if model is making sense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4668B31-E00C-4653-A230-1BB491DCF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202" y="4256497"/>
                <a:ext cx="11635653" cy="2308324"/>
              </a:xfrm>
              <a:prstGeom prst="rect">
                <a:avLst/>
              </a:prstGeom>
              <a:blipFill>
                <a:blip r:embed="rId3"/>
                <a:stretch>
                  <a:fillRect l="-786" t="-1847" b="-52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6FCCCC4-A567-4F59-B787-04A3EE55FF9B}"/>
              </a:ext>
            </a:extLst>
          </p:cNvPr>
          <p:cNvSpPr txBox="1">
            <a:spLocks/>
          </p:cNvSpPr>
          <p:nvPr/>
        </p:nvSpPr>
        <p:spPr>
          <a:xfrm>
            <a:off x="219857" y="1031843"/>
            <a:ext cx="11655998" cy="29134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accent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spcAft>
                <a:spcPts val="1200"/>
              </a:spcAft>
              <a:buClr>
                <a:srgbClr val="1ABDC9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74625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63538" indent="-188913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538163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AU" sz="20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Suspended Load Erosion Model </a:t>
            </a:r>
            <a:r>
              <a:rPr lang="en-AU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==</a:t>
            </a: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Meh</a:t>
            </a:r>
            <a:r>
              <a:rPr lang="en-US" altLang="zh-CN" sz="2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>
              <a:buClr>
                <a:schemeClr val="accent2"/>
              </a:buClr>
            </a:pPr>
            <a:r>
              <a:rPr lang="en-US" altLang="zh-CN" sz="2000" b="0" dirty="0">
                <a:solidFill>
                  <a:srgbClr val="000000"/>
                </a:solidFill>
                <a:latin typeface="+mn-lt"/>
                <a:cs typeface="Courier New" panose="02070309020205020404" pitchFamily="49" charset="0"/>
              </a:rPr>
              <a:t>Mehta’s erosion model</a:t>
            </a:r>
          </a:p>
          <a:p>
            <a:pPr>
              <a:buClr>
                <a:schemeClr val="accent2"/>
              </a:buClr>
            </a:pPr>
            <a:endParaRPr lang="en-US" altLang="zh-CN" sz="2000" b="0" dirty="0">
              <a:solidFill>
                <a:srgbClr val="000000"/>
              </a:solidFill>
              <a:latin typeface="+mn-lt"/>
              <a:cs typeface="Courier New" panose="02070309020205020404" pitchFamily="49" charset="0"/>
            </a:endParaRPr>
          </a:p>
          <a:p>
            <a:pPr>
              <a:buClr>
                <a:schemeClr val="accent2"/>
              </a:buClr>
            </a:pPr>
            <a:endParaRPr lang="en-GB" altLang="zh-CN" sz="2000" b="0" dirty="0">
              <a:solidFill>
                <a:srgbClr val="000000"/>
              </a:solidFill>
              <a:latin typeface="+mn-lt"/>
              <a:cs typeface="Courier New" panose="02070309020205020404" pitchFamily="49" charset="0"/>
            </a:endParaRPr>
          </a:p>
          <a:p>
            <a:pPr>
              <a:buClr>
                <a:schemeClr val="accent2"/>
              </a:buClr>
            </a:pPr>
            <a:r>
              <a:rPr lang="en-AU" sz="20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Bedload Model </a:t>
            </a:r>
            <a:r>
              <a:rPr lang="en-AU" sz="2000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==</a:t>
            </a: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MPM</a:t>
            </a:r>
          </a:p>
          <a:p>
            <a:pPr>
              <a:buClr>
                <a:schemeClr val="accent2"/>
              </a:buClr>
            </a:pPr>
            <a:r>
              <a:rPr lang="en-US" altLang="zh-CN" sz="2000" b="0" dirty="0">
                <a:solidFill>
                  <a:srgbClr val="000000"/>
                </a:solidFill>
                <a:cs typeface="Courier New" panose="02070309020205020404" pitchFamily="49" charset="0"/>
              </a:rPr>
              <a:t>Meyer-Peter Müller’s equation</a:t>
            </a:r>
          </a:p>
          <a:p>
            <a:pPr>
              <a:buClr>
                <a:schemeClr val="accent2"/>
              </a:buClr>
            </a:pPr>
            <a:endParaRPr lang="en-US" altLang="zh-CN" sz="2000" b="0" dirty="0">
              <a:solidFill>
                <a:srgbClr val="000000"/>
              </a:solidFill>
              <a:cs typeface="Courier New" panose="02070309020205020404" pitchFamily="49" charset="0"/>
            </a:endParaRP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AU" sz="18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C33ECE-A2A1-45F4-9C96-861162B6DA56}"/>
                  </a:ext>
                </a:extLst>
              </p:cNvPr>
              <p:cNvSpPr txBox="1"/>
              <p:nvPr/>
            </p:nvSpPr>
            <p:spPr>
              <a:xfrm>
                <a:off x="3071395" y="1690655"/>
                <a:ext cx="2174506" cy="344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AU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A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en-AU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AU" altLang="zh-CN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AU" altLang="zh-CN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  <m:r>
                                <a:rPr lang="en-AU" altLang="zh-CN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AU" altLang="zh-CN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AU" altLang="zh-CN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AU" altLang="zh-CN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AU" altLang="zh-CN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r>
                            <a:rPr lang="zh-CN" altLang="en-AU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p>
                      </m:sSup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5C33ECE-A2A1-45F4-9C96-861162B6D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395" y="1690655"/>
                <a:ext cx="2174506" cy="344774"/>
              </a:xfrm>
              <a:prstGeom prst="rect">
                <a:avLst/>
              </a:prstGeom>
              <a:blipFill>
                <a:blip r:embed="rId4"/>
                <a:stretch>
                  <a:fillRect l="-1961" b="-2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CE02D6-9A42-47FD-80AC-4A7275E8A365}"/>
                  </a:ext>
                </a:extLst>
              </p:cNvPr>
              <p:cNvSpPr txBox="1"/>
              <p:nvPr/>
            </p:nvSpPr>
            <p:spPr>
              <a:xfrm>
                <a:off x="4158648" y="2807390"/>
                <a:ext cx="3521157" cy="8189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AU" i="1" smtClean="0">
                              <a:solidFill>
                                <a:srgbClr val="4F56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solidFill>
                                    <a:srgbClr val="4F56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altLang="zh-CN" i="1" smtClean="0">
                                  <a:solidFill>
                                    <a:srgbClr val="4F565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AU" altLang="zh-CN" i="1">
                                  <a:solidFill>
                                    <a:srgbClr val="4F565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AU" altLang="zh-CN" i="1" smtClean="0">
                                  <a:solidFill>
                                    <a:srgbClr val="4F5650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AU" i="1" smtClean="0">
                                  <a:solidFill>
                                    <a:srgbClr val="4F56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ctrlPr>
                                    <a:rPr lang="en-AU" i="1" smtClean="0">
                                      <a:solidFill>
                                        <a:srgbClr val="4F56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 i="1" smtClean="0">
                                      <a:solidFill>
                                        <a:srgbClr val="4F56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en-AU" i="1" smtClean="0">
                                      <a:solidFill>
                                        <a:srgbClr val="4F565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AU" i="1" smtClean="0">
                                  <a:solidFill>
                                    <a:srgbClr val="4F565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sSubSup>
                                <m:sSubSupPr>
                                  <m:ctrlPr>
                                    <a:rPr lang="en-AU" i="1" smtClean="0">
                                      <a:solidFill>
                                        <a:srgbClr val="4F56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i="1" smtClean="0">
                                      <a:solidFill>
                                        <a:srgbClr val="4F56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AU" i="1" smtClean="0">
                                      <a:solidFill>
                                        <a:srgbClr val="4F5650"/>
                                      </a:solidFill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</m:sub>
                                <m:sup>
                                  <m:r>
                                    <a:rPr lang="en-AU" i="1" smtClean="0">
                                      <a:solidFill>
                                        <a:srgbClr val="4F565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bSup>
                            </m:e>
                          </m:rad>
                        </m:den>
                      </m:f>
                      <m:r>
                        <a:rPr lang="en-AU" i="1" smtClean="0">
                          <a:solidFill>
                            <a:srgbClr val="4F5650"/>
                          </a:solidFill>
                          <a:latin typeface="Cambria Math" panose="02040503050406030204" pitchFamily="18" charset="0"/>
                        </a:rPr>
                        <m:t>=8</m:t>
                      </m:r>
                      <m:sSup>
                        <m:sSupPr>
                          <m:ctrlPr>
                            <a:rPr lang="en-AU" altLang="zh-CN" i="1" smtClean="0">
                              <a:solidFill>
                                <a:srgbClr val="4F56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AU" altLang="zh-CN" i="1">
                                  <a:solidFill>
                                    <a:srgbClr val="4F56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rgbClr val="4F56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solidFill>
                                        <a:srgbClr val="4F56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AU" altLang="zh-CN" i="1">
                                      <a:solidFill>
                                        <a:srgbClr val="4F56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  <m:r>
                                    <a:rPr lang="en-AU" altLang="zh-CN" i="1" smtClean="0">
                                      <a:solidFill>
                                        <a:srgbClr val="4F565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b>
                              </m:sSub>
                              <m:r>
                                <a:rPr lang="en-AU" altLang="zh-CN" i="1">
                                  <a:solidFill>
                                    <a:srgbClr val="4F565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AU" altLang="zh-CN" i="1" smtClean="0">
                                  <a:solidFill>
                                    <a:srgbClr val="4F5650"/>
                                  </a:solidFill>
                                  <a:latin typeface="Cambria Math" panose="02040503050406030204" pitchFamily="18" charset="0"/>
                                </a:rPr>
                                <m:t>0.047</m:t>
                              </m:r>
                            </m:e>
                          </m:d>
                        </m:e>
                        <m:sup>
                          <m:r>
                            <a:rPr lang="en-AU" altLang="zh-CN" i="1" smtClean="0">
                              <a:solidFill>
                                <a:srgbClr val="4F5650"/>
                              </a:solidFill>
                              <a:latin typeface="Cambria Math" panose="02040503050406030204" pitchFamily="18" charset="0"/>
                            </a:rPr>
                            <m:t>3/2</m:t>
                          </m:r>
                        </m:sup>
                      </m:sSup>
                    </m:oMath>
                  </m:oMathPara>
                </a14:m>
                <a:endParaRPr lang="en-AU" dirty="0">
                  <a:solidFill>
                    <a:srgbClr val="4F565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0CE02D6-9A42-47FD-80AC-4A7275E8A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8648" y="2807390"/>
                <a:ext cx="3521157" cy="8189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7FC65F83-B06E-4911-9316-066B6CD8C20D}"/>
              </a:ext>
            </a:extLst>
          </p:cNvPr>
          <p:cNvSpPr/>
          <p:nvPr/>
        </p:nvSpPr>
        <p:spPr>
          <a:xfrm>
            <a:off x="10259752" y="5915602"/>
            <a:ext cx="1856198" cy="83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6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65599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Grain Size and Critical Shear Stress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853FE-2B11-42A5-8BAC-4D9C1BA5D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50" y="1089060"/>
            <a:ext cx="12000251" cy="4664467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0CD02A1-5C8D-4F29-8F63-9937B6B31A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1618019"/>
              </p:ext>
            </p:extLst>
          </p:nvPr>
        </p:nvGraphicFramePr>
        <p:xfrm>
          <a:off x="76050" y="4438436"/>
          <a:ext cx="6776815" cy="2308087"/>
        </p:xfrm>
        <a:graphic>
          <a:graphicData uri="http://schemas.openxmlformats.org/drawingml/2006/table">
            <a:tbl>
              <a:tblPr firstRow="1" firstCol="1" bandRow="1"/>
              <a:tblGrid>
                <a:gridCol w="1738643">
                  <a:extLst>
                    <a:ext uri="{9D8B030D-6E8A-4147-A177-3AD203B41FA5}">
                      <a16:colId xmlns:a16="http://schemas.microsoft.com/office/drawing/2014/main" val="3414618348"/>
                    </a:ext>
                  </a:extLst>
                </a:gridCol>
                <a:gridCol w="1297154">
                  <a:extLst>
                    <a:ext uri="{9D8B030D-6E8A-4147-A177-3AD203B41FA5}">
                      <a16:colId xmlns:a16="http://schemas.microsoft.com/office/drawing/2014/main" val="3115700864"/>
                    </a:ext>
                  </a:extLst>
                </a:gridCol>
                <a:gridCol w="1795578">
                  <a:extLst>
                    <a:ext uri="{9D8B030D-6E8A-4147-A177-3AD203B41FA5}">
                      <a16:colId xmlns:a16="http://schemas.microsoft.com/office/drawing/2014/main" val="3287696999"/>
                    </a:ext>
                  </a:extLst>
                </a:gridCol>
                <a:gridCol w="1945440">
                  <a:extLst>
                    <a:ext uri="{9D8B030D-6E8A-4147-A177-3AD203B41FA5}">
                      <a16:colId xmlns:a16="http://schemas.microsoft.com/office/drawing/2014/main" val="1111300418"/>
                    </a:ext>
                  </a:extLst>
                </a:gridCol>
              </a:tblGrid>
              <a:tr h="7693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Description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>
                          <a:effectLst/>
                        </a:rPr>
                        <a:t>Grain Size (mm)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 err="1">
                          <a:effectLst/>
                        </a:rPr>
                        <a:t>Tau,c</a:t>
                      </a:r>
                      <a:r>
                        <a:rPr lang="en-AU" sz="1800" dirty="0">
                          <a:effectLst/>
                        </a:rPr>
                        <a:t> Shields’ </a:t>
                      </a:r>
                      <a:br>
                        <a:rPr lang="en-AU" sz="1800" dirty="0">
                          <a:effectLst/>
                        </a:rPr>
                      </a:br>
                      <a:r>
                        <a:rPr lang="en-AU" sz="1800" dirty="0">
                          <a:effectLst/>
                        </a:rPr>
                        <a:t>(1936) (N/m2)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>
                          <a:effectLst/>
                        </a:rPr>
                        <a:t>Tau,c Soulsby’s (1997) (N/m2)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8839131"/>
                  </a:ext>
                </a:extLst>
              </a:tr>
              <a:tr h="384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Fine Sand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1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0.50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0.50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94724"/>
                  </a:ext>
                </a:extLst>
              </a:tr>
              <a:tr h="384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>
                          <a:effectLst/>
                        </a:rPr>
                        <a:t>Gravel</a:t>
                      </a:r>
                      <a:endParaRPr lang="en-AU" sz="180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10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9.0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>
                          <a:effectLst/>
                        </a:rPr>
                        <a:t>9.0</a:t>
                      </a:r>
                      <a:endParaRPr lang="en-AU" sz="2000" b="1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40566"/>
                  </a:ext>
                </a:extLst>
              </a:tr>
              <a:tr h="384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Coarse Gravel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>
                          <a:effectLst/>
                        </a:rPr>
                        <a:t>25</a:t>
                      </a:r>
                      <a:endParaRPr lang="en-AU" sz="2000" b="1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22.4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22.4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246682"/>
                  </a:ext>
                </a:extLst>
              </a:tr>
              <a:tr h="384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Cobble</a:t>
                      </a:r>
                      <a:endParaRPr lang="en-AU" sz="1800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>
                          <a:effectLst/>
                        </a:rPr>
                        <a:t>100</a:t>
                      </a:r>
                      <a:endParaRPr lang="en-AU" sz="2000" b="1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89.1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en-AU" sz="2000" b="1" dirty="0">
                          <a:effectLst/>
                        </a:rPr>
                        <a:t>89.1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DengXian" panose="02010600030101010101" pitchFamily="2" charset="-122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581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180000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6E7E254A-92B1-4987-8BDB-0396FC911CF0}"/>
              </a:ext>
            </a:extLst>
          </p:cNvPr>
          <p:cNvSpPr/>
          <p:nvPr/>
        </p:nvSpPr>
        <p:spPr>
          <a:xfrm>
            <a:off x="10259752" y="5915602"/>
            <a:ext cx="1856198" cy="83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8202C0-A3B4-4980-88DA-2B2349AAEFC8}"/>
              </a:ext>
            </a:extLst>
          </p:cNvPr>
          <p:cNvSpPr txBox="1"/>
          <p:nvPr/>
        </p:nvSpPr>
        <p:spPr>
          <a:xfrm>
            <a:off x="7222733" y="6331062"/>
            <a:ext cx="4787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/>
              <a:t>Slide source:  BWT-WBM  (Tuflow FV)</a:t>
            </a:r>
          </a:p>
        </p:txBody>
      </p:sp>
    </p:spTree>
    <p:extLst>
      <p:ext uri="{BB962C8B-B14F-4D97-AF65-F5344CB8AC3E}">
        <p14:creationId xmlns:p14="http://schemas.microsoft.com/office/powerpoint/2010/main" val="42610636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65599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Model Results: Bed Shear Stress, Q = 1000 </a:t>
            </a:r>
            <a:r>
              <a:rPr lang="en-US" sz="3200" b="1" kern="0" dirty="0" err="1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cfs</a:t>
            </a: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 (base flow)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ACD838-A58A-4ECC-BD96-2D37509C2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1097280"/>
            <a:ext cx="10031930" cy="5029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6A04A3B-55DE-42ED-97A8-DAD9F004E465}"/>
              </a:ext>
            </a:extLst>
          </p:cNvPr>
          <p:cNvSpPr/>
          <p:nvPr/>
        </p:nvSpPr>
        <p:spPr>
          <a:xfrm>
            <a:off x="10233061" y="1830512"/>
            <a:ext cx="400692" cy="2568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5D82D5-D8B4-497F-B28F-16A3D2891D13}"/>
              </a:ext>
            </a:extLst>
          </p:cNvPr>
          <p:cNvSpPr/>
          <p:nvPr/>
        </p:nvSpPr>
        <p:spPr>
          <a:xfrm>
            <a:off x="10233061" y="2263739"/>
            <a:ext cx="400692" cy="256854"/>
          </a:xfrm>
          <a:prstGeom prst="rect">
            <a:avLst/>
          </a:prstGeom>
          <a:solidFill>
            <a:srgbClr val="FF8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0E1308-081B-477F-9F7A-85FF7E564A2D}"/>
              </a:ext>
            </a:extLst>
          </p:cNvPr>
          <p:cNvSpPr/>
          <p:nvPr/>
        </p:nvSpPr>
        <p:spPr>
          <a:xfrm>
            <a:off x="10233061" y="2696966"/>
            <a:ext cx="400692" cy="25685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494327-9162-4CAE-B5F6-3C319943EE45}"/>
              </a:ext>
            </a:extLst>
          </p:cNvPr>
          <p:cNvSpPr/>
          <p:nvPr/>
        </p:nvSpPr>
        <p:spPr>
          <a:xfrm>
            <a:off x="10233061" y="3130193"/>
            <a:ext cx="400692" cy="25685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C2B7F5-B4B9-42B0-A0FB-E33F41FD560C}"/>
                  </a:ext>
                </a:extLst>
              </p:cNvPr>
              <p:cNvSpPr txBox="1"/>
              <p:nvPr/>
            </p:nvSpPr>
            <p:spPr>
              <a:xfrm>
                <a:off x="10233061" y="1108723"/>
                <a:ext cx="16194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AU" altLang="zh-CN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AU" sz="2400" dirty="0"/>
                  <a:t> 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AU" sz="2400" dirty="0"/>
                  <a:t> for: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C2B7F5-B4B9-42B0-A0FB-E33F41FD5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3061" y="1108723"/>
                <a:ext cx="1619420" cy="461665"/>
              </a:xfrm>
              <a:prstGeom prst="rect">
                <a:avLst/>
              </a:prstGeom>
              <a:blipFill>
                <a:blip r:embed="rId4"/>
                <a:stretch>
                  <a:fillRect t="-9211" r="-5660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BE11253-18AF-40D1-88B2-0A90D0B809C2}"/>
              </a:ext>
            </a:extLst>
          </p:cNvPr>
          <p:cNvSpPr txBox="1"/>
          <p:nvPr/>
        </p:nvSpPr>
        <p:spPr>
          <a:xfrm>
            <a:off x="10787865" y="3000053"/>
            <a:ext cx="88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none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5370FE-7B0C-4F36-8B2C-1F414BC2EE44}"/>
              </a:ext>
            </a:extLst>
          </p:cNvPr>
          <p:cNvSpPr txBox="1"/>
          <p:nvPr/>
        </p:nvSpPr>
        <p:spPr>
          <a:xfrm>
            <a:off x="10787865" y="2538388"/>
            <a:ext cx="106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sand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9734B6-4376-4C64-906C-693D8AA272FF}"/>
              </a:ext>
            </a:extLst>
          </p:cNvPr>
          <p:cNvSpPr txBox="1"/>
          <p:nvPr/>
        </p:nvSpPr>
        <p:spPr>
          <a:xfrm>
            <a:off x="10787865" y="2157444"/>
            <a:ext cx="106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gravel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5096B5-BEAD-4A1B-9A7E-21F8237DBD84}"/>
              </a:ext>
            </a:extLst>
          </p:cNvPr>
          <p:cNvSpPr txBox="1"/>
          <p:nvPr/>
        </p:nvSpPr>
        <p:spPr>
          <a:xfrm>
            <a:off x="10764498" y="1669573"/>
            <a:ext cx="1245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cobble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754BEA-77CB-42EB-90E6-E84132A2A582}"/>
              </a:ext>
            </a:extLst>
          </p:cNvPr>
          <p:cNvSpPr/>
          <p:nvPr/>
        </p:nvSpPr>
        <p:spPr>
          <a:xfrm>
            <a:off x="10259752" y="5915602"/>
            <a:ext cx="1856198" cy="83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65599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Model Results: Bed Shear Stress, Q = 3000 </a:t>
            </a:r>
            <a:r>
              <a:rPr lang="en-US" sz="3200" b="1" kern="0" dirty="0" err="1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cfs</a:t>
            </a: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 (~Q1)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A04A3B-55DE-42ED-97A8-DAD9F004E465}"/>
              </a:ext>
            </a:extLst>
          </p:cNvPr>
          <p:cNvSpPr/>
          <p:nvPr/>
        </p:nvSpPr>
        <p:spPr>
          <a:xfrm>
            <a:off x="10233061" y="1830512"/>
            <a:ext cx="400692" cy="2568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5D82D5-D8B4-497F-B28F-16A3D2891D13}"/>
              </a:ext>
            </a:extLst>
          </p:cNvPr>
          <p:cNvSpPr/>
          <p:nvPr/>
        </p:nvSpPr>
        <p:spPr>
          <a:xfrm>
            <a:off x="10233061" y="2263739"/>
            <a:ext cx="400692" cy="256854"/>
          </a:xfrm>
          <a:prstGeom prst="rect">
            <a:avLst/>
          </a:prstGeom>
          <a:solidFill>
            <a:srgbClr val="FF8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0E1308-081B-477F-9F7A-85FF7E564A2D}"/>
              </a:ext>
            </a:extLst>
          </p:cNvPr>
          <p:cNvSpPr/>
          <p:nvPr/>
        </p:nvSpPr>
        <p:spPr>
          <a:xfrm>
            <a:off x="10233061" y="2696966"/>
            <a:ext cx="400692" cy="25685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494327-9162-4CAE-B5F6-3C319943EE45}"/>
              </a:ext>
            </a:extLst>
          </p:cNvPr>
          <p:cNvSpPr/>
          <p:nvPr/>
        </p:nvSpPr>
        <p:spPr>
          <a:xfrm>
            <a:off x="10233061" y="3130193"/>
            <a:ext cx="400692" cy="25685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C2B7F5-B4B9-42B0-A0FB-E33F41FD560C}"/>
                  </a:ext>
                </a:extLst>
              </p:cNvPr>
              <p:cNvSpPr txBox="1"/>
              <p:nvPr/>
            </p:nvSpPr>
            <p:spPr>
              <a:xfrm>
                <a:off x="10233061" y="1108723"/>
                <a:ext cx="16194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AU" altLang="zh-CN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AU" sz="2400" dirty="0"/>
                  <a:t> 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AU" sz="2400" dirty="0"/>
                  <a:t> for: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C2B7F5-B4B9-42B0-A0FB-E33F41FD5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3061" y="1108723"/>
                <a:ext cx="1619420" cy="461665"/>
              </a:xfrm>
              <a:prstGeom prst="rect">
                <a:avLst/>
              </a:prstGeom>
              <a:blipFill>
                <a:blip r:embed="rId3"/>
                <a:stretch>
                  <a:fillRect t="-9211" r="-5660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BE11253-18AF-40D1-88B2-0A90D0B809C2}"/>
              </a:ext>
            </a:extLst>
          </p:cNvPr>
          <p:cNvSpPr txBox="1"/>
          <p:nvPr/>
        </p:nvSpPr>
        <p:spPr>
          <a:xfrm>
            <a:off x="10787865" y="3000053"/>
            <a:ext cx="88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none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5370FE-7B0C-4F36-8B2C-1F414BC2EE44}"/>
              </a:ext>
            </a:extLst>
          </p:cNvPr>
          <p:cNvSpPr txBox="1"/>
          <p:nvPr/>
        </p:nvSpPr>
        <p:spPr>
          <a:xfrm>
            <a:off x="10787865" y="2538388"/>
            <a:ext cx="106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sand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9734B6-4376-4C64-906C-693D8AA272FF}"/>
              </a:ext>
            </a:extLst>
          </p:cNvPr>
          <p:cNvSpPr txBox="1"/>
          <p:nvPr/>
        </p:nvSpPr>
        <p:spPr>
          <a:xfrm>
            <a:off x="10787865" y="2157444"/>
            <a:ext cx="106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gravel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5096B5-BEAD-4A1B-9A7E-21F8237DBD84}"/>
              </a:ext>
            </a:extLst>
          </p:cNvPr>
          <p:cNvSpPr txBox="1"/>
          <p:nvPr/>
        </p:nvSpPr>
        <p:spPr>
          <a:xfrm>
            <a:off x="10764498" y="1669573"/>
            <a:ext cx="1245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cobble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AAE2A-0632-4087-87CA-AE878D12E3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1097280"/>
            <a:ext cx="10031934" cy="50292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5B9D1B6-2922-4E6B-9181-219D5F920686}"/>
              </a:ext>
            </a:extLst>
          </p:cNvPr>
          <p:cNvSpPr/>
          <p:nvPr/>
        </p:nvSpPr>
        <p:spPr>
          <a:xfrm>
            <a:off x="10259752" y="5915602"/>
            <a:ext cx="1856198" cy="83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4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65599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Model Results: Bed Shear Stress, Q = 15,000 </a:t>
            </a:r>
            <a:r>
              <a:rPr lang="en-US" sz="3200" b="1" kern="0" dirty="0" err="1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cfs</a:t>
            </a: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 (~Q20)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A04A3B-55DE-42ED-97A8-DAD9F004E465}"/>
              </a:ext>
            </a:extLst>
          </p:cNvPr>
          <p:cNvSpPr/>
          <p:nvPr/>
        </p:nvSpPr>
        <p:spPr>
          <a:xfrm>
            <a:off x="10233061" y="1830512"/>
            <a:ext cx="400692" cy="2568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5D82D5-D8B4-497F-B28F-16A3D2891D13}"/>
              </a:ext>
            </a:extLst>
          </p:cNvPr>
          <p:cNvSpPr/>
          <p:nvPr/>
        </p:nvSpPr>
        <p:spPr>
          <a:xfrm>
            <a:off x="10233061" y="2263739"/>
            <a:ext cx="400692" cy="256854"/>
          </a:xfrm>
          <a:prstGeom prst="rect">
            <a:avLst/>
          </a:prstGeom>
          <a:solidFill>
            <a:srgbClr val="FF8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0E1308-081B-477F-9F7A-85FF7E564A2D}"/>
              </a:ext>
            </a:extLst>
          </p:cNvPr>
          <p:cNvSpPr/>
          <p:nvPr/>
        </p:nvSpPr>
        <p:spPr>
          <a:xfrm>
            <a:off x="10233061" y="2696966"/>
            <a:ext cx="400692" cy="25685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494327-9162-4CAE-B5F6-3C319943EE45}"/>
              </a:ext>
            </a:extLst>
          </p:cNvPr>
          <p:cNvSpPr/>
          <p:nvPr/>
        </p:nvSpPr>
        <p:spPr>
          <a:xfrm>
            <a:off x="10233061" y="3130193"/>
            <a:ext cx="400692" cy="25685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C2B7F5-B4B9-42B0-A0FB-E33F41FD560C}"/>
                  </a:ext>
                </a:extLst>
              </p:cNvPr>
              <p:cNvSpPr txBox="1"/>
              <p:nvPr/>
            </p:nvSpPr>
            <p:spPr>
              <a:xfrm>
                <a:off x="10233061" y="1108723"/>
                <a:ext cx="16194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AU" altLang="zh-CN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AU" sz="2400" dirty="0"/>
                  <a:t> 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AU" sz="2400" dirty="0"/>
                  <a:t> for: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C2B7F5-B4B9-42B0-A0FB-E33F41FD5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3061" y="1108723"/>
                <a:ext cx="1619420" cy="461665"/>
              </a:xfrm>
              <a:prstGeom prst="rect">
                <a:avLst/>
              </a:prstGeom>
              <a:blipFill>
                <a:blip r:embed="rId3"/>
                <a:stretch>
                  <a:fillRect t="-9211" r="-5660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BE11253-18AF-40D1-88B2-0A90D0B809C2}"/>
              </a:ext>
            </a:extLst>
          </p:cNvPr>
          <p:cNvSpPr txBox="1"/>
          <p:nvPr/>
        </p:nvSpPr>
        <p:spPr>
          <a:xfrm>
            <a:off x="10787865" y="3000053"/>
            <a:ext cx="88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none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5370FE-7B0C-4F36-8B2C-1F414BC2EE44}"/>
              </a:ext>
            </a:extLst>
          </p:cNvPr>
          <p:cNvSpPr txBox="1"/>
          <p:nvPr/>
        </p:nvSpPr>
        <p:spPr>
          <a:xfrm>
            <a:off x="10787865" y="2538388"/>
            <a:ext cx="106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sand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9734B6-4376-4C64-906C-693D8AA272FF}"/>
              </a:ext>
            </a:extLst>
          </p:cNvPr>
          <p:cNvSpPr txBox="1"/>
          <p:nvPr/>
        </p:nvSpPr>
        <p:spPr>
          <a:xfrm>
            <a:off x="10787865" y="2157444"/>
            <a:ext cx="106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gravel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5096B5-BEAD-4A1B-9A7E-21F8237DBD84}"/>
              </a:ext>
            </a:extLst>
          </p:cNvPr>
          <p:cNvSpPr txBox="1"/>
          <p:nvPr/>
        </p:nvSpPr>
        <p:spPr>
          <a:xfrm>
            <a:off x="10764498" y="1669573"/>
            <a:ext cx="1245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cobble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8DD5A2-D805-4676-A257-8E0A109F89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1097280"/>
            <a:ext cx="10031930" cy="50292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2637A4D-76E7-4BE9-8759-622EC6CE5F42}"/>
              </a:ext>
            </a:extLst>
          </p:cNvPr>
          <p:cNvSpPr/>
          <p:nvPr/>
        </p:nvSpPr>
        <p:spPr>
          <a:xfrm>
            <a:off x="10259752" y="5915602"/>
            <a:ext cx="1856198" cy="83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0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65599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Model Results: Bed Shear Stress, Q = 28,600 </a:t>
            </a:r>
            <a:r>
              <a:rPr lang="en-US" sz="3200" b="1" kern="0" dirty="0" err="1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cfs</a:t>
            </a: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 (~Q100)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A04A3B-55DE-42ED-97A8-DAD9F004E465}"/>
              </a:ext>
            </a:extLst>
          </p:cNvPr>
          <p:cNvSpPr/>
          <p:nvPr/>
        </p:nvSpPr>
        <p:spPr>
          <a:xfrm>
            <a:off x="10233061" y="1830512"/>
            <a:ext cx="400692" cy="2568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5D82D5-D8B4-497F-B28F-16A3D2891D13}"/>
              </a:ext>
            </a:extLst>
          </p:cNvPr>
          <p:cNvSpPr/>
          <p:nvPr/>
        </p:nvSpPr>
        <p:spPr>
          <a:xfrm>
            <a:off x="10233061" y="2263739"/>
            <a:ext cx="400692" cy="256854"/>
          </a:xfrm>
          <a:prstGeom prst="rect">
            <a:avLst/>
          </a:prstGeom>
          <a:solidFill>
            <a:srgbClr val="FF88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0E1308-081B-477F-9F7A-85FF7E564A2D}"/>
              </a:ext>
            </a:extLst>
          </p:cNvPr>
          <p:cNvSpPr/>
          <p:nvPr/>
        </p:nvSpPr>
        <p:spPr>
          <a:xfrm>
            <a:off x="10233061" y="2696966"/>
            <a:ext cx="400692" cy="25685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494327-9162-4CAE-B5F6-3C319943EE45}"/>
              </a:ext>
            </a:extLst>
          </p:cNvPr>
          <p:cNvSpPr/>
          <p:nvPr/>
        </p:nvSpPr>
        <p:spPr>
          <a:xfrm>
            <a:off x="10233061" y="3130193"/>
            <a:ext cx="400692" cy="25685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C2B7F5-B4B9-42B0-A0FB-E33F41FD560C}"/>
                  </a:ext>
                </a:extLst>
              </p:cNvPr>
              <p:cNvSpPr txBox="1"/>
              <p:nvPr/>
            </p:nvSpPr>
            <p:spPr>
              <a:xfrm>
                <a:off x="10233061" y="1108723"/>
                <a:ext cx="161942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AU" altLang="zh-CN" sz="24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AU" sz="2400" dirty="0"/>
                  <a:t> &gt;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AU" sz="2400" dirty="0"/>
                  <a:t> for: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C2B7F5-B4B9-42B0-A0FB-E33F41FD5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3061" y="1108723"/>
                <a:ext cx="1619420" cy="461665"/>
              </a:xfrm>
              <a:prstGeom prst="rect">
                <a:avLst/>
              </a:prstGeom>
              <a:blipFill>
                <a:blip r:embed="rId3"/>
                <a:stretch>
                  <a:fillRect t="-9211" r="-5660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BE11253-18AF-40D1-88B2-0A90D0B809C2}"/>
              </a:ext>
            </a:extLst>
          </p:cNvPr>
          <p:cNvSpPr txBox="1"/>
          <p:nvPr/>
        </p:nvSpPr>
        <p:spPr>
          <a:xfrm>
            <a:off x="10787865" y="3000053"/>
            <a:ext cx="88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none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5370FE-7B0C-4F36-8B2C-1F414BC2EE44}"/>
              </a:ext>
            </a:extLst>
          </p:cNvPr>
          <p:cNvSpPr txBox="1"/>
          <p:nvPr/>
        </p:nvSpPr>
        <p:spPr>
          <a:xfrm>
            <a:off x="10787865" y="2538388"/>
            <a:ext cx="106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sand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9734B6-4376-4C64-906C-693D8AA272FF}"/>
              </a:ext>
            </a:extLst>
          </p:cNvPr>
          <p:cNvSpPr txBox="1"/>
          <p:nvPr/>
        </p:nvSpPr>
        <p:spPr>
          <a:xfrm>
            <a:off x="10787865" y="2157444"/>
            <a:ext cx="106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gravel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5096B5-BEAD-4A1B-9A7E-21F8237DBD84}"/>
              </a:ext>
            </a:extLst>
          </p:cNvPr>
          <p:cNvSpPr txBox="1"/>
          <p:nvPr/>
        </p:nvSpPr>
        <p:spPr>
          <a:xfrm>
            <a:off x="10764498" y="1669573"/>
            <a:ext cx="1245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cobble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A44846-7A1C-47D7-BBB7-C2C2B0250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1097280"/>
            <a:ext cx="10031930" cy="50292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A8E59B6-34D7-43ED-A93D-0CB601524D56}"/>
              </a:ext>
            </a:extLst>
          </p:cNvPr>
          <p:cNvSpPr/>
          <p:nvPr/>
        </p:nvSpPr>
        <p:spPr>
          <a:xfrm>
            <a:off x="10259752" y="5915602"/>
            <a:ext cx="1856198" cy="83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17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65599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Model Results: Bed Elevation Change, post 5-yr event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A04A3B-55DE-42ED-97A8-DAD9F004E465}"/>
              </a:ext>
            </a:extLst>
          </p:cNvPr>
          <p:cNvSpPr/>
          <p:nvPr/>
        </p:nvSpPr>
        <p:spPr>
          <a:xfrm>
            <a:off x="10233061" y="1830512"/>
            <a:ext cx="400692" cy="2568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5D82D5-D8B4-497F-B28F-16A3D2891D13}"/>
              </a:ext>
            </a:extLst>
          </p:cNvPr>
          <p:cNvSpPr/>
          <p:nvPr/>
        </p:nvSpPr>
        <p:spPr>
          <a:xfrm>
            <a:off x="10233061" y="2263739"/>
            <a:ext cx="400692" cy="256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494327-9162-4CAE-B5F6-3C319943EE45}"/>
              </a:ext>
            </a:extLst>
          </p:cNvPr>
          <p:cNvSpPr/>
          <p:nvPr/>
        </p:nvSpPr>
        <p:spPr>
          <a:xfrm>
            <a:off x="10233061" y="2749249"/>
            <a:ext cx="400692" cy="25685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C2B7F5-B4B9-42B0-A0FB-E33F41FD560C}"/>
                  </a:ext>
                </a:extLst>
              </p:cNvPr>
              <p:cNvSpPr txBox="1"/>
              <p:nvPr/>
            </p:nvSpPr>
            <p:spPr>
              <a:xfrm>
                <a:off x="9700763" y="1031590"/>
                <a:ext cx="215171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elev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change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zh-CN" sz="24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6C2B7F5-B4B9-42B0-A0FB-E33F41FD5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0763" y="1031590"/>
                <a:ext cx="2151718" cy="461665"/>
              </a:xfrm>
              <a:prstGeom prst="rect">
                <a:avLst/>
              </a:prstGeom>
              <a:blipFill>
                <a:blip r:embed="rId3"/>
                <a:stretch>
                  <a:fillRect l="-850" r="-10765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BE11253-18AF-40D1-88B2-0A90D0B809C2}"/>
              </a:ext>
            </a:extLst>
          </p:cNvPr>
          <p:cNvSpPr txBox="1"/>
          <p:nvPr/>
        </p:nvSpPr>
        <p:spPr>
          <a:xfrm>
            <a:off x="10787865" y="2619109"/>
            <a:ext cx="88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-1.0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9734B6-4376-4C64-906C-693D8AA272FF}"/>
              </a:ext>
            </a:extLst>
          </p:cNvPr>
          <p:cNvSpPr txBox="1"/>
          <p:nvPr/>
        </p:nvSpPr>
        <p:spPr>
          <a:xfrm>
            <a:off x="10787865" y="2157444"/>
            <a:ext cx="106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5096B5-BEAD-4A1B-9A7E-21F8237DBD84}"/>
              </a:ext>
            </a:extLst>
          </p:cNvPr>
          <p:cNvSpPr txBox="1"/>
          <p:nvPr/>
        </p:nvSpPr>
        <p:spPr>
          <a:xfrm>
            <a:off x="10764498" y="1669573"/>
            <a:ext cx="1245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1.0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BD6763-4BBA-44E9-9283-E8E155E846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" y="1097280"/>
            <a:ext cx="9308325" cy="50292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D9255AB-F4EC-4561-A785-F4EFF6F99791}"/>
              </a:ext>
            </a:extLst>
          </p:cNvPr>
          <p:cNvSpPr/>
          <p:nvPr/>
        </p:nvSpPr>
        <p:spPr>
          <a:xfrm>
            <a:off x="10259752" y="5915602"/>
            <a:ext cx="1856198" cy="83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65599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Preliminary Model Observations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067000-3AE1-429D-9471-19872D432465}"/>
              </a:ext>
            </a:extLst>
          </p:cNvPr>
          <p:cNvSpPr/>
          <p:nvPr/>
        </p:nvSpPr>
        <p:spPr>
          <a:xfrm>
            <a:off x="10259752" y="5915602"/>
            <a:ext cx="1856198" cy="83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B73062D9-ABBA-421A-9F88-FE5D265C43D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94197"/>
                <a:ext cx="11039582" cy="5052491"/>
              </a:xfrm>
            </p:spPr>
            <p:txBody>
              <a:bodyPr/>
              <a:lstStyle/>
              <a:p>
                <a:pPr>
                  <a:buClrTx/>
                  <a:buFont typeface="Arial" panose="020B0604020202020204" pitchFamily="34" charset="0"/>
                  <a:buChar char="•"/>
                </a:pPr>
                <a:r>
                  <a:rPr lang="en-AU" sz="2600" dirty="0"/>
                  <a:t>Even at base flow condition,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6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AU" altLang="zh-CN" sz="26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AU" sz="2600" dirty="0"/>
                  <a:t> can reach 50N/m</a:t>
                </a:r>
                <a:r>
                  <a:rPr lang="en-AU" sz="2600" baseline="30000" dirty="0"/>
                  <a:t>2</a:t>
                </a:r>
                <a:r>
                  <a:rPr lang="en-AU" sz="2600" dirty="0"/>
                  <a:t> in some areas, which is strong enough to move bed material smaller than “coarse gravel”.</a:t>
                </a:r>
              </a:p>
              <a:p>
                <a:pPr>
                  <a:buClrTx/>
                  <a:buFont typeface="Arial" panose="020B0604020202020204" pitchFamily="34" charset="0"/>
                  <a:buChar char="•"/>
                </a:pPr>
                <a:r>
                  <a:rPr lang="en-GB" sz="2600" dirty="0"/>
                  <a:t>At a 1-yr flood event,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6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AU" altLang="zh-CN" sz="26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GB" sz="2600" dirty="0"/>
                  <a:t> can reach 100N/m2 in limited areas. The majority of bed material ‘can’ move, but cobble forms an armouring layer in most areas. This is a high frequency event and the bank erosion may shift the stream banks over time.  </a:t>
                </a:r>
              </a:p>
              <a:p>
                <a:pPr>
                  <a:buClrTx/>
                  <a:buFont typeface="Arial" panose="020B0604020202020204" pitchFamily="34" charset="0"/>
                  <a:buChar char="•"/>
                </a:pPr>
                <a:r>
                  <a:rPr lang="en-AU" sz="2600" dirty="0"/>
                  <a:t>Under the 5-yr flood event, water can get almost everywhere.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6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AU" altLang="zh-CN" sz="26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AU" sz="2600" dirty="0"/>
                  <a:t> can reach 150N/m2 even in the potential river course at the south side of the domain.  </a:t>
                </a:r>
              </a:p>
              <a:p>
                <a:pPr>
                  <a:buClrTx/>
                  <a:buFont typeface="Arial" panose="020B0604020202020204" pitchFamily="34" charset="0"/>
                  <a:buChar char="•"/>
                </a:pPr>
                <a:r>
                  <a:rPr lang="en-AU" sz="2600" dirty="0"/>
                  <a:t>Much more to come!</a:t>
                </a:r>
              </a:p>
              <a:p>
                <a:pPr>
                  <a:buClrTx/>
                  <a:buFont typeface="Arial" panose="020B0604020202020204" pitchFamily="34" charset="0"/>
                  <a:buChar char="•"/>
                </a:pPr>
                <a:endParaRPr lang="en-AU" sz="2600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B73062D9-ABBA-421A-9F88-FE5D265C43D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94197"/>
                <a:ext cx="11039582" cy="5052491"/>
              </a:xfrm>
              <a:blipFill>
                <a:blip r:embed="rId3"/>
                <a:stretch>
                  <a:fillRect l="-1657" t="-3257" r="-16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9499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1908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Key Considerations From TOG Meetings - Geomorphic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142712" y="963111"/>
            <a:ext cx="11838491" cy="575157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Bank erosion in Daybreak Reach (L bank US of Pit 1 &amp; along West Daybreak Park).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Bluff erosion in Daybreak Reach (L bank immediately DS of Mill Creek).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Upstream issues potentially affecting sediment processes within Project Reach: head-cut, Daybreak bridge constriction.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Ridgefield Pits sediment trapping potentially affecting downstream processes.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Sediment deposition at tributary mouths (Mill/Manley Cr.).  What is source?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Loss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anastomized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system in RP reach. Decreased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sinuousity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US/DS reaches.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Disconnected floodplain.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Loss of wood (forested areas and wood jams) &gt; &gt; decreased hydraulic roughness.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Revised estimates for Ridgefield Pits filling show considerably longer trajectories compared to WEST studies.  2075 vs. 2027.</a:t>
            </a:r>
          </a:p>
        </p:txBody>
      </p:sp>
    </p:spTree>
    <p:extLst>
      <p:ext uri="{BB962C8B-B14F-4D97-AF65-F5344CB8AC3E}">
        <p14:creationId xmlns:p14="http://schemas.microsoft.com/office/powerpoint/2010/main" val="6662013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65599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Preliminary Model Observations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067000-3AE1-429D-9471-19872D432465}"/>
              </a:ext>
            </a:extLst>
          </p:cNvPr>
          <p:cNvSpPr/>
          <p:nvPr/>
        </p:nvSpPr>
        <p:spPr>
          <a:xfrm>
            <a:off x="10259752" y="5915602"/>
            <a:ext cx="1856198" cy="830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8D39D3-271D-49CE-8DF1-99D57260C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73062D9-ABBA-421A-9F88-FE5D265C4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7765" y="211424"/>
            <a:ext cx="9236469" cy="1080325"/>
          </a:xfrm>
        </p:spPr>
        <p:txBody>
          <a:bodyPr/>
          <a:lstStyle/>
          <a:p>
            <a:pPr algn="ctr">
              <a:buClrTx/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</a:rPr>
              <a:t>Questions?</a:t>
            </a:r>
            <a:endParaRPr lang="en-AU" sz="4800" dirty="0">
              <a:solidFill>
                <a:schemeClr val="bg1"/>
              </a:solidFill>
            </a:endParaRPr>
          </a:p>
          <a:p>
            <a:pPr algn="ctr">
              <a:buClrTx/>
              <a:buFont typeface="Arial" panose="020B0604020202020204" pitchFamily="34" charset="0"/>
              <a:buChar char="•"/>
            </a:pPr>
            <a:endParaRPr lang="en-AU" sz="4800" dirty="0">
              <a:solidFill>
                <a:schemeClr val="bg1"/>
              </a:solidFill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717426B3-5C91-4B4D-9C7A-95E9DF79F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083" y="2191134"/>
            <a:ext cx="2770815" cy="1106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01E4F4-CFE3-4C22-A7AA-1575D3E58A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866" y="3979251"/>
            <a:ext cx="3009248" cy="13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91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1908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Key Considerations From TOG Meetings - Hydrologic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142713" y="963111"/>
            <a:ext cx="11778670" cy="575157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Summer water temperature is already warm entering project reach.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Mainstem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temperature does not increase appreciably through project reach.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Some of the Ridgefield Pits have higher summer temperatures than mainstem.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EFLR system possibly has become more dynamic, more flashy.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Hyporheic flows are important sources of cold water in project reach above RPs.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Project actions should not degrade what refuge already exists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Have RP avulsions impacted sub-surface flows?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channel geometries influencing water temperatures? Too wide and shallow?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EFLR summer flows have potentially decreased historically in project reach.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Heisson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data does not point to this, but water withdrawals downstream may have increased. More study needed.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55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1908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Key Considerations From TOG Meetings – Fish Use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142713" y="963111"/>
            <a:ext cx="11778670" cy="575157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Water temperature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the primary concern, followed by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lack of spawning habitat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Fall Chinook (FC), Summer steelhead (SS) and chum (C) have historically used project reach for spawning (Mason Cr. confluence upstream to Daybreak).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FC currently have the most spawning activity, but this has declined significantly. C,SS – little to no spawning currently.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 spawn in side channels. FC/SS primarily in mainstem, some side channel.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1996 avulsion into Ridgefield Pits resulted in loss of quality spawning habitat.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LCEP 2018 snorkel surveys observed several juvenile chinook using mainstem near wood cover and in warmer water. Also in cold water refuge areas.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reach observations: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decent spawning conditions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poor summer rearing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ok winter rearing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6489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2" y="207148"/>
            <a:ext cx="111908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Key Considerations From TOG Meetings – Mining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142713" y="963111"/>
            <a:ext cx="11778670" cy="575157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Storedahl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Daybreak HCP is 25-year plan. Mining is ‘supposed’ to cease in 2027.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Long-term plans for the Daybreak site are unknown.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provisions in HCP requiring specific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restoration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measures for Ridgefield Pits.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Monitoring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is the only requirement.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Several stakeholders have expressed concern over enforcement of,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Storedahl’s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compliance with the HCP terms, and the effectiveness of some of the conservation measures.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HCP monitoring reports have been made available online. 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Potential avulsion into Daybreak is a significant concern. Has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Storedahl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adequately addressed this for the existing conditions?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Restoration plans must not increase risk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2302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354493" y="207148"/>
            <a:ext cx="82042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r>
              <a:rPr lang="en-US" sz="3200" b="1" kern="0" dirty="0">
                <a:solidFill>
                  <a:schemeClr val="bg1"/>
                </a:solidFill>
                <a:latin typeface="+mj-lt"/>
                <a:ea typeface="+mj-ea"/>
                <a:cs typeface="Arial" panose="020B0604020202020204" pitchFamily="34" charset="0"/>
              </a:rPr>
              <a:t>Water Elevation and Temperature (2018)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A26D89-417D-48BE-AAD2-12E0B64054CC}"/>
              </a:ext>
            </a:extLst>
          </p:cNvPr>
          <p:cNvSpPr txBox="1"/>
          <p:nvPr/>
        </p:nvSpPr>
        <p:spPr>
          <a:xfrm>
            <a:off x="919674" y="1118285"/>
            <a:ext cx="4307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site (2012 – 2018)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9DD106-A31E-40DA-AFEF-0AFE17341377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669532" y="1118285"/>
            <a:ext cx="250142" cy="23083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F99A498-97D0-40BF-8107-A833C2DBA8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62000"/>
            <a:ext cx="12192000" cy="6096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1286A46-E584-45F7-9070-F23FC7B94376}"/>
              </a:ext>
            </a:extLst>
          </p:cNvPr>
          <p:cNvCxnSpPr>
            <a:cxnSpLocks/>
          </p:cNvCxnSpPr>
          <p:nvPr/>
        </p:nvCxnSpPr>
        <p:spPr>
          <a:xfrm>
            <a:off x="9828720" y="2558265"/>
            <a:ext cx="0" cy="36473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0C01379-5193-4309-9161-2D0F62883273}"/>
              </a:ext>
            </a:extLst>
          </p:cNvPr>
          <p:cNvSpPr txBox="1"/>
          <p:nvPr/>
        </p:nvSpPr>
        <p:spPr>
          <a:xfrm>
            <a:off x="9964396" y="2777383"/>
            <a:ext cx="2076624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- Head-cut</a:t>
            </a:r>
          </a:p>
          <a:p>
            <a:pPr>
              <a:spcAft>
                <a:spcPts val="600"/>
              </a:spcAft>
            </a:pPr>
            <a:r>
              <a:rPr lang="en-US" dirty="0"/>
              <a:t>- Water Temp.</a:t>
            </a:r>
          </a:p>
          <a:p>
            <a:pPr marL="112713" indent="-112713">
              <a:spcAft>
                <a:spcPts val="600"/>
              </a:spcAft>
            </a:pPr>
            <a:r>
              <a:rPr lang="en-US" dirty="0"/>
              <a:t>- Sediment inputs  (unknown ?)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C33F027-6EBB-4A58-86D9-3D79B7934A63}"/>
              </a:ext>
            </a:extLst>
          </p:cNvPr>
          <p:cNvCxnSpPr/>
          <p:nvPr/>
        </p:nvCxnSpPr>
        <p:spPr>
          <a:xfrm>
            <a:off x="9828720" y="2558265"/>
            <a:ext cx="67809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F36F77-3FC4-4B4F-B691-A6E233EB9ECB}"/>
              </a:ext>
            </a:extLst>
          </p:cNvPr>
          <p:cNvCxnSpPr/>
          <p:nvPr/>
        </p:nvCxnSpPr>
        <p:spPr>
          <a:xfrm>
            <a:off x="9828720" y="6214153"/>
            <a:ext cx="678094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310591"/>
      </p:ext>
    </p:extLst>
  </p:cSld>
  <p:clrMapOvr>
    <a:masterClrMapping/>
  </p:clrMapOvr>
</p:sld>
</file>

<file path=ppt/theme/theme1.xml><?xml version="1.0" encoding="utf-8"?>
<a:theme xmlns:a="http://schemas.openxmlformats.org/drawingml/2006/main" name="PNNL_PowerPoint_Template">
  <a:themeElements>
    <a:clrScheme name="PNNL_Presentation_Template 11">
      <a:dk1>
        <a:srgbClr val="000000"/>
      </a:dk1>
      <a:lt1>
        <a:srgbClr val="FFFFFF"/>
      </a:lt1>
      <a:dk2>
        <a:srgbClr val="CB7023"/>
      </a:dk2>
      <a:lt2>
        <a:srgbClr val="333333"/>
      </a:lt2>
      <a:accent1>
        <a:srgbClr val="DDDDDD"/>
      </a:accent1>
      <a:accent2>
        <a:srgbClr val="808080"/>
      </a:accent2>
      <a:accent3>
        <a:srgbClr val="FFFFFF"/>
      </a:accent3>
      <a:accent4>
        <a:srgbClr val="000000"/>
      </a:accent4>
      <a:accent5>
        <a:srgbClr val="EBEBEB"/>
      </a:accent5>
      <a:accent6>
        <a:srgbClr val="737373"/>
      </a:accent6>
      <a:hlink>
        <a:srgbClr val="4D4D4D"/>
      </a:hlink>
      <a:folHlink>
        <a:srgbClr val="EAEAEA"/>
      </a:folHlink>
    </a:clrScheme>
    <a:fontScheme name="PNNL_Presentation_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NNL_Presentation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NNL_Presentation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8">
        <a:dk1>
          <a:srgbClr val="000000"/>
        </a:dk1>
        <a:lt1>
          <a:srgbClr val="FFFFFF"/>
        </a:lt1>
        <a:dk2>
          <a:srgbClr val="000000"/>
        </a:dk2>
        <a:lt2>
          <a:srgbClr val="000000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CC3300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9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0000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AAACA"/>
        </a:accent5>
        <a:accent6>
          <a:srgbClr val="E7B900"/>
        </a:accent6>
        <a:hlink>
          <a:srgbClr val="006600"/>
        </a:hlink>
        <a:folHlink>
          <a:srgbClr val="CC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0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336699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ADB8CA"/>
        </a:accent5>
        <a:accent6>
          <a:srgbClr val="E7B900"/>
        </a:accent6>
        <a:hlink>
          <a:srgbClr val="008080"/>
        </a:hlink>
        <a:folHlink>
          <a:srgbClr val="99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NNL_Presentation_Template 11">
        <a:dk1>
          <a:srgbClr val="000000"/>
        </a:dk1>
        <a:lt1>
          <a:srgbClr val="FFFFFF"/>
        </a:lt1>
        <a:dk2>
          <a:srgbClr val="CB7023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22274</TotalTime>
  <Words>1851</Words>
  <Application>Microsoft Office PowerPoint</Application>
  <PresentationFormat>Widescreen</PresentationFormat>
  <Paragraphs>349</Paragraphs>
  <Slides>50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DengXian</vt:lpstr>
      <vt:lpstr>黑体</vt:lpstr>
      <vt:lpstr>Arial</vt:lpstr>
      <vt:lpstr>Calibri</vt:lpstr>
      <vt:lpstr>Cambria Math</vt:lpstr>
      <vt:lpstr>Courier New</vt:lpstr>
      <vt:lpstr>Times New Roman</vt:lpstr>
      <vt:lpstr>Wingdings</vt:lpstr>
      <vt:lpstr>PNNL_PowerPoint_Template</vt:lpstr>
      <vt:lpstr>East Fork Lewis River Ridgefield Pits Restoration Design Study, Technical Oversight Group Meeting 5:  Project Summary and Restoration Alternatives Discussion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Pacific Northwest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Meredith Willingham</dc:creator>
  <cp:lastModifiedBy>Keith Marcoe</cp:lastModifiedBy>
  <cp:revision>650</cp:revision>
  <dcterms:created xsi:type="dcterms:W3CDTF">2008-05-30T15:45:30Z</dcterms:created>
  <dcterms:modified xsi:type="dcterms:W3CDTF">2020-01-22T18:35:43Z</dcterms:modified>
</cp:coreProperties>
</file>