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4"/>
  </p:notesMasterIdLst>
  <p:sldIdLst>
    <p:sldId id="257" r:id="rId4"/>
    <p:sldId id="262" r:id="rId5"/>
    <p:sldId id="259" r:id="rId6"/>
    <p:sldId id="260" r:id="rId7"/>
    <p:sldId id="266" r:id="rId8"/>
    <p:sldId id="261" r:id="rId9"/>
    <p:sldId id="267" r:id="rId10"/>
    <p:sldId id="264" r:id="rId11"/>
    <p:sldId id="265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834" autoAdjust="0"/>
  </p:normalViewPr>
  <p:slideViewPr>
    <p:cSldViewPr snapToGrid="0">
      <p:cViewPr varScale="1">
        <p:scale>
          <a:sx n="100" d="100"/>
          <a:sy n="100" d="100"/>
        </p:scale>
        <p:origin x="18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0D53D-0B6C-4C69-856E-FCA3CAED1996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98A1C-0AD6-4D6E-904E-F9CAE0359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01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Application Assessment: Assessment Area – Lower Columbia River, Bonneville Dam to mouth 146 Miles</a:t>
            </a:r>
          </a:p>
          <a:p>
            <a:r>
              <a:rPr lang="en-US" dirty="0"/>
              <a:t>Emergent tidal freshwater wetlands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EF0A3-3B1E-4B99-BB3D-3CC64C946A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496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Goals and Objectives: Two 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EF0A3-3B1E-4B99-BB3D-3CC64C946A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920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a typeface="MS PGothic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1pPr>
            <a:lvl2pPr marL="710186" indent="-273148"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2pPr>
            <a:lvl3pPr marL="1092594" indent="-218519"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3pPr>
            <a:lvl4pPr marL="1529631" indent="-218519"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4pPr>
            <a:lvl5pPr marL="1966669" indent="-218519"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5pPr>
            <a:lvl6pPr marL="2403706" indent="-218519" defTabSz="92415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6pPr>
            <a:lvl7pPr marL="2840744" indent="-218519" defTabSz="92415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7pPr>
            <a:lvl8pPr marL="3277781" indent="-218519" defTabSz="92415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8pPr>
            <a:lvl9pPr marL="3714819" indent="-218519" defTabSz="92415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9pPr>
          </a:lstStyle>
          <a:p>
            <a:pPr marL="0" marR="0" lvl="0" indent="0" algn="r" defTabSz="9241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68D664-AE6F-4536-B3B0-653DFDCF5E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2415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917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Application Assessment: Assessment Area – Lower Columbia River, Bonneville Dam to mouth 146 Miles</a:t>
            </a:r>
          </a:p>
          <a:p>
            <a:r>
              <a:rPr lang="en-US" dirty="0"/>
              <a:t>Emergent tidal freshwater wetlands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EF0A3-3B1E-4B99-BB3D-3CC64C946A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512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a typeface="MS PGothic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1pPr>
            <a:lvl2pPr marL="710186" indent="-273148"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2pPr>
            <a:lvl3pPr marL="1092594" indent="-218519"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3pPr>
            <a:lvl4pPr marL="1529631" indent="-218519"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4pPr>
            <a:lvl5pPr marL="1966669" indent="-218519"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5pPr>
            <a:lvl6pPr marL="2403706" indent="-218519" defTabSz="92415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6pPr>
            <a:lvl7pPr marL="2840744" indent="-218519" defTabSz="92415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7pPr>
            <a:lvl8pPr marL="3277781" indent="-218519" defTabSz="92415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8pPr>
            <a:lvl9pPr marL="3714819" indent="-218519" defTabSz="92415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9pPr>
          </a:lstStyle>
          <a:p>
            <a:pPr marL="0" marR="0" lvl="0" indent="0" algn="r" defTabSz="9241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68D664-AE6F-4536-B3B0-653DFDCF5E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2415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896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EF0A3-3B1E-4B99-BB3D-3CC64C946A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04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a typeface="MS PGothic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1pPr>
            <a:lvl2pPr marL="710186" indent="-273148"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2pPr>
            <a:lvl3pPr marL="1092594" indent="-218519"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3pPr>
            <a:lvl4pPr marL="1529631" indent="-218519"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4pPr>
            <a:lvl5pPr marL="1966669" indent="-218519"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5pPr>
            <a:lvl6pPr marL="2403706" indent="-218519" defTabSz="92415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6pPr>
            <a:lvl7pPr marL="2840744" indent="-218519" defTabSz="92415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7pPr>
            <a:lvl8pPr marL="3277781" indent="-218519" defTabSz="92415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8pPr>
            <a:lvl9pPr marL="3714819" indent="-218519" defTabSz="92415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9pPr>
          </a:lstStyle>
          <a:p>
            <a:pPr marL="0" marR="0" lvl="0" indent="0" algn="r" defTabSz="9241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68D664-AE6F-4536-B3B0-653DFDCF5E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2415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01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a typeface="MS PGothic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1pPr>
            <a:lvl2pPr marL="710186" indent="-273148"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2pPr>
            <a:lvl3pPr marL="1092594" indent="-218519"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3pPr>
            <a:lvl4pPr marL="1529631" indent="-218519"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4pPr>
            <a:lvl5pPr marL="1966669" indent="-218519" defTabSz="924153" eaLnBrk="0" hangingPunct="0"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5pPr>
            <a:lvl6pPr marL="2403706" indent="-218519" defTabSz="92415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6pPr>
            <a:lvl7pPr marL="2840744" indent="-218519" defTabSz="92415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7pPr>
            <a:lvl8pPr marL="3277781" indent="-218519" defTabSz="92415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8pPr>
            <a:lvl9pPr marL="3714819" indent="-218519" defTabSz="92415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bg1"/>
                </a:solidFill>
                <a:latin typeface="Book Antiqua" pitchFamily="18" charset="0"/>
                <a:ea typeface="MS PGothic" pitchFamily="34" charset="-128"/>
              </a:defRPr>
            </a:lvl9pPr>
          </a:lstStyle>
          <a:p>
            <a:pPr marL="0" marR="0" lvl="0" indent="0" algn="r" defTabSz="9241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68D664-AE6F-4536-B3B0-653DFDCF5E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2415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455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FE64-E2DD-4AB6-A31F-F8CD9357FA7E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832D-6D73-4E5B-A6E3-F8D2E2CC8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76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FE64-E2DD-4AB6-A31F-F8CD9357FA7E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832D-6D73-4E5B-A6E3-F8D2E2CC8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FE64-E2DD-4AB6-A31F-F8CD9357FA7E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832D-6D73-4E5B-A6E3-F8D2E2CC8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57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1399A-DB03-4E9A-8B2F-73794FEA65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632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504E1-CE14-4BC1-8254-2718B11CC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493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75CF4-8E74-49C1-A0F0-F4B376BB62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909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2"/>
            <a:ext cx="43053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2"/>
            <a:ext cx="43053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8C69E-F35C-4EE0-AAF4-4BC4CB36E1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09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46E25-6118-4279-9EA1-B2F620EA6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734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562E2-7AE1-4D8F-A4BD-ABDF46062D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669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DF8BC-EE37-4C92-BFB8-BE54215425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0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2C8E0-1706-46DB-A323-AFC41EF124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89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FE64-E2DD-4AB6-A31F-F8CD9357FA7E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832D-6D73-4E5B-A6E3-F8D2E2CC8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21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334A8-5DE5-40B0-BD9A-A726978E06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951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6EDD1-2A13-4237-95D8-3BFB0928F6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882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74640"/>
            <a:ext cx="2190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74640"/>
            <a:ext cx="6419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C4F96-E62C-4FC1-9B05-C840F873F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927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2"/>
            <a:ext cx="43053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2"/>
            <a:ext cx="43053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E607D-C138-4598-A9F4-72C21D43D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918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78250-AD73-402E-9B79-F66B6B1826B6}" type="datetimeFigureOut">
              <a:rPr lang="en-US" smtClean="0"/>
              <a:pPr/>
              <a:t>2/15/2018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FC5E7-B19D-4F71-8D50-F853570B5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971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78250-AD73-402E-9B79-F66B6B1826B6}" type="datetimeFigureOut">
              <a:rPr lang="en-US" smtClean="0"/>
              <a:pPr/>
              <a:t>2/15/2018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FC5E7-B19D-4F71-8D50-F853570B5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687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78250-AD73-402E-9B79-F66B6B1826B6}" type="datetimeFigureOut">
              <a:rPr lang="en-US" smtClean="0"/>
              <a:pPr/>
              <a:t>2/15/2018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FC5E7-B19D-4F71-8D50-F853570B5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33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78250-AD73-402E-9B79-F66B6B1826B6}" type="datetimeFigureOut">
              <a:rPr lang="en-US" smtClean="0"/>
              <a:pPr/>
              <a:t>2/15/2018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FC5E7-B19D-4F71-8D50-F853570B5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15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78250-AD73-402E-9B79-F66B6B1826B6}" type="datetimeFigureOut">
              <a:rPr lang="en-US" smtClean="0"/>
              <a:pPr/>
              <a:t>2/15/2018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FC5E7-B19D-4F71-8D50-F853570B5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34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78250-AD73-402E-9B79-F66B6B1826B6}" type="datetimeFigureOut">
              <a:rPr lang="en-US" smtClean="0"/>
              <a:pPr/>
              <a:t>2/15/2018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FC5E7-B19D-4F71-8D50-F853570B5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5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FE64-E2DD-4AB6-A31F-F8CD9357FA7E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832D-6D73-4E5B-A6E3-F8D2E2CC8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15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78250-AD73-402E-9B79-F66B6B1826B6}" type="datetimeFigureOut">
              <a:rPr lang="en-US" smtClean="0"/>
              <a:pPr/>
              <a:t>2/15/2018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FC5E7-B19D-4F71-8D50-F853570B5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590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78250-AD73-402E-9B79-F66B6B1826B6}" type="datetimeFigureOut">
              <a:rPr lang="en-US" smtClean="0"/>
              <a:pPr/>
              <a:t>2/15/2018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FC5E7-B19D-4F71-8D50-F853570B5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07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78250-AD73-402E-9B79-F66B6B1826B6}" type="datetimeFigureOut">
              <a:rPr lang="en-US" smtClean="0"/>
              <a:pPr/>
              <a:t>2/15/2018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FC5E7-B19D-4F71-8D50-F853570B5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2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78250-AD73-402E-9B79-F66B6B1826B6}" type="datetimeFigureOut">
              <a:rPr lang="en-US" smtClean="0"/>
              <a:pPr/>
              <a:t>2/15/2018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FC5E7-B19D-4F71-8D50-F853570B5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8032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78250-AD73-402E-9B79-F66B6B1826B6}" type="datetimeFigureOut">
              <a:rPr lang="en-US" smtClean="0"/>
              <a:pPr/>
              <a:t>2/15/2018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FC5E7-B19D-4F71-8D50-F853570B5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91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6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68C78250-AD73-402E-9B79-F66B6B1826B6}" type="datetimeFigureOut">
              <a:rPr lang="en-US" smtClean="0"/>
              <a:pPr/>
              <a:t>2/15/2018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6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6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93AFC5E7-B19D-4F71-8D50-F853570B5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475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FE64-E2DD-4AB6-A31F-F8CD9357FA7E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832D-6D73-4E5B-A6E3-F8D2E2CC8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FE64-E2DD-4AB6-A31F-F8CD9357FA7E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832D-6D73-4E5B-A6E3-F8D2E2CC8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1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FE64-E2DD-4AB6-A31F-F8CD9357FA7E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832D-6D73-4E5B-A6E3-F8D2E2CC8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6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FE64-E2DD-4AB6-A31F-F8CD9357FA7E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832D-6D73-4E5B-A6E3-F8D2E2CC8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4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FE64-E2DD-4AB6-A31F-F8CD9357FA7E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832D-6D73-4E5B-A6E3-F8D2E2CC8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4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FE64-E2DD-4AB6-A31F-F8CD9357FA7E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832D-6D73-4E5B-A6E3-F8D2E2CC8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3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FE64-E2DD-4AB6-A31F-F8CD9357FA7E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6832D-6D73-4E5B-A6E3-F8D2E2CC8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8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74638"/>
            <a:ext cx="876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00202"/>
            <a:ext cx="8763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D32C332-15D1-431F-B6AD-37C517EBAF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19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  <a:ea typeface="MS PGothic" pitchFamily="34" charset="-128"/>
          <a:cs typeface="MS PGothic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3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8C78250-AD73-402E-9B79-F66B6B1826B6}" type="datetimeFigureOut">
              <a:rPr lang="en-US" smtClean="0"/>
              <a:pPr/>
              <a:t>2/15/2018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3AFC5E7-B19D-4F71-8D50-F853570B5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06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doni MT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doni MT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doni MT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doni MT" pitchFamily="18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doni MT" pitchFamily="18" charset="0"/>
        </a:defRPr>
      </a:lvl6pPr>
      <a:lvl7pPr marL="9143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doni MT" pitchFamily="18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doni MT" pitchFamily="18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doni MT" pitchFamily="18" charset="0"/>
        </a:defRPr>
      </a:lvl9pPr>
    </p:titleStyle>
    <p:bodyStyle>
      <a:lvl1pPr marL="342892" indent="-3428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ccorbett@estuarypartnership.org" TargetMode="External"/><Relationship Id="rId4" Type="http://schemas.openxmlformats.org/officeDocument/2006/relationships/hyperlink" Target="mailto:mschwartz@estuarypartnership.or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L:\Logo\LCEP_Logos\LCEP_Logo for white backgrounds.jpg">
            <a:extLst>
              <a:ext uri="{FF2B5EF4-FFF2-40B4-BE49-F238E27FC236}">
                <a16:creationId xmlns:a16="http://schemas.microsoft.com/office/drawing/2014/main" id="{35F1CF94-87E1-4173-B1C8-567867FD6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6" y="5423938"/>
            <a:ext cx="3522153" cy="140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E6EE2C9-AA5C-4EC7-B0DA-4FAF19A6139D}"/>
              </a:ext>
            </a:extLst>
          </p:cNvPr>
          <p:cNvSpPr txBox="1">
            <a:spLocks/>
          </p:cNvSpPr>
          <p:nvPr/>
        </p:nvSpPr>
        <p:spPr bwMode="auto">
          <a:xfrm>
            <a:off x="0" y="28351"/>
            <a:ext cx="9144000" cy="1276863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Bodoni MT"/>
                <a:ea typeface="Arial Unicode MS" panose="020B0604020202020204" pitchFamily="34" charset="-128"/>
                <a:cs typeface="Arial Unicode MS" panose="020B0604020202020204" pitchFamily="34" charset="-128"/>
              </a:rPr>
              <a:t>Estuary Partnership Monitoring Overview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Bodoni M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F67E4-D42F-44E6-BB92-9333B9012282}"/>
              </a:ext>
            </a:extLst>
          </p:cNvPr>
          <p:cNvSpPr txBox="1"/>
          <p:nvPr/>
        </p:nvSpPr>
        <p:spPr>
          <a:xfrm>
            <a:off x="4367853" y="6214096"/>
            <a:ext cx="4684831" cy="615553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Matthew Schwartz </a:t>
            </a: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  <a:hlinkClick r:id="rId4"/>
              </a:rPr>
              <a:t>mschwartz@estuarypartnership.org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Catherine Corbett </a:t>
            </a:r>
            <a:r>
              <a:rPr lang="en-US" sz="1400" dirty="0">
                <a:solidFill>
                  <a:schemeClr val="bg1"/>
                </a:solidFill>
              </a:rPr>
              <a:t>– </a:t>
            </a:r>
            <a:r>
              <a:rPr lang="en-US" sz="1400" dirty="0">
                <a:solidFill>
                  <a:schemeClr val="bg1"/>
                </a:solidFill>
                <a:hlinkClick r:id="rId5"/>
              </a:rPr>
              <a:t>ccorbett@estuarypartnership.org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07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9870FF-ECCA-4133-B2CB-CA4123865336}"/>
              </a:ext>
            </a:extLst>
          </p:cNvPr>
          <p:cNvSpPr txBox="1">
            <a:spLocks/>
          </p:cNvSpPr>
          <p:nvPr/>
        </p:nvSpPr>
        <p:spPr>
          <a:xfrm>
            <a:off x="84909" y="1033598"/>
            <a:ext cx="3526972" cy="51246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09585"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19170"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38339"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3553562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22AFE-BD92-4A87-8DA5-1CD104B0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044A03E-DE37-48D8-B87E-E71EABE4D49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1070264"/>
          </a:xfrm>
          <a:prstGeom prst="rect">
            <a:avLst/>
          </a:prstGeom>
          <a:solidFill>
            <a:schemeClr val="bg1">
              <a:lumMod val="95000"/>
              <a:alpha val="84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Bodoni MT"/>
                <a:ea typeface="Arial Unicode MS" panose="020B0604020202020204" pitchFamily="34" charset="-128"/>
                <a:cs typeface="Arial Unicode MS" panose="020B0604020202020204" pitchFamily="34" charset="-128"/>
              </a:rPr>
              <a:t>Estuary Partnership Monitoring Program Assessment Area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Bodoni M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35604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6AD042-2C45-4811-A75D-3A5164D4A8A2}"/>
              </a:ext>
            </a:extLst>
          </p:cNvPr>
          <p:cNvSpPr txBox="1">
            <a:spLocks/>
          </p:cNvSpPr>
          <p:nvPr/>
        </p:nvSpPr>
        <p:spPr bwMode="auto">
          <a:xfrm>
            <a:off x="0" y="940527"/>
            <a:ext cx="9144000" cy="37181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Ecosystem Monitoring Program (EMP)</a:t>
            </a:r>
          </a:p>
          <a:p>
            <a:pPr lvl="1" indent="-228600" defTabSz="914400">
              <a:lnSpc>
                <a:spcPct val="90000"/>
              </a:lnSpc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Status and trends monitoring of ecosystem condition </a:t>
            </a:r>
          </a:p>
          <a:p>
            <a:pPr lvl="1" indent="-228600" defTabSz="914400">
              <a:lnSpc>
                <a:spcPct val="90000"/>
              </a:lnSpc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Provides basic information, fill knowledge gaps on tidal freshwater section of lower river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Action Effectiveness Monitoring Program (AEMR)</a:t>
            </a:r>
          </a:p>
          <a:p>
            <a:pPr lvl="1" indent="-228600" defTabSz="914400">
              <a:lnSpc>
                <a:spcPct val="90000"/>
              </a:lnSpc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Evaluates whether restoration actions achieved the stated goals of the project</a:t>
            </a:r>
          </a:p>
          <a:p>
            <a:pPr lvl="1" indent="-228600" defTabSz="914400">
              <a:lnSpc>
                <a:spcPct val="90000"/>
              </a:lnSpc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Evaluates if restoration sites become similar to reference sites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342900" marR="0" lvl="1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A2F624-E66F-4A2B-AA01-790A4BDF1F60}"/>
              </a:ext>
            </a:extLst>
          </p:cNvPr>
          <p:cNvGrpSpPr/>
          <p:nvPr/>
        </p:nvGrpSpPr>
        <p:grpSpPr>
          <a:xfrm>
            <a:off x="1543021" y="4764505"/>
            <a:ext cx="6417071" cy="1970029"/>
            <a:chOff x="620110" y="3852041"/>
            <a:chExt cx="10962291" cy="30059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55B793-EA86-44B6-BC25-55BC3750E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10" y="3852041"/>
              <a:ext cx="3983421" cy="29875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D8C6CA-F768-4962-A96A-C9838C94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3531" y="3862551"/>
              <a:ext cx="2995449" cy="299544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56D891A-8E4B-4D82-921E-91C8A1E9D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980" y="3870434"/>
              <a:ext cx="3983421" cy="2987566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E044A03E-DE37-48D8-B87E-E71EABE4D49B}"/>
              </a:ext>
            </a:extLst>
          </p:cNvPr>
          <p:cNvSpPr txBox="1">
            <a:spLocks/>
          </p:cNvSpPr>
          <p:nvPr/>
        </p:nvSpPr>
        <p:spPr bwMode="auto">
          <a:xfrm>
            <a:off x="0" y="27213"/>
            <a:ext cx="9144000" cy="91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Bodoni MT"/>
                <a:ea typeface="Arial Unicode MS" panose="020B0604020202020204" pitchFamily="34" charset="-128"/>
                <a:cs typeface="Arial Unicode MS" panose="020B0604020202020204" pitchFamily="34" charset="-128"/>
              </a:rPr>
              <a:t>Estuary Partnership Monitoring Program Overview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Bodoni M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72270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881"/>
            <a:ext cx="9144000" cy="4580352"/>
          </a:xfrm>
        </p:spPr>
        <p:txBody>
          <a:bodyPr/>
          <a:lstStyle/>
          <a:p>
            <a:pPr marL="300038" lvl="1" indent="0">
              <a:buNone/>
            </a:pPr>
            <a:r>
              <a:rPr lang="en-US" sz="32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Habitat and Hydrology </a:t>
            </a:r>
            <a:r>
              <a:rPr lang="en-US" sz="16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Habitat accessibility/quality for fish,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macrodetritus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production and flux offsite</a:t>
            </a:r>
          </a:p>
          <a:p>
            <a:pPr marL="300038" lvl="1" indent="0">
              <a:buNone/>
            </a:pPr>
            <a:r>
              <a:rPr lang="en-US" sz="32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Mainstem and Abiotic Site Conditions </a:t>
            </a:r>
            <a:r>
              <a:rPr lang="en-US" sz="16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quality, organic matter and nutrient flux; factors affecting primary productivity and food-web resources during peak salmon outmigration period</a:t>
            </a:r>
          </a:p>
          <a:p>
            <a:pPr marL="300038" lvl="1" indent="0">
              <a:buNone/>
            </a:pPr>
            <a:r>
              <a:rPr lang="en-US" sz="32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Web </a:t>
            </a:r>
            <a:r>
              <a:rPr lang="en-US" sz="16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of different food web components in supporting juvenile salmon (primary/secondary production)</a:t>
            </a:r>
          </a:p>
          <a:p>
            <a:pPr marL="300038" lvl="1" indent="0">
              <a:buNone/>
            </a:pPr>
            <a:r>
              <a:rPr lang="en-US" sz="32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and Fish Prey </a:t>
            </a:r>
            <a:r>
              <a:rPr lang="en-US" sz="16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Assessment of salmonid habitat use, prey availability, and diet preference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8" y="5287647"/>
            <a:ext cx="1964159" cy="14731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83" y="5268129"/>
            <a:ext cx="1990180" cy="14926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67" y="5018983"/>
            <a:ext cx="1300750" cy="17343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4" descr="L:\Monitoring\Ecosystem Monitoring Program\Years 2-8 Monitoring SOWs and Deliverables\Year 7 Monitoring\FY07 site photos\Ilwaco April 4_2011\DSCN24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120" y="5203904"/>
            <a:ext cx="2075816" cy="155686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4DEA268-F83D-4328-84F1-08B5B852537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Bodoni MT"/>
                <a:ea typeface="Arial Unicode MS" panose="020B0604020202020204" pitchFamily="34" charset="-128"/>
                <a:cs typeface="Arial Unicode MS" panose="020B0604020202020204" pitchFamily="34" charset="-128"/>
              </a:rPr>
              <a:t>Ecosystem Monitoring Program Components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Bodoni M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6574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22AFE-BD92-4A87-8DA5-1CD104B0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044A03E-DE37-48D8-B87E-E71EABE4D49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733425"/>
          </a:xfrm>
          <a:prstGeom prst="rect">
            <a:avLst/>
          </a:prstGeom>
          <a:solidFill>
            <a:schemeClr val="bg1">
              <a:lumMod val="95000"/>
              <a:alpha val="84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Bodoni MT"/>
                <a:ea typeface="Arial Unicode MS" panose="020B0604020202020204" pitchFamily="34" charset="-128"/>
                <a:cs typeface="Arial Unicode MS" panose="020B0604020202020204" pitchFamily="34" charset="-128"/>
              </a:rPr>
              <a:t>Estuary Partnership EMP Sites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Bodoni M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5821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2673"/>
            <a:ext cx="9144000" cy="4613783"/>
          </a:xfrm>
        </p:spPr>
        <p:txBody>
          <a:bodyPr/>
          <a:lstStyle/>
          <a:p>
            <a:pPr marL="300038" lvl="1" indent="0">
              <a:buNone/>
            </a:pPr>
            <a:r>
              <a:rPr lang="en-US" sz="32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Hydrology and Water Quality </a:t>
            </a:r>
            <a:r>
              <a:rPr lang="en-US" sz="16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Habitat accessibility/quality for fish </a:t>
            </a:r>
          </a:p>
          <a:p>
            <a:pPr marL="300038" lvl="1" indent="0">
              <a:buNone/>
            </a:pPr>
            <a:r>
              <a:rPr lang="en-US" sz="32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Sediment Accretion and Topography</a:t>
            </a:r>
            <a:r>
              <a:rPr lang="en-US" sz="225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Sustaining wetlands </a:t>
            </a:r>
          </a:p>
          <a:p>
            <a:pPr marL="300038" lvl="1" indent="0">
              <a:buNone/>
            </a:pPr>
            <a:r>
              <a:rPr lang="en-US" sz="32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 Points </a:t>
            </a:r>
            <a:r>
              <a:rPr lang="en-US" sz="16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Qualitative ocular monitoring </a:t>
            </a:r>
          </a:p>
          <a:p>
            <a:pPr marL="300038" lvl="1" indent="0">
              <a:buNone/>
            </a:pPr>
            <a:r>
              <a:rPr lang="en-US" sz="32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Habitat</a:t>
            </a:r>
            <a:r>
              <a:rPr lang="en-US" sz="225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Vegetation composition and cover,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macrodetritus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production</a:t>
            </a:r>
          </a:p>
          <a:p>
            <a:pPr marL="300038" lvl="1" indent="0">
              <a:buNone/>
            </a:pPr>
            <a:r>
              <a:rPr lang="en-US" sz="32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Prey </a:t>
            </a:r>
            <a:r>
              <a:rPr lang="en-US" sz="16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Prey availability</a:t>
            </a:r>
          </a:p>
          <a:p>
            <a:pPr marL="300038" lvl="1" indent="0">
              <a:buNone/>
            </a:pPr>
            <a:r>
              <a:rPr lang="en-US" sz="32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</a:t>
            </a:r>
            <a:r>
              <a:rPr lang="en-US" sz="225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Presences/Absence</a:t>
            </a:r>
          </a:p>
          <a:p>
            <a:pPr marL="300038" lvl="1" indent="0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5024325"/>
            <a:ext cx="1844179" cy="17451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29" y="5210175"/>
            <a:ext cx="2197045" cy="15592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17913"/>
            <a:ext cx="2327043" cy="16515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5B6BE54-CC5C-4047-8243-C878F2080CDE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Bodoni MT"/>
                <a:ea typeface="Arial Unicode MS" panose="020B0604020202020204" pitchFamily="34" charset="-128"/>
                <a:cs typeface="Arial Unicode MS" panose="020B0604020202020204" pitchFamily="34" charset="-128"/>
              </a:rPr>
              <a:t>Action Effectiveness Monitoring Components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Bodoni M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0BB6D3-2FB3-41BF-BE72-169A374F5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041" y="4695500"/>
            <a:ext cx="2073971" cy="207397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2FF3E74-52C1-45A2-8BCE-087BBCA39853}"/>
              </a:ext>
            </a:extLst>
          </p:cNvPr>
          <p:cNvGrpSpPr/>
          <p:nvPr/>
        </p:nvGrpSpPr>
        <p:grpSpPr>
          <a:xfrm>
            <a:off x="247650" y="452673"/>
            <a:ext cx="8753476" cy="2539812"/>
            <a:chOff x="247650" y="452673"/>
            <a:chExt cx="8753476" cy="253981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C9A9717-9A7A-434B-91B4-E76F5C89AFA6}"/>
                </a:ext>
              </a:extLst>
            </p:cNvPr>
            <p:cNvSpPr/>
            <p:nvPr/>
          </p:nvSpPr>
          <p:spPr bwMode="auto">
            <a:xfrm>
              <a:off x="247650" y="452673"/>
              <a:ext cx="8753475" cy="2539812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effectLst/>
                <a:latin typeface="Book Antiqua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5E6A0F-2A29-4033-8727-712B2BA3E887}"/>
                </a:ext>
              </a:extLst>
            </p:cNvPr>
            <p:cNvSpPr txBox="1"/>
            <p:nvPr/>
          </p:nvSpPr>
          <p:spPr>
            <a:xfrm>
              <a:off x="6581776" y="2346154"/>
              <a:ext cx="2419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Basic data collected at all Sites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E97388-A1D0-40A7-B665-E49993F7D7B6}"/>
              </a:ext>
            </a:extLst>
          </p:cNvPr>
          <p:cNvGrpSpPr/>
          <p:nvPr/>
        </p:nvGrpSpPr>
        <p:grpSpPr>
          <a:xfrm>
            <a:off x="247650" y="3043942"/>
            <a:ext cx="8753475" cy="1928926"/>
            <a:chOff x="247650" y="3043942"/>
            <a:chExt cx="8753475" cy="19289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439F52-26BF-41F4-B0D3-3594BF739683}"/>
                </a:ext>
              </a:extLst>
            </p:cNvPr>
            <p:cNvSpPr/>
            <p:nvPr/>
          </p:nvSpPr>
          <p:spPr bwMode="auto">
            <a:xfrm>
              <a:off x="247650" y="3043942"/>
              <a:ext cx="8753475" cy="1928926"/>
            </a:xfrm>
            <a:prstGeom prst="rect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A87B42-39F2-4BF7-B219-30F29A848E8E}"/>
                </a:ext>
              </a:extLst>
            </p:cNvPr>
            <p:cNvSpPr txBox="1"/>
            <p:nvPr/>
          </p:nvSpPr>
          <p:spPr>
            <a:xfrm>
              <a:off x="6257925" y="3983989"/>
              <a:ext cx="2743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Extensive Data collected at a subset of sites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258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22AFE-BD92-4A87-8DA5-1CD104B0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044A03E-DE37-48D8-B87E-E71EABE4D49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733425"/>
          </a:xfrm>
          <a:prstGeom prst="rect">
            <a:avLst/>
          </a:prstGeom>
          <a:solidFill>
            <a:schemeClr val="bg1">
              <a:lumMod val="95000"/>
              <a:alpha val="84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Bodoni MT"/>
                <a:ea typeface="Arial Unicode MS" panose="020B0604020202020204" pitchFamily="34" charset="-128"/>
                <a:cs typeface="Arial Unicode MS" panose="020B0604020202020204" pitchFamily="34" charset="-128"/>
              </a:rPr>
              <a:t>Estuary Partnership AEMR Sites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Bodoni M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7451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5B6BE54-CC5C-4047-8243-C878F2080CDE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Bodoni MT"/>
                <a:ea typeface="Arial Unicode MS" panose="020B0604020202020204" pitchFamily="34" charset="-128"/>
                <a:cs typeface="Arial Unicode MS" panose="020B0604020202020204" pitchFamily="34" charset="-128"/>
              </a:rPr>
              <a:t>Documentation and Data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Bodoni M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838331-BB70-49B7-B27C-5196E3FED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060" y="4857750"/>
            <a:ext cx="2769940" cy="200025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221084-3830-4703-A557-FD5A6121D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2673"/>
            <a:ext cx="9144000" cy="6281502"/>
          </a:xfrm>
        </p:spPr>
        <p:txBody>
          <a:bodyPr/>
          <a:lstStyle/>
          <a:p>
            <a:pPr marL="457200" lvl="1" indent="-366713">
              <a:buNone/>
            </a:pPr>
            <a:r>
              <a:rPr lang="en-US" sz="30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Protocols and Methods 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“Protocols for Monitoring Habitat Restoration Projects in the Lower Columbia River and Estuary” (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Roegner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2009)</a:t>
            </a:r>
          </a:p>
          <a:p>
            <a:pPr marL="914400" lvl="1" indent="-457200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Documented at Monitoringresources.org</a:t>
            </a:r>
          </a:p>
          <a:p>
            <a:pPr marL="457200" lvl="1" indent="0">
              <a:buNone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" lvl="1" indent="0">
              <a:buNone/>
            </a:pPr>
            <a:r>
              <a:rPr lang="en-US" sz="30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Results and Summaries 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Annual Reports, Synthesis Reports, and Presentations</a:t>
            </a:r>
          </a:p>
          <a:p>
            <a:pPr marL="91440" lvl="1" indent="0">
              <a:buNone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" lvl="1" indent="0">
              <a:buNone/>
            </a:pPr>
            <a:r>
              <a:rPr lang="en-US" sz="30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Sharing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Oncor Regional Database</a:t>
            </a:r>
          </a:p>
          <a:p>
            <a:pPr marL="777240" lvl="7" indent="-457200"/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Reduction Protocols</a:t>
            </a:r>
          </a:p>
          <a:p>
            <a:pPr marL="777240" lvl="7" indent="-457200"/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Exchange Templates (DETs)</a:t>
            </a:r>
          </a:p>
        </p:txBody>
      </p:sp>
    </p:spTree>
    <p:extLst>
      <p:ext uri="{BB962C8B-B14F-4D97-AF65-F5344CB8AC3E}">
        <p14:creationId xmlns:p14="http://schemas.microsoft.com/office/powerpoint/2010/main" val="4096292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5B6BE54-CC5C-4047-8243-C878F2080CDE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Bodoni MT"/>
                <a:ea typeface="Arial Unicode MS" panose="020B0604020202020204" pitchFamily="34" charset="-128"/>
                <a:cs typeface="Arial Unicode MS" panose="020B0604020202020204" pitchFamily="34" charset="-128"/>
              </a:rPr>
              <a:t>Coordination and Collaboration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Bodoni MT"/>
              <a:ea typeface="+mj-ea"/>
              <a:cs typeface="+mj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221084-3830-4703-A557-FD5A6121D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2672"/>
            <a:ext cx="5270500" cy="6405327"/>
          </a:xfrm>
        </p:spPr>
        <p:txBody>
          <a:bodyPr/>
          <a:lstStyle/>
          <a:p>
            <a:pPr marL="91440" lvl="1" indent="-5143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 Sampling Plans –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sponsors develop restoration hypotheses/objectives for restoration actions</a:t>
            </a:r>
          </a:p>
          <a:p>
            <a:pPr marL="91440" lvl="1" indent="-5143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" lvl="1" indent="-5143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Data Collection –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conducted by project sponsors</a:t>
            </a:r>
          </a:p>
          <a:p>
            <a:pPr marL="91440" lvl="1" indent="-5143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Ecosystem Monitoring and Extensive AEMR Data Collection –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conducted by regional partners NOAA, OHSU, UW, and Estuary Technical Group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Work Group –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includes Federal, State, Municipal, and regional partners</a:t>
            </a:r>
          </a:p>
          <a:p>
            <a:pPr marL="91440" lvl="1" indent="0">
              <a:buNone/>
            </a:pP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DAFD53-461F-4009-A284-D8B86051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0" y="1371600"/>
            <a:ext cx="38227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43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rug Take Back 323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E36C09"/>
      </a:accent6>
      <a:hlink>
        <a:srgbClr val="0000FF"/>
      </a:hlink>
      <a:folHlink>
        <a:srgbClr val="800080"/>
      </a:folHlink>
    </a:clrScheme>
    <a:fontScheme name="Custom 4">
      <a:majorFont>
        <a:latin typeface="Bodoni MT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</TotalTime>
  <Words>416</Words>
  <Application>Microsoft Office PowerPoint</Application>
  <PresentationFormat>On-screen Show (4:3)</PresentationFormat>
  <Paragraphs>58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 Unicode MS</vt:lpstr>
      <vt:lpstr>MS PGothic</vt:lpstr>
      <vt:lpstr>Arial</vt:lpstr>
      <vt:lpstr>Bodoni MT</vt:lpstr>
      <vt:lpstr>Book Antiqua</vt:lpstr>
      <vt:lpstr>Calibri</vt:lpstr>
      <vt:lpstr>Calibri Light</vt:lpstr>
      <vt:lpstr>Cambria</vt:lpstr>
      <vt:lpstr>Wingdings</vt:lpstr>
      <vt:lpstr>Office Theme</vt:lpstr>
      <vt:lpstr>Default Design</vt:lpstr>
      <vt:lpstr>Drug Take Back 32310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Estuary Partnership Monitoring Overview</dc:title>
  <dc:creator>Matthew Schwartz</dc:creator>
  <cp:lastModifiedBy>Matthew Schwartz</cp:lastModifiedBy>
  <cp:revision>27</cp:revision>
  <dcterms:created xsi:type="dcterms:W3CDTF">2018-02-12T18:04:30Z</dcterms:created>
  <dcterms:modified xsi:type="dcterms:W3CDTF">2018-02-15T20:13:30Z</dcterms:modified>
</cp:coreProperties>
</file>