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03" r:id="rId2"/>
    <p:sldId id="331" r:id="rId3"/>
    <p:sldId id="333" r:id="rId4"/>
    <p:sldId id="314" r:id="rId5"/>
    <p:sldId id="334" r:id="rId6"/>
    <p:sldId id="315" r:id="rId7"/>
    <p:sldId id="317" r:id="rId8"/>
    <p:sldId id="319" r:id="rId9"/>
    <p:sldId id="313" r:id="rId10"/>
    <p:sldId id="321" r:id="rId11"/>
    <p:sldId id="260" r:id="rId12"/>
    <p:sldId id="324" r:id="rId13"/>
    <p:sldId id="343" r:id="rId14"/>
    <p:sldId id="342" r:id="rId15"/>
    <p:sldId id="288" r:id="rId16"/>
    <p:sldId id="301" r:id="rId17"/>
    <p:sldId id="276" r:id="rId18"/>
    <p:sldId id="332" r:id="rId19"/>
    <p:sldId id="257" r:id="rId20"/>
    <p:sldId id="258" r:id="rId21"/>
    <p:sldId id="266" r:id="rId22"/>
    <p:sldId id="304" r:id="rId23"/>
    <p:sldId id="292" r:id="rId24"/>
    <p:sldId id="327" r:id="rId25"/>
    <p:sldId id="283" r:id="rId26"/>
    <p:sldId id="330" r:id="rId27"/>
    <p:sldId id="325" r:id="rId28"/>
    <p:sldId id="318" r:id="rId29"/>
    <p:sldId id="322" r:id="rId30"/>
    <p:sldId id="326" r:id="rId31"/>
    <p:sldId id="302" r:id="rId32"/>
    <p:sldId id="307" r:id="rId33"/>
    <p:sldId id="338" r:id="rId34"/>
    <p:sldId id="336" r:id="rId35"/>
    <p:sldId id="337" r:id="rId36"/>
    <p:sldId id="340" r:id="rId3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62" autoAdjust="0"/>
  </p:normalViewPr>
  <p:slideViewPr>
    <p:cSldViewPr>
      <p:cViewPr varScale="1">
        <p:scale>
          <a:sx n="94" d="100"/>
          <a:sy n="94" d="100"/>
        </p:scale>
        <p:origin x="1392"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Side%20Channel%20fish%20and%20flows%20and%20all%20tha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Copy%20of%20EF%20Lewis%20-%20side%20channel%20exceedance%20plo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89871806925095E-2"/>
          <c:y val="0.26941219683831191"/>
          <c:w val="0.83666940478894614"/>
          <c:h val="0.64793570347261653"/>
        </c:manualLayout>
      </c:layout>
      <c:areaChart>
        <c:grouping val="standard"/>
        <c:varyColors val="0"/>
        <c:ser>
          <c:idx val="0"/>
          <c:order val="0"/>
          <c:tx>
            <c:v>side Channel Depth </c:v>
          </c:tx>
          <c:spPr>
            <a:gradFill flip="none" rotWithShape="1">
              <a:gsLst>
                <a:gs pos="0">
                  <a:schemeClr val="tx2">
                    <a:lumMod val="40000"/>
                    <a:lumOff val="60000"/>
                  </a:schemeClr>
                </a:gs>
                <a:gs pos="42000">
                  <a:schemeClr val="tx2">
                    <a:lumMod val="40000"/>
                    <a:lumOff val="60000"/>
                  </a:schemeClr>
                </a:gs>
                <a:gs pos="47000">
                  <a:srgbClr val="FFCCFF"/>
                </a:gs>
                <a:gs pos="100000">
                  <a:schemeClr val="tx2">
                    <a:lumMod val="40000"/>
                    <a:lumOff val="60000"/>
                  </a:schemeClr>
                </a:gs>
                <a:gs pos="81000">
                  <a:schemeClr val="tx2">
                    <a:lumMod val="40000"/>
                    <a:lumOff val="60000"/>
                  </a:schemeClr>
                </a:gs>
                <a:gs pos="65000">
                  <a:srgbClr val="FFEBFA"/>
                </a:gs>
              </a:gsLst>
              <a:lin ang="0" scaled="0"/>
              <a:tileRect/>
            </a:gradFill>
            <a:effectLst/>
          </c:spPr>
          <c:cat>
            <c:numRef>
              <c:f>'[1]Mult Regr applied'!$A$3747:$A$4111</c:f>
              <c:numCache>
                <c:formatCode>m/d/yy;@</c:formatCode>
                <c:ptCount val="365"/>
                <c:pt idx="0">
                  <c:v>41275</c:v>
                </c:pt>
                <c:pt idx="1">
                  <c:v>41276</c:v>
                </c:pt>
                <c:pt idx="2">
                  <c:v>41277</c:v>
                </c:pt>
                <c:pt idx="3">
                  <c:v>41278</c:v>
                </c:pt>
                <c:pt idx="4">
                  <c:v>41279</c:v>
                </c:pt>
                <c:pt idx="5">
                  <c:v>41280</c:v>
                </c:pt>
                <c:pt idx="6">
                  <c:v>41281</c:v>
                </c:pt>
                <c:pt idx="7">
                  <c:v>41282</c:v>
                </c:pt>
                <c:pt idx="8">
                  <c:v>41283</c:v>
                </c:pt>
                <c:pt idx="9">
                  <c:v>41284</c:v>
                </c:pt>
                <c:pt idx="10">
                  <c:v>41285</c:v>
                </c:pt>
                <c:pt idx="11">
                  <c:v>41286</c:v>
                </c:pt>
                <c:pt idx="12">
                  <c:v>41287</c:v>
                </c:pt>
                <c:pt idx="13">
                  <c:v>41288</c:v>
                </c:pt>
                <c:pt idx="14">
                  <c:v>41289</c:v>
                </c:pt>
                <c:pt idx="15">
                  <c:v>41290</c:v>
                </c:pt>
                <c:pt idx="16">
                  <c:v>41291</c:v>
                </c:pt>
                <c:pt idx="17">
                  <c:v>41292</c:v>
                </c:pt>
                <c:pt idx="18">
                  <c:v>41293</c:v>
                </c:pt>
                <c:pt idx="19">
                  <c:v>41294</c:v>
                </c:pt>
                <c:pt idx="20">
                  <c:v>41295</c:v>
                </c:pt>
                <c:pt idx="21">
                  <c:v>41296</c:v>
                </c:pt>
                <c:pt idx="22">
                  <c:v>41297</c:v>
                </c:pt>
                <c:pt idx="23">
                  <c:v>41298</c:v>
                </c:pt>
                <c:pt idx="24">
                  <c:v>41299</c:v>
                </c:pt>
                <c:pt idx="25">
                  <c:v>41300</c:v>
                </c:pt>
                <c:pt idx="26">
                  <c:v>41301</c:v>
                </c:pt>
                <c:pt idx="27">
                  <c:v>41302</c:v>
                </c:pt>
                <c:pt idx="28">
                  <c:v>41303</c:v>
                </c:pt>
                <c:pt idx="29">
                  <c:v>41304</c:v>
                </c:pt>
                <c:pt idx="30">
                  <c:v>41305</c:v>
                </c:pt>
                <c:pt idx="31">
                  <c:v>41306</c:v>
                </c:pt>
                <c:pt idx="32">
                  <c:v>41307</c:v>
                </c:pt>
                <c:pt idx="33">
                  <c:v>41308</c:v>
                </c:pt>
                <c:pt idx="34">
                  <c:v>41309</c:v>
                </c:pt>
                <c:pt idx="35">
                  <c:v>41310</c:v>
                </c:pt>
                <c:pt idx="36">
                  <c:v>41311</c:v>
                </c:pt>
                <c:pt idx="37">
                  <c:v>41312</c:v>
                </c:pt>
                <c:pt idx="38">
                  <c:v>41313</c:v>
                </c:pt>
                <c:pt idx="39">
                  <c:v>41314</c:v>
                </c:pt>
                <c:pt idx="40">
                  <c:v>41315</c:v>
                </c:pt>
                <c:pt idx="41">
                  <c:v>41316</c:v>
                </c:pt>
                <c:pt idx="42">
                  <c:v>41317</c:v>
                </c:pt>
                <c:pt idx="43">
                  <c:v>41318</c:v>
                </c:pt>
                <c:pt idx="44">
                  <c:v>41319</c:v>
                </c:pt>
                <c:pt idx="45">
                  <c:v>41320</c:v>
                </c:pt>
                <c:pt idx="46">
                  <c:v>41321</c:v>
                </c:pt>
                <c:pt idx="47">
                  <c:v>41322</c:v>
                </c:pt>
                <c:pt idx="48">
                  <c:v>41323</c:v>
                </c:pt>
                <c:pt idx="49">
                  <c:v>41324</c:v>
                </c:pt>
                <c:pt idx="50">
                  <c:v>41325</c:v>
                </c:pt>
                <c:pt idx="51">
                  <c:v>41326</c:v>
                </c:pt>
                <c:pt idx="52">
                  <c:v>41327</c:v>
                </c:pt>
                <c:pt idx="53">
                  <c:v>41328</c:v>
                </c:pt>
                <c:pt idx="54">
                  <c:v>41329</c:v>
                </c:pt>
                <c:pt idx="55">
                  <c:v>41330</c:v>
                </c:pt>
                <c:pt idx="56">
                  <c:v>41331</c:v>
                </c:pt>
                <c:pt idx="57">
                  <c:v>41332</c:v>
                </c:pt>
                <c:pt idx="58">
                  <c:v>41333</c:v>
                </c:pt>
                <c:pt idx="59">
                  <c:v>41334</c:v>
                </c:pt>
                <c:pt idx="60">
                  <c:v>41335</c:v>
                </c:pt>
                <c:pt idx="61">
                  <c:v>41336</c:v>
                </c:pt>
                <c:pt idx="62">
                  <c:v>41337</c:v>
                </c:pt>
                <c:pt idx="63">
                  <c:v>41338</c:v>
                </c:pt>
                <c:pt idx="64">
                  <c:v>41339</c:v>
                </c:pt>
                <c:pt idx="65">
                  <c:v>41340</c:v>
                </c:pt>
                <c:pt idx="66">
                  <c:v>41341</c:v>
                </c:pt>
                <c:pt idx="67">
                  <c:v>41342</c:v>
                </c:pt>
                <c:pt idx="68">
                  <c:v>41343</c:v>
                </c:pt>
                <c:pt idx="69">
                  <c:v>41344</c:v>
                </c:pt>
                <c:pt idx="70">
                  <c:v>41345</c:v>
                </c:pt>
                <c:pt idx="71">
                  <c:v>41346</c:v>
                </c:pt>
                <c:pt idx="72">
                  <c:v>41347</c:v>
                </c:pt>
                <c:pt idx="73">
                  <c:v>41348</c:v>
                </c:pt>
                <c:pt idx="74">
                  <c:v>41349</c:v>
                </c:pt>
                <c:pt idx="75">
                  <c:v>41350</c:v>
                </c:pt>
                <c:pt idx="76">
                  <c:v>41351</c:v>
                </c:pt>
                <c:pt idx="77">
                  <c:v>41352</c:v>
                </c:pt>
                <c:pt idx="78">
                  <c:v>41353</c:v>
                </c:pt>
                <c:pt idx="79">
                  <c:v>41354</c:v>
                </c:pt>
                <c:pt idx="80">
                  <c:v>41355</c:v>
                </c:pt>
                <c:pt idx="81">
                  <c:v>41356</c:v>
                </c:pt>
                <c:pt idx="82">
                  <c:v>41357</c:v>
                </c:pt>
                <c:pt idx="83">
                  <c:v>41358</c:v>
                </c:pt>
                <c:pt idx="84">
                  <c:v>41359</c:v>
                </c:pt>
                <c:pt idx="85">
                  <c:v>41360</c:v>
                </c:pt>
                <c:pt idx="86">
                  <c:v>41361</c:v>
                </c:pt>
                <c:pt idx="87">
                  <c:v>41362</c:v>
                </c:pt>
                <c:pt idx="88">
                  <c:v>41363</c:v>
                </c:pt>
                <c:pt idx="89">
                  <c:v>41364</c:v>
                </c:pt>
                <c:pt idx="90">
                  <c:v>41365</c:v>
                </c:pt>
                <c:pt idx="91">
                  <c:v>41366</c:v>
                </c:pt>
                <c:pt idx="92">
                  <c:v>41367</c:v>
                </c:pt>
                <c:pt idx="93">
                  <c:v>41368</c:v>
                </c:pt>
                <c:pt idx="94">
                  <c:v>41369</c:v>
                </c:pt>
                <c:pt idx="95">
                  <c:v>41370</c:v>
                </c:pt>
                <c:pt idx="96">
                  <c:v>41371</c:v>
                </c:pt>
                <c:pt idx="97">
                  <c:v>41372</c:v>
                </c:pt>
                <c:pt idx="98">
                  <c:v>41373</c:v>
                </c:pt>
                <c:pt idx="99">
                  <c:v>41374</c:v>
                </c:pt>
                <c:pt idx="100">
                  <c:v>41375</c:v>
                </c:pt>
                <c:pt idx="101">
                  <c:v>41376</c:v>
                </c:pt>
                <c:pt idx="102">
                  <c:v>41377</c:v>
                </c:pt>
                <c:pt idx="103">
                  <c:v>41378</c:v>
                </c:pt>
                <c:pt idx="104">
                  <c:v>41379</c:v>
                </c:pt>
                <c:pt idx="105">
                  <c:v>41380</c:v>
                </c:pt>
                <c:pt idx="106">
                  <c:v>41381</c:v>
                </c:pt>
                <c:pt idx="107">
                  <c:v>41382</c:v>
                </c:pt>
                <c:pt idx="108">
                  <c:v>41383</c:v>
                </c:pt>
                <c:pt idx="109">
                  <c:v>41384</c:v>
                </c:pt>
                <c:pt idx="110">
                  <c:v>41385</c:v>
                </c:pt>
                <c:pt idx="111">
                  <c:v>41386</c:v>
                </c:pt>
                <c:pt idx="112">
                  <c:v>41387</c:v>
                </c:pt>
                <c:pt idx="113">
                  <c:v>41388</c:v>
                </c:pt>
                <c:pt idx="114">
                  <c:v>41389</c:v>
                </c:pt>
                <c:pt idx="115">
                  <c:v>41390</c:v>
                </c:pt>
                <c:pt idx="116">
                  <c:v>41391</c:v>
                </c:pt>
                <c:pt idx="117">
                  <c:v>41392</c:v>
                </c:pt>
                <c:pt idx="118">
                  <c:v>41393</c:v>
                </c:pt>
                <c:pt idx="119">
                  <c:v>41394</c:v>
                </c:pt>
                <c:pt idx="120">
                  <c:v>41395</c:v>
                </c:pt>
                <c:pt idx="121">
                  <c:v>41396</c:v>
                </c:pt>
                <c:pt idx="122">
                  <c:v>41397</c:v>
                </c:pt>
                <c:pt idx="123">
                  <c:v>41398</c:v>
                </c:pt>
                <c:pt idx="124">
                  <c:v>41399</c:v>
                </c:pt>
                <c:pt idx="125">
                  <c:v>41400</c:v>
                </c:pt>
                <c:pt idx="126">
                  <c:v>41401</c:v>
                </c:pt>
                <c:pt idx="127">
                  <c:v>41402</c:v>
                </c:pt>
                <c:pt idx="128">
                  <c:v>41403</c:v>
                </c:pt>
                <c:pt idx="129">
                  <c:v>41404</c:v>
                </c:pt>
                <c:pt idx="130">
                  <c:v>41405</c:v>
                </c:pt>
                <c:pt idx="131">
                  <c:v>41406</c:v>
                </c:pt>
                <c:pt idx="132">
                  <c:v>41407</c:v>
                </c:pt>
                <c:pt idx="133">
                  <c:v>41408</c:v>
                </c:pt>
                <c:pt idx="134">
                  <c:v>41409</c:v>
                </c:pt>
                <c:pt idx="135">
                  <c:v>41410</c:v>
                </c:pt>
                <c:pt idx="136">
                  <c:v>41411</c:v>
                </c:pt>
                <c:pt idx="137">
                  <c:v>41412</c:v>
                </c:pt>
                <c:pt idx="138">
                  <c:v>41413</c:v>
                </c:pt>
                <c:pt idx="139">
                  <c:v>41414</c:v>
                </c:pt>
                <c:pt idx="140">
                  <c:v>41415</c:v>
                </c:pt>
                <c:pt idx="141">
                  <c:v>41416</c:v>
                </c:pt>
                <c:pt idx="142">
                  <c:v>41417</c:v>
                </c:pt>
                <c:pt idx="143">
                  <c:v>41418</c:v>
                </c:pt>
                <c:pt idx="144">
                  <c:v>41419</c:v>
                </c:pt>
                <c:pt idx="145">
                  <c:v>41420</c:v>
                </c:pt>
                <c:pt idx="146">
                  <c:v>41421</c:v>
                </c:pt>
                <c:pt idx="147">
                  <c:v>41422</c:v>
                </c:pt>
                <c:pt idx="148">
                  <c:v>41423</c:v>
                </c:pt>
                <c:pt idx="149">
                  <c:v>41424</c:v>
                </c:pt>
                <c:pt idx="150">
                  <c:v>41425</c:v>
                </c:pt>
                <c:pt idx="151">
                  <c:v>41426</c:v>
                </c:pt>
                <c:pt idx="152">
                  <c:v>41427</c:v>
                </c:pt>
                <c:pt idx="153">
                  <c:v>41428</c:v>
                </c:pt>
                <c:pt idx="154">
                  <c:v>41429</c:v>
                </c:pt>
                <c:pt idx="155">
                  <c:v>41430</c:v>
                </c:pt>
                <c:pt idx="156">
                  <c:v>41431</c:v>
                </c:pt>
                <c:pt idx="157">
                  <c:v>41432</c:v>
                </c:pt>
                <c:pt idx="158">
                  <c:v>41433</c:v>
                </c:pt>
                <c:pt idx="159">
                  <c:v>41434</c:v>
                </c:pt>
                <c:pt idx="160">
                  <c:v>41435</c:v>
                </c:pt>
                <c:pt idx="161">
                  <c:v>41436</c:v>
                </c:pt>
                <c:pt idx="162">
                  <c:v>41437</c:v>
                </c:pt>
                <c:pt idx="163">
                  <c:v>41438</c:v>
                </c:pt>
                <c:pt idx="164">
                  <c:v>41439</c:v>
                </c:pt>
                <c:pt idx="165">
                  <c:v>41440</c:v>
                </c:pt>
                <c:pt idx="166">
                  <c:v>41441</c:v>
                </c:pt>
                <c:pt idx="167">
                  <c:v>41442</c:v>
                </c:pt>
                <c:pt idx="168">
                  <c:v>41443</c:v>
                </c:pt>
                <c:pt idx="169">
                  <c:v>41444</c:v>
                </c:pt>
                <c:pt idx="170">
                  <c:v>41445</c:v>
                </c:pt>
                <c:pt idx="171">
                  <c:v>41446</c:v>
                </c:pt>
                <c:pt idx="172">
                  <c:v>41447</c:v>
                </c:pt>
                <c:pt idx="173">
                  <c:v>41448</c:v>
                </c:pt>
                <c:pt idx="174">
                  <c:v>41449</c:v>
                </c:pt>
                <c:pt idx="175">
                  <c:v>41450</c:v>
                </c:pt>
                <c:pt idx="176">
                  <c:v>41451</c:v>
                </c:pt>
                <c:pt idx="177">
                  <c:v>41452</c:v>
                </c:pt>
                <c:pt idx="178">
                  <c:v>41453</c:v>
                </c:pt>
                <c:pt idx="179">
                  <c:v>41454</c:v>
                </c:pt>
                <c:pt idx="180">
                  <c:v>41455</c:v>
                </c:pt>
                <c:pt idx="181">
                  <c:v>41456</c:v>
                </c:pt>
                <c:pt idx="182">
                  <c:v>41457</c:v>
                </c:pt>
                <c:pt idx="183">
                  <c:v>41458</c:v>
                </c:pt>
                <c:pt idx="184">
                  <c:v>41459</c:v>
                </c:pt>
                <c:pt idx="185">
                  <c:v>41460</c:v>
                </c:pt>
                <c:pt idx="186">
                  <c:v>41461</c:v>
                </c:pt>
                <c:pt idx="187">
                  <c:v>41462</c:v>
                </c:pt>
                <c:pt idx="188">
                  <c:v>41463</c:v>
                </c:pt>
                <c:pt idx="189">
                  <c:v>41464</c:v>
                </c:pt>
                <c:pt idx="190">
                  <c:v>41465</c:v>
                </c:pt>
                <c:pt idx="191">
                  <c:v>41466</c:v>
                </c:pt>
                <c:pt idx="192">
                  <c:v>41467</c:v>
                </c:pt>
                <c:pt idx="193">
                  <c:v>41468</c:v>
                </c:pt>
                <c:pt idx="194">
                  <c:v>41469</c:v>
                </c:pt>
                <c:pt idx="195">
                  <c:v>41470</c:v>
                </c:pt>
                <c:pt idx="196">
                  <c:v>41471</c:v>
                </c:pt>
                <c:pt idx="197">
                  <c:v>41472</c:v>
                </c:pt>
                <c:pt idx="198">
                  <c:v>41473</c:v>
                </c:pt>
                <c:pt idx="199">
                  <c:v>41474</c:v>
                </c:pt>
                <c:pt idx="200">
                  <c:v>41475</c:v>
                </c:pt>
                <c:pt idx="201">
                  <c:v>41476</c:v>
                </c:pt>
                <c:pt idx="202">
                  <c:v>41477</c:v>
                </c:pt>
                <c:pt idx="203">
                  <c:v>41478</c:v>
                </c:pt>
                <c:pt idx="204">
                  <c:v>41479</c:v>
                </c:pt>
                <c:pt idx="205">
                  <c:v>41480</c:v>
                </c:pt>
                <c:pt idx="206">
                  <c:v>41481</c:v>
                </c:pt>
                <c:pt idx="207">
                  <c:v>41482</c:v>
                </c:pt>
                <c:pt idx="208">
                  <c:v>41483</c:v>
                </c:pt>
                <c:pt idx="209">
                  <c:v>41484</c:v>
                </c:pt>
                <c:pt idx="210">
                  <c:v>41485</c:v>
                </c:pt>
                <c:pt idx="211">
                  <c:v>41486</c:v>
                </c:pt>
                <c:pt idx="212">
                  <c:v>41487</c:v>
                </c:pt>
                <c:pt idx="213">
                  <c:v>41488</c:v>
                </c:pt>
                <c:pt idx="214">
                  <c:v>41489</c:v>
                </c:pt>
                <c:pt idx="215">
                  <c:v>41490</c:v>
                </c:pt>
                <c:pt idx="216">
                  <c:v>41491</c:v>
                </c:pt>
                <c:pt idx="217">
                  <c:v>41492</c:v>
                </c:pt>
                <c:pt idx="218">
                  <c:v>41493</c:v>
                </c:pt>
                <c:pt idx="219">
                  <c:v>41494</c:v>
                </c:pt>
                <c:pt idx="220">
                  <c:v>41495</c:v>
                </c:pt>
                <c:pt idx="221">
                  <c:v>41496</c:v>
                </c:pt>
                <c:pt idx="222">
                  <c:v>41497</c:v>
                </c:pt>
                <c:pt idx="223">
                  <c:v>41498</c:v>
                </c:pt>
                <c:pt idx="224">
                  <c:v>41499</c:v>
                </c:pt>
                <c:pt idx="225">
                  <c:v>41500</c:v>
                </c:pt>
                <c:pt idx="226">
                  <c:v>41501</c:v>
                </c:pt>
                <c:pt idx="227">
                  <c:v>41502</c:v>
                </c:pt>
                <c:pt idx="228">
                  <c:v>41503</c:v>
                </c:pt>
                <c:pt idx="229">
                  <c:v>41504</c:v>
                </c:pt>
                <c:pt idx="230">
                  <c:v>41505</c:v>
                </c:pt>
                <c:pt idx="231">
                  <c:v>41506</c:v>
                </c:pt>
                <c:pt idx="232">
                  <c:v>41507</c:v>
                </c:pt>
                <c:pt idx="233">
                  <c:v>41508</c:v>
                </c:pt>
                <c:pt idx="234">
                  <c:v>41509</c:v>
                </c:pt>
                <c:pt idx="235">
                  <c:v>41510</c:v>
                </c:pt>
                <c:pt idx="236">
                  <c:v>41511</c:v>
                </c:pt>
                <c:pt idx="237">
                  <c:v>41512</c:v>
                </c:pt>
                <c:pt idx="238">
                  <c:v>41513</c:v>
                </c:pt>
                <c:pt idx="239">
                  <c:v>41514</c:v>
                </c:pt>
                <c:pt idx="240">
                  <c:v>41515</c:v>
                </c:pt>
                <c:pt idx="241">
                  <c:v>41516</c:v>
                </c:pt>
                <c:pt idx="242">
                  <c:v>41517</c:v>
                </c:pt>
                <c:pt idx="243">
                  <c:v>41518</c:v>
                </c:pt>
                <c:pt idx="244">
                  <c:v>41519</c:v>
                </c:pt>
                <c:pt idx="245">
                  <c:v>41520</c:v>
                </c:pt>
                <c:pt idx="246">
                  <c:v>41521</c:v>
                </c:pt>
                <c:pt idx="247">
                  <c:v>41522</c:v>
                </c:pt>
                <c:pt idx="248">
                  <c:v>41523</c:v>
                </c:pt>
                <c:pt idx="249">
                  <c:v>41524</c:v>
                </c:pt>
                <c:pt idx="250">
                  <c:v>41525</c:v>
                </c:pt>
                <c:pt idx="251">
                  <c:v>41526</c:v>
                </c:pt>
                <c:pt idx="252">
                  <c:v>41527</c:v>
                </c:pt>
                <c:pt idx="253">
                  <c:v>41528</c:v>
                </c:pt>
                <c:pt idx="254">
                  <c:v>41529</c:v>
                </c:pt>
                <c:pt idx="255">
                  <c:v>41530</c:v>
                </c:pt>
                <c:pt idx="256">
                  <c:v>41531</c:v>
                </c:pt>
                <c:pt idx="257">
                  <c:v>41532</c:v>
                </c:pt>
                <c:pt idx="258">
                  <c:v>41533</c:v>
                </c:pt>
                <c:pt idx="259">
                  <c:v>41534</c:v>
                </c:pt>
                <c:pt idx="260">
                  <c:v>41535</c:v>
                </c:pt>
                <c:pt idx="261">
                  <c:v>41536</c:v>
                </c:pt>
                <c:pt idx="262">
                  <c:v>41537</c:v>
                </c:pt>
                <c:pt idx="263">
                  <c:v>41538</c:v>
                </c:pt>
                <c:pt idx="264">
                  <c:v>41539</c:v>
                </c:pt>
                <c:pt idx="265">
                  <c:v>41540</c:v>
                </c:pt>
                <c:pt idx="266">
                  <c:v>41541</c:v>
                </c:pt>
                <c:pt idx="267">
                  <c:v>41542</c:v>
                </c:pt>
                <c:pt idx="268">
                  <c:v>41543</c:v>
                </c:pt>
                <c:pt idx="269">
                  <c:v>41544</c:v>
                </c:pt>
                <c:pt idx="270">
                  <c:v>41545</c:v>
                </c:pt>
                <c:pt idx="271">
                  <c:v>41546</c:v>
                </c:pt>
                <c:pt idx="272">
                  <c:v>41547</c:v>
                </c:pt>
                <c:pt idx="273">
                  <c:v>41548</c:v>
                </c:pt>
                <c:pt idx="274">
                  <c:v>41549</c:v>
                </c:pt>
                <c:pt idx="275">
                  <c:v>41550</c:v>
                </c:pt>
                <c:pt idx="276">
                  <c:v>41551</c:v>
                </c:pt>
                <c:pt idx="277">
                  <c:v>41552</c:v>
                </c:pt>
                <c:pt idx="278">
                  <c:v>41553</c:v>
                </c:pt>
                <c:pt idx="279">
                  <c:v>41554</c:v>
                </c:pt>
                <c:pt idx="280">
                  <c:v>41555</c:v>
                </c:pt>
                <c:pt idx="281">
                  <c:v>41556</c:v>
                </c:pt>
                <c:pt idx="282">
                  <c:v>41557</c:v>
                </c:pt>
                <c:pt idx="283">
                  <c:v>41558</c:v>
                </c:pt>
                <c:pt idx="284">
                  <c:v>41559</c:v>
                </c:pt>
                <c:pt idx="285">
                  <c:v>41560</c:v>
                </c:pt>
                <c:pt idx="286">
                  <c:v>41561</c:v>
                </c:pt>
                <c:pt idx="287">
                  <c:v>41562</c:v>
                </c:pt>
                <c:pt idx="288">
                  <c:v>41563</c:v>
                </c:pt>
                <c:pt idx="289">
                  <c:v>41564</c:v>
                </c:pt>
                <c:pt idx="290">
                  <c:v>41565</c:v>
                </c:pt>
                <c:pt idx="291">
                  <c:v>41566</c:v>
                </c:pt>
                <c:pt idx="292">
                  <c:v>41567</c:v>
                </c:pt>
                <c:pt idx="293">
                  <c:v>41568</c:v>
                </c:pt>
                <c:pt idx="294">
                  <c:v>41569</c:v>
                </c:pt>
                <c:pt idx="295">
                  <c:v>41570</c:v>
                </c:pt>
                <c:pt idx="296">
                  <c:v>41571</c:v>
                </c:pt>
                <c:pt idx="297">
                  <c:v>41572</c:v>
                </c:pt>
                <c:pt idx="298">
                  <c:v>41573</c:v>
                </c:pt>
                <c:pt idx="299">
                  <c:v>41574</c:v>
                </c:pt>
                <c:pt idx="300">
                  <c:v>41575</c:v>
                </c:pt>
                <c:pt idx="301">
                  <c:v>41576</c:v>
                </c:pt>
                <c:pt idx="302">
                  <c:v>41577</c:v>
                </c:pt>
                <c:pt idx="303">
                  <c:v>41578</c:v>
                </c:pt>
                <c:pt idx="304">
                  <c:v>41579</c:v>
                </c:pt>
                <c:pt idx="305">
                  <c:v>41580</c:v>
                </c:pt>
                <c:pt idx="306">
                  <c:v>41581</c:v>
                </c:pt>
                <c:pt idx="307">
                  <c:v>41582</c:v>
                </c:pt>
                <c:pt idx="308">
                  <c:v>41583</c:v>
                </c:pt>
                <c:pt idx="309">
                  <c:v>41584</c:v>
                </c:pt>
                <c:pt idx="310">
                  <c:v>41585</c:v>
                </c:pt>
                <c:pt idx="311">
                  <c:v>41586</c:v>
                </c:pt>
                <c:pt idx="312">
                  <c:v>41587</c:v>
                </c:pt>
                <c:pt idx="313">
                  <c:v>41588</c:v>
                </c:pt>
                <c:pt idx="314">
                  <c:v>41589</c:v>
                </c:pt>
                <c:pt idx="315">
                  <c:v>41590</c:v>
                </c:pt>
                <c:pt idx="316">
                  <c:v>41591</c:v>
                </c:pt>
                <c:pt idx="317">
                  <c:v>41592</c:v>
                </c:pt>
                <c:pt idx="318">
                  <c:v>41593</c:v>
                </c:pt>
                <c:pt idx="319">
                  <c:v>41594</c:v>
                </c:pt>
                <c:pt idx="320">
                  <c:v>41595</c:v>
                </c:pt>
                <c:pt idx="321">
                  <c:v>41596</c:v>
                </c:pt>
                <c:pt idx="322">
                  <c:v>41597</c:v>
                </c:pt>
                <c:pt idx="323">
                  <c:v>41598</c:v>
                </c:pt>
                <c:pt idx="324">
                  <c:v>41599</c:v>
                </c:pt>
                <c:pt idx="325">
                  <c:v>41600</c:v>
                </c:pt>
                <c:pt idx="326">
                  <c:v>41601</c:v>
                </c:pt>
                <c:pt idx="327">
                  <c:v>41602</c:v>
                </c:pt>
                <c:pt idx="328">
                  <c:v>41603</c:v>
                </c:pt>
                <c:pt idx="329">
                  <c:v>41604</c:v>
                </c:pt>
                <c:pt idx="330">
                  <c:v>41605</c:v>
                </c:pt>
                <c:pt idx="331">
                  <c:v>41606</c:v>
                </c:pt>
                <c:pt idx="332">
                  <c:v>41607</c:v>
                </c:pt>
                <c:pt idx="333">
                  <c:v>41608</c:v>
                </c:pt>
                <c:pt idx="334">
                  <c:v>41609</c:v>
                </c:pt>
                <c:pt idx="335">
                  <c:v>41610</c:v>
                </c:pt>
                <c:pt idx="336">
                  <c:v>41611</c:v>
                </c:pt>
                <c:pt idx="337">
                  <c:v>41612</c:v>
                </c:pt>
                <c:pt idx="338">
                  <c:v>41613</c:v>
                </c:pt>
                <c:pt idx="339">
                  <c:v>41614</c:v>
                </c:pt>
                <c:pt idx="340">
                  <c:v>41615</c:v>
                </c:pt>
                <c:pt idx="341">
                  <c:v>41616</c:v>
                </c:pt>
                <c:pt idx="342">
                  <c:v>41617</c:v>
                </c:pt>
                <c:pt idx="343">
                  <c:v>41618</c:v>
                </c:pt>
                <c:pt idx="344">
                  <c:v>41619</c:v>
                </c:pt>
                <c:pt idx="345">
                  <c:v>41620</c:v>
                </c:pt>
                <c:pt idx="346">
                  <c:v>41621</c:v>
                </c:pt>
                <c:pt idx="347">
                  <c:v>41622</c:v>
                </c:pt>
                <c:pt idx="348">
                  <c:v>41623</c:v>
                </c:pt>
                <c:pt idx="349">
                  <c:v>41624</c:v>
                </c:pt>
                <c:pt idx="350">
                  <c:v>41625</c:v>
                </c:pt>
                <c:pt idx="351">
                  <c:v>41626</c:v>
                </c:pt>
                <c:pt idx="352">
                  <c:v>41627</c:v>
                </c:pt>
                <c:pt idx="353">
                  <c:v>41628</c:v>
                </c:pt>
                <c:pt idx="354">
                  <c:v>41629</c:v>
                </c:pt>
                <c:pt idx="355">
                  <c:v>41630</c:v>
                </c:pt>
                <c:pt idx="356">
                  <c:v>41631</c:v>
                </c:pt>
                <c:pt idx="357">
                  <c:v>41632</c:v>
                </c:pt>
                <c:pt idx="358">
                  <c:v>41633</c:v>
                </c:pt>
                <c:pt idx="359">
                  <c:v>41634</c:v>
                </c:pt>
                <c:pt idx="360">
                  <c:v>41635</c:v>
                </c:pt>
                <c:pt idx="361">
                  <c:v>41636</c:v>
                </c:pt>
                <c:pt idx="362">
                  <c:v>41637</c:v>
                </c:pt>
                <c:pt idx="363">
                  <c:v>41638</c:v>
                </c:pt>
                <c:pt idx="364">
                  <c:v>41639</c:v>
                </c:pt>
              </c:numCache>
            </c:numRef>
          </c:cat>
          <c:val>
            <c:numRef>
              <c:f>'[1]Mult Regr applied'!$F$3747:$F$4111</c:f>
              <c:numCache>
                <c:formatCode>General</c:formatCode>
                <c:ptCount val="365"/>
                <c:pt idx="0">
                  <c:v>4.7216811394279752</c:v>
                </c:pt>
                <c:pt idx="1">
                  <c:v>4.2486855239432426</c:v>
                </c:pt>
                <c:pt idx="2">
                  <c:v>4.1683427009655851</c:v>
                </c:pt>
                <c:pt idx="3">
                  <c:v>3.9746575458202216</c:v>
                </c:pt>
                <c:pt idx="4">
                  <c:v>3.796809364385485</c:v>
                </c:pt>
                <c:pt idx="5">
                  <c:v>3.6858691269397852</c:v>
                </c:pt>
                <c:pt idx="6">
                  <c:v>5.2086162862572873</c:v>
                </c:pt>
                <c:pt idx="7">
                  <c:v>6.3053652596974334</c:v>
                </c:pt>
                <c:pt idx="8">
                  <c:v>7.2673898723024379</c:v>
                </c:pt>
                <c:pt idx="9">
                  <c:v>7.1081865680465537</c:v>
                </c:pt>
                <c:pt idx="10">
                  <c:v>6.4378761579926653</c:v>
                </c:pt>
                <c:pt idx="11">
                  <c:v>5.7759384712226272</c:v>
                </c:pt>
                <c:pt idx="12">
                  <c:v>5.4089872848441161</c:v>
                </c:pt>
                <c:pt idx="13">
                  <c:v>4.9616108695519205</c:v>
                </c:pt>
                <c:pt idx="14">
                  <c:v>4.5135026244687388</c:v>
                </c:pt>
                <c:pt idx="15">
                  <c:v>4.2790550327101471</c:v>
                </c:pt>
                <c:pt idx="16">
                  <c:v>3.9877318350013624</c:v>
                </c:pt>
                <c:pt idx="17">
                  <c:v>3.7815071825514313</c:v>
                </c:pt>
                <c:pt idx="18">
                  <c:v>3.5508555775819239</c:v>
                </c:pt>
                <c:pt idx="19">
                  <c:v>3.5149182762895386</c:v>
                </c:pt>
                <c:pt idx="20">
                  <c:v>3.5074727079802166</c:v>
                </c:pt>
                <c:pt idx="21">
                  <c:v>3.5850025682580728</c:v>
                </c:pt>
                <c:pt idx="22">
                  <c:v>3.7491116027633513</c:v>
                </c:pt>
                <c:pt idx="23">
                  <c:v>3.7065286177366588</c:v>
                </c:pt>
                <c:pt idx="24">
                  <c:v>4.8388297540855501</c:v>
                </c:pt>
                <c:pt idx="25">
                  <c:v>5.3283165508531969</c:v>
                </c:pt>
                <c:pt idx="26">
                  <c:v>5.0149626288881493</c:v>
                </c:pt>
                <c:pt idx="27">
                  <c:v>5.3766148164155823</c:v>
                </c:pt>
                <c:pt idx="28">
                  <c:v>7.021890636922155</c:v>
                </c:pt>
                <c:pt idx="29">
                  <c:v>7.5463639369352418</c:v>
                </c:pt>
                <c:pt idx="30">
                  <c:v>7.8676525473955898</c:v>
                </c:pt>
                <c:pt idx="31">
                  <c:v>7.2507595104649916</c:v>
                </c:pt>
                <c:pt idx="32">
                  <c:v>6.1684399957825207</c:v>
                </c:pt>
                <c:pt idx="33">
                  <c:v>5.5525706936768522</c:v>
                </c:pt>
                <c:pt idx="34">
                  <c:v>5.0328811882594664</c:v>
                </c:pt>
                <c:pt idx="35">
                  <c:v>4.879542818032208</c:v>
                </c:pt>
                <c:pt idx="36">
                  <c:v>4.9152363269782242</c:v>
                </c:pt>
                <c:pt idx="37">
                  <c:v>4.96806150361693</c:v>
                </c:pt>
                <c:pt idx="38">
                  <c:v>4.718239068760548</c:v>
                </c:pt>
                <c:pt idx="39">
                  <c:v>4.4237077497817925</c:v>
                </c:pt>
                <c:pt idx="40">
                  <c:v>4.2015878135094908</c:v>
                </c:pt>
                <c:pt idx="41">
                  <c:v>3.9979001053706451</c:v>
                </c:pt>
                <c:pt idx="42">
                  <c:v>3.9489172172011173</c:v>
                </c:pt>
                <c:pt idx="43">
                  <c:v>4.2764478681323013</c:v>
                </c:pt>
                <c:pt idx="44">
                  <c:v>4.1559877014309059</c:v>
                </c:pt>
                <c:pt idx="45">
                  <c:v>3.8041553801345493</c:v>
                </c:pt>
                <c:pt idx="46">
                  <c:v>3.7705542842628788</c:v>
                </c:pt>
                <c:pt idx="47">
                  <c:v>3.5986195040195987</c:v>
                </c:pt>
                <c:pt idx="48">
                  <c:v>3.3396509981256255</c:v>
                </c:pt>
                <c:pt idx="49">
                  <c:v>3.2193093416161958</c:v>
                </c:pt>
                <c:pt idx="50">
                  <c:v>3.0241802917476974</c:v>
                </c:pt>
                <c:pt idx="51">
                  <c:v>3.0436858046102735</c:v>
                </c:pt>
                <c:pt idx="52">
                  <c:v>3.8782618518624403</c:v>
                </c:pt>
                <c:pt idx="53">
                  <c:v>4.7288262390490452</c:v>
                </c:pt>
                <c:pt idx="54">
                  <c:v>4.1289420286537073</c:v>
                </c:pt>
                <c:pt idx="55">
                  <c:v>4.4018053786664062</c:v>
                </c:pt>
                <c:pt idx="56">
                  <c:v>4.2685242825649059</c:v>
                </c:pt>
                <c:pt idx="57">
                  <c:v>4.0976612515575148</c:v>
                </c:pt>
                <c:pt idx="58">
                  <c:v>5.1894935690579924</c:v>
                </c:pt>
                <c:pt idx="59">
                  <c:v>6.4104232392526477</c:v>
                </c:pt>
                <c:pt idx="60">
                  <c:v>5.7966591658800795</c:v>
                </c:pt>
                <c:pt idx="61">
                  <c:v>5.199649653758005</c:v>
                </c:pt>
                <c:pt idx="62">
                  <c:v>4.4665974437463056</c:v>
                </c:pt>
                <c:pt idx="63">
                  <c:v>4.1409382493883946</c:v>
                </c:pt>
                <c:pt idx="64">
                  <c:v>4.2116019221827461</c:v>
                </c:pt>
                <c:pt idx="65">
                  <c:v>4.0962650167700865</c:v>
                </c:pt>
                <c:pt idx="66">
                  <c:v>3.9060563238172232</c:v>
                </c:pt>
                <c:pt idx="67">
                  <c:v>3.6859363744966984</c:v>
                </c:pt>
                <c:pt idx="68">
                  <c:v>3.4877558060512364</c:v>
                </c:pt>
                <c:pt idx="69">
                  <c:v>3.4866246639622442</c:v>
                </c:pt>
                <c:pt idx="70">
                  <c:v>3.6440395475703831</c:v>
                </c:pt>
                <c:pt idx="71">
                  <c:v>3.880378813512948</c:v>
                </c:pt>
                <c:pt idx="72">
                  <c:v>3.943504491875407</c:v>
                </c:pt>
                <c:pt idx="73">
                  <c:v>4.0835343480098167</c:v>
                </c:pt>
                <c:pt idx="74">
                  <c:v>4.1607656295679085</c:v>
                </c:pt>
                <c:pt idx="75">
                  <c:v>4.1524751349824669</c:v>
                </c:pt>
                <c:pt idx="76">
                  <c:v>3.5236244225700943</c:v>
                </c:pt>
                <c:pt idx="77">
                  <c:v>3.0474881106099279</c:v>
                </c:pt>
                <c:pt idx="78">
                  <c:v>4.7566523070566724</c:v>
                </c:pt>
                <c:pt idx="79">
                  <c:v>4.9854663942261102</c:v>
                </c:pt>
                <c:pt idx="80">
                  <c:v>4.1982401572097352</c:v>
                </c:pt>
                <c:pt idx="81">
                  <c:v>3.8166522767349846</c:v>
                </c:pt>
                <c:pt idx="82">
                  <c:v>3.6205758542812632</c:v>
                </c:pt>
                <c:pt idx="83">
                  <c:v>3.5860247675897661</c:v>
                </c:pt>
                <c:pt idx="84">
                  <c:v>3.6650713610921244</c:v>
                </c:pt>
                <c:pt idx="85">
                  <c:v>3.676907278157838</c:v>
                </c:pt>
                <c:pt idx="86">
                  <c:v>3.8165617405809051</c:v>
                </c:pt>
                <c:pt idx="87">
                  <c:v>3.8041257723268078</c:v>
                </c:pt>
                <c:pt idx="88">
                  <c:v>3.8236169340373856</c:v>
                </c:pt>
                <c:pt idx="89">
                  <c:v>4.4532956033392814</c:v>
                </c:pt>
                <c:pt idx="90">
                  <c:v>4.6072766254590434</c:v>
                </c:pt>
                <c:pt idx="91">
                  <c:v>4.2152064620018788</c:v>
                </c:pt>
                <c:pt idx="92">
                  <c:v>3.8202674667301526</c:v>
                </c:pt>
                <c:pt idx="93">
                  <c:v>3.9894789149239713</c:v>
                </c:pt>
                <c:pt idx="94">
                  <c:v>5.2700262052357409</c:v>
                </c:pt>
                <c:pt idx="95">
                  <c:v>6.5203579712390081</c:v>
                </c:pt>
                <c:pt idx="96">
                  <c:v>7.6196003827823642</c:v>
                </c:pt>
                <c:pt idx="97">
                  <c:v>7.925811646123325</c:v>
                </c:pt>
                <c:pt idx="98">
                  <c:v>7.1832264156829204</c:v>
                </c:pt>
                <c:pt idx="99">
                  <c:v>7.1080679595779657</c:v>
                </c:pt>
                <c:pt idx="100">
                  <c:v>6.9087838686061467</c:v>
                </c:pt>
                <c:pt idx="101">
                  <c:v>6.5769663979690414</c:v>
                </c:pt>
                <c:pt idx="102">
                  <c:v>6.7091789930587513</c:v>
                </c:pt>
                <c:pt idx="103">
                  <c:v>6.0511530077975344</c:v>
                </c:pt>
                <c:pt idx="104">
                  <c:v>5.6926467532147385</c:v>
                </c:pt>
                <c:pt idx="105">
                  <c:v>5.5629110795935084</c:v>
                </c:pt>
                <c:pt idx="106">
                  <c:v>5.2283426573443155</c:v>
                </c:pt>
                <c:pt idx="107">
                  <c:v>4.6189257020345167</c:v>
                </c:pt>
                <c:pt idx="108">
                  <c:v>5.4733809431297438</c:v>
                </c:pt>
                <c:pt idx="109">
                  <c:v>5.9725717141711048</c:v>
                </c:pt>
                <c:pt idx="110">
                  <c:v>5.5349994557023763</c:v>
                </c:pt>
                <c:pt idx="111">
                  <c:v>5.3393829983787597</c:v>
                </c:pt>
                <c:pt idx="112">
                  <c:v>5.2327785005536835</c:v>
                </c:pt>
                <c:pt idx="113">
                  <c:v>4.8661676863719485</c:v>
                </c:pt>
                <c:pt idx="114">
                  <c:v>4.6804013330766452</c:v>
                </c:pt>
                <c:pt idx="115">
                  <c:v>4.6416691212124288</c:v>
                </c:pt>
                <c:pt idx="116">
                  <c:v>4.6439357363558749</c:v>
                </c:pt>
                <c:pt idx="117">
                  <c:v>4.7277852593232694</c:v>
                </c:pt>
                <c:pt idx="118">
                  <c:v>5.007342130243611</c:v>
                </c:pt>
                <c:pt idx="119">
                  <c:v>4.627225764054625</c:v>
                </c:pt>
                <c:pt idx="120">
                  <c:v>4.2159299843371834</c:v>
                </c:pt>
                <c:pt idx="121">
                  <c:v>3.8939249779792213</c:v>
                </c:pt>
                <c:pt idx="122">
                  <c:v>3.6076426356231401</c:v>
                </c:pt>
                <c:pt idx="123">
                  <c:v>3.6864263019097976</c:v>
                </c:pt>
                <c:pt idx="124">
                  <c:v>3.7579975420574669</c:v>
                </c:pt>
                <c:pt idx="125">
                  <c:v>3.8881438081422317</c:v>
                </c:pt>
                <c:pt idx="126">
                  <c:v>4.0545449118708579</c:v>
                </c:pt>
                <c:pt idx="127">
                  <c:v>4.1878122868098551</c:v>
                </c:pt>
                <c:pt idx="128">
                  <c:v>4.3226000959493156</c:v>
                </c:pt>
                <c:pt idx="129">
                  <c:v>4.4466911620534866</c:v>
                </c:pt>
                <c:pt idx="130">
                  <c:v>4.790074850578165</c:v>
                </c:pt>
                <c:pt idx="131">
                  <c:v>5.3056264615164537</c:v>
                </c:pt>
                <c:pt idx="132">
                  <c:v>5.4525188041584016</c:v>
                </c:pt>
                <c:pt idx="133">
                  <c:v>5.1000375117589662</c:v>
                </c:pt>
                <c:pt idx="134">
                  <c:v>4.931840408193036</c:v>
                </c:pt>
                <c:pt idx="135">
                  <c:v>4.8966599380196616</c:v>
                </c:pt>
                <c:pt idx="136">
                  <c:v>4.7711493485308942</c:v>
                </c:pt>
                <c:pt idx="137">
                  <c:v>4.300965160252721</c:v>
                </c:pt>
                <c:pt idx="138">
                  <c:v>4.2804957581701935</c:v>
                </c:pt>
                <c:pt idx="139">
                  <c:v>4.2465266705391116</c:v>
                </c:pt>
                <c:pt idx="140">
                  <c:v>4.3425444508275604</c:v>
                </c:pt>
                <c:pt idx="141">
                  <c:v>5.186576526279234</c:v>
                </c:pt>
                <c:pt idx="142">
                  <c:v>7.0762483351539771</c:v>
                </c:pt>
                <c:pt idx="143">
                  <c:v>8.2360089849677038</c:v>
                </c:pt>
                <c:pt idx="144">
                  <c:v>7.7583465495859976</c:v>
                </c:pt>
                <c:pt idx="145">
                  <c:v>7.2030953138251963</c:v>
                </c:pt>
                <c:pt idx="146">
                  <c:v>7.4064452680018675</c:v>
                </c:pt>
                <c:pt idx="147">
                  <c:v>8.1292961743748258</c:v>
                </c:pt>
                <c:pt idx="148">
                  <c:v>8.112589903049539</c:v>
                </c:pt>
                <c:pt idx="149">
                  <c:v>8.4167971239875037</c:v>
                </c:pt>
                <c:pt idx="150">
                  <c:v>7.3295243963575647</c:v>
                </c:pt>
                <c:pt idx="151">
                  <c:v>6.4714406968565363</c:v>
                </c:pt>
                <c:pt idx="152">
                  <c:v>5.6522049239394576</c:v>
                </c:pt>
                <c:pt idx="153">
                  <c:v>4.8193796575858681</c:v>
                </c:pt>
                <c:pt idx="154">
                  <c:v>4.7575960576269321</c:v>
                </c:pt>
                <c:pt idx="155">
                  <c:v>4.4761029235733822</c:v>
                </c:pt>
                <c:pt idx="156">
                  <c:v>4.4683287159846827</c:v>
                </c:pt>
                <c:pt idx="157">
                  <c:v>4.3995095101904695</c:v>
                </c:pt>
                <c:pt idx="158">
                  <c:v>4.1616630784580728</c:v>
                </c:pt>
                <c:pt idx="159">
                  <c:v>3.9997362649151071</c:v>
                </c:pt>
                <c:pt idx="160">
                  <c:v>3.8910074034875883</c:v>
                </c:pt>
                <c:pt idx="161">
                  <c:v>3.7902843563258717</c:v>
                </c:pt>
                <c:pt idx="162">
                  <c:v>3.5188033427004726</c:v>
                </c:pt>
                <c:pt idx="163">
                  <c:v>3.8226070976125879</c:v>
                </c:pt>
                <c:pt idx="164">
                  <c:v>3.6703074433517529</c:v>
                </c:pt>
                <c:pt idx="165">
                  <c:v>3.3818037047909613</c:v>
                </c:pt>
                <c:pt idx="166">
                  <c:v>3.2421370566986276</c:v>
                </c:pt>
                <c:pt idx="167">
                  <c:v>2.7928067788971234</c:v>
                </c:pt>
                <c:pt idx="168">
                  <c:v>2.7447660268436138</c:v>
                </c:pt>
                <c:pt idx="169">
                  <c:v>3.0330218193302017</c:v>
                </c:pt>
                <c:pt idx="170">
                  <c:v>3.1372711541028551</c:v>
                </c:pt>
                <c:pt idx="171">
                  <c:v>3.2590425314210449</c:v>
                </c:pt>
                <c:pt idx="172">
                  <c:v>3.4155387447479626</c:v>
                </c:pt>
                <c:pt idx="173">
                  <c:v>3.8210263650552765</c:v>
                </c:pt>
                <c:pt idx="174">
                  <c:v>4.2552238793744923</c:v>
                </c:pt>
                <c:pt idx="175">
                  <c:v>4.2717267935748069</c:v>
                </c:pt>
                <c:pt idx="176">
                  <c:v>4.4806041050555621</c:v>
                </c:pt>
                <c:pt idx="177">
                  <c:v>4.2988053223838421</c:v>
                </c:pt>
                <c:pt idx="178">
                  <c:v>4.073787851992984</c:v>
                </c:pt>
                <c:pt idx="179">
                  <c:v>3.8728021755515272</c:v>
                </c:pt>
                <c:pt idx="180">
                  <c:v>3.7823733109029938</c:v>
                </c:pt>
                <c:pt idx="181">
                  <c:v>3.5642920710247807</c:v>
                </c:pt>
                <c:pt idx="182">
                  <c:v>3.4133253804846788</c:v>
                </c:pt>
                <c:pt idx="183">
                  <c:v>3.3127345646774309</c:v>
                </c:pt>
                <c:pt idx="184">
                  <c:v>3.1496600924107394</c:v>
                </c:pt>
                <c:pt idx="185">
                  <c:v>3.0413087901772968</c:v>
                </c:pt>
                <c:pt idx="186">
                  <c:v>3.1761364045486609</c:v>
                </c:pt>
                <c:pt idx="187">
                  <c:v>3.2210460275614068</c:v>
                </c:pt>
                <c:pt idx="188">
                  <c:v>3.0000959558686322</c:v>
                </c:pt>
                <c:pt idx="189">
                  <c:v>2.8895487115103755</c:v>
                </c:pt>
                <c:pt idx="190">
                  <c:v>2.6024023080088483</c:v>
                </c:pt>
                <c:pt idx="191">
                  <c:v>2.2976494677806478</c:v>
                </c:pt>
                <c:pt idx="192">
                  <c:v>2.1903990698389642</c:v>
                </c:pt>
                <c:pt idx="193">
                  <c:v>1.9407443406034872</c:v>
                </c:pt>
                <c:pt idx="194">
                  <c:v>2.0536591109210569</c:v>
                </c:pt>
                <c:pt idx="195">
                  <c:v>1.8845511917777067</c:v>
                </c:pt>
                <c:pt idx="196">
                  <c:v>2.032359133714408</c:v>
                </c:pt>
                <c:pt idx="197">
                  <c:v>1.9703189257503411</c:v>
                </c:pt>
                <c:pt idx="198">
                  <c:v>1.8520568666564898</c:v>
                </c:pt>
                <c:pt idx="199">
                  <c:v>1.8945411063500472</c:v>
                </c:pt>
                <c:pt idx="200">
                  <c:v>1.9622037159753667</c:v>
                </c:pt>
                <c:pt idx="201">
                  <c:v>2.1852690365877852</c:v>
                </c:pt>
                <c:pt idx="202">
                  <c:v>2.1743402341235214</c:v>
                </c:pt>
                <c:pt idx="203">
                  <c:v>2.3254089182208606</c:v>
                </c:pt>
                <c:pt idx="204">
                  <c:v>2.1142145361887241</c:v>
                </c:pt>
                <c:pt idx="205">
                  <c:v>1.9097567285202324</c:v>
                </c:pt>
                <c:pt idx="206">
                  <c:v>1.8384956227721041</c:v>
                </c:pt>
                <c:pt idx="207">
                  <c:v>1.8810255341562598</c:v>
                </c:pt>
                <c:pt idx="208">
                  <c:v>1.465184791234531</c:v>
                </c:pt>
                <c:pt idx="209">
                  <c:v>1.2447360253970032</c:v>
                </c:pt>
                <c:pt idx="210">
                  <c:v>1.1854685221489554</c:v>
                </c:pt>
                <c:pt idx="211">
                  <c:v>1.1823495787774583</c:v>
                </c:pt>
                <c:pt idx="212">
                  <c:v>1.2858368459618994</c:v>
                </c:pt>
                <c:pt idx="213">
                  <c:v>1.4666945752589626</c:v>
                </c:pt>
                <c:pt idx="214">
                  <c:v>1.3886199029179913</c:v>
                </c:pt>
                <c:pt idx="215">
                  <c:v>1.4058211608879496</c:v>
                </c:pt>
                <c:pt idx="216">
                  <c:v>1.3942396863446405</c:v>
                </c:pt>
                <c:pt idx="217">
                  <c:v>1.4343537818442798</c:v>
                </c:pt>
                <c:pt idx="218">
                  <c:v>1.5343386800044456</c:v>
                </c:pt>
                <c:pt idx="219">
                  <c:v>1.5681861864570905</c:v>
                </c:pt>
                <c:pt idx="220">
                  <c:v>1.4499145599285725</c:v>
                </c:pt>
                <c:pt idx="221">
                  <c:v>1.4366554185022977</c:v>
                </c:pt>
                <c:pt idx="222">
                  <c:v>1.3489068324472218</c:v>
                </c:pt>
                <c:pt idx="223">
                  <c:v>1.1091171883815534</c:v>
                </c:pt>
                <c:pt idx="224">
                  <c:v>1.0810434498139632</c:v>
                </c:pt>
                <c:pt idx="225">
                  <c:v>1.2211737640123701</c:v>
                </c:pt>
                <c:pt idx="226">
                  <c:v>1.2710291980206492</c:v>
                </c:pt>
                <c:pt idx="227">
                  <c:v>1.1436689050625439</c:v>
                </c:pt>
                <c:pt idx="228">
                  <c:v>1.2190824336793931</c:v>
                </c:pt>
                <c:pt idx="229">
                  <c:v>1.2875081936342969</c:v>
                </c:pt>
                <c:pt idx="230">
                  <c:v>1.2660701186144809</c:v>
                </c:pt>
                <c:pt idx="231">
                  <c:v>1.3376015535302486</c:v>
                </c:pt>
                <c:pt idx="232">
                  <c:v>1.4193767155512624</c:v>
                </c:pt>
                <c:pt idx="233">
                  <c:v>1.4503793087760144</c:v>
                </c:pt>
                <c:pt idx="234">
                  <c:v>1.5852839153765785</c:v>
                </c:pt>
                <c:pt idx="235">
                  <c:v>1.4707802033226454</c:v>
                </c:pt>
                <c:pt idx="236">
                  <c:v>1.23146532829095</c:v>
                </c:pt>
                <c:pt idx="237">
                  <c:v>1.0236628370325569</c:v>
                </c:pt>
                <c:pt idx="238">
                  <c:v>0.97020412318413385</c:v>
                </c:pt>
                <c:pt idx="239">
                  <c:v>0.87294255707342217</c:v>
                </c:pt>
                <c:pt idx="240">
                  <c:v>0.90321593874179484</c:v>
                </c:pt>
                <c:pt idx="241">
                  <c:v>0.97879193651034946</c:v>
                </c:pt>
                <c:pt idx="242">
                  <c:v>0.79413497220010498</c:v>
                </c:pt>
                <c:pt idx="243">
                  <c:v>0.84871850892694667</c:v>
                </c:pt>
                <c:pt idx="244">
                  <c:v>0.70840659070750256</c:v>
                </c:pt>
                <c:pt idx="245">
                  <c:v>0.77072931350847718</c:v>
                </c:pt>
                <c:pt idx="246">
                  <c:v>0.78950516206280419</c:v>
                </c:pt>
                <c:pt idx="247">
                  <c:v>0.86506419044475713</c:v>
                </c:pt>
                <c:pt idx="248">
                  <c:v>2.182912889070618</c:v>
                </c:pt>
                <c:pt idx="249">
                  <c:v>1.6624730489824131</c:v>
                </c:pt>
                <c:pt idx="250">
                  <c:v>1.1816092642931757</c:v>
                </c:pt>
                <c:pt idx="251">
                  <c:v>0.76990875857089591</c:v>
                </c:pt>
                <c:pt idx="252">
                  <c:v>0.73493011002926245</c:v>
                </c:pt>
                <c:pt idx="253">
                  <c:v>0.97934802873899329</c:v>
                </c:pt>
                <c:pt idx="254">
                  <c:v>1.1425016587176167</c:v>
                </c:pt>
                <c:pt idx="255">
                  <c:v>0.93026052877762666</c:v>
                </c:pt>
                <c:pt idx="256">
                  <c:v>0.92525947865682134</c:v>
                </c:pt>
                <c:pt idx="257">
                  <c:v>0.87027076317326646</c:v>
                </c:pt>
                <c:pt idx="258">
                  <c:v>0.89793607476005199</c:v>
                </c:pt>
                <c:pt idx="259">
                  <c:v>1.049532601533901</c:v>
                </c:pt>
                <c:pt idx="260">
                  <c:v>1.3150088705866434</c:v>
                </c:pt>
                <c:pt idx="261">
                  <c:v>1.0075120279464187</c:v>
                </c:pt>
                <c:pt idx="262">
                  <c:v>1.1937489965478605</c:v>
                </c:pt>
                <c:pt idx="263">
                  <c:v>1.2861645797375338</c:v>
                </c:pt>
                <c:pt idx="264">
                  <c:v>1.5029270298093955</c:v>
                </c:pt>
                <c:pt idx="265">
                  <c:v>2.2619286147862425</c:v>
                </c:pt>
                <c:pt idx="266">
                  <c:v>2.1425243106755012</c:v>
                </c:pt>
                <c:pt idx="267">
                  <c:v>2.0982699779764076</c:v>
                </c:pt>
                <c:pt idx="268">
                  <c:v>1.4630093422346615</c:v>
                </c:pt>
                <c:pt idx="269">
                  <c:v>1.2649131679703327</c:v>
                </c:pt>
                <c:pt idx="270">
                  <c:v>4.3222842916443138</c:v>
                </c:pt>
                <c:pt idx="271">
                  <c:v>6.5168646379365249</c:v>
                </c:pt>
                <c:pt idx="272">
                  <c:v>7.2513870039783797</c:v>
                </c:pt>
                <c:pt idx="273">
                  <c:v>6.1319807182723221</c:v>
                </c:pt>
                <c:pt idx="274">
                  <c:v>5.2813830223020144</c:v>
                </c:pt>
                <c:pt idx="275">
                  <c:v>4.614880331954609</c:v>
                </c:pt>
                <c:pt idx="276">
                  <c:v>3.8403619278532073</c:v>
                </c:pt>
                <c:pt idx="277">
                  <c:v>3.3415422195577271</c:v>
                </c:pt>
                <c:pt idx="278">
                  <c:v>2.9657513955652011</c:v>
                </c:pt>
                <c:pt idx="279">
                  <c:v>3.1673679909817665</c:v>
                </c:pt>
                <c:pt idx="280">
                  <c:v>3.4448446344970343</c:v>
                </c:pt>
                <c:pt idx="281">
                  <c:v>3.5943104784578743</c:v>
                </c:pt>
                <c:pt idx="282">
                  <c:v>3.2988705093844324</c:v>
                </c:pt>
                <c:pt idx="283">
                  <c:v>2.9005035190830313</c:v>
                </c:pt>
                <c:pt idx="284">
                  <c:v>2.6817983094297713</c:v>
                </c:pt>
                <c:pt idx="285">
                  <c:v>2.4076800706669133</c:v>
                </c:pt>
                <c:pt idx="286">
                  <c:v>2.2499646200938983</c:v>
                </c:pt>
                <c:pt idx="287">
                  <c:v>2.1522569872532102</c:v>
                </c:pt>
                <c:pt idx="288">
                  <c:v>2.2143583008012477</c:v>
                </c:pt>
                <c:pt idx="289">
                  <c:v>2.2848451532918919</c:v>
                </c:pt>
                <c:pt idx="290">
                  <c:v>2.4846922856924198</c:v>
                </c:pt>
                <c:pt idx="291">
                  <c:v>2.4889912910676113</c:v>
                </c:pt>
                <c:pt idx="292">
                  <c:v>2.2844288716072807</c:v>
                </c:pt>
                <c:pt idx="293">
                  <c:v>2.0782727266932497</c:v>
                </c:pt>
                <c:pt idx="294">
                  <c:v>2.0459839241797404</c:v>
                </c:pt>
                <c:pt idx="295">
                  <c:v>1.9980068959447976</c:v>
                </c:pt>
                <c:pt idx="296">
                  <c:v>1.8896194894554199</c:v>
                </c:pt>
                <c:pt idx="297">
                  <c:v>1.5648900683066369</c:v>
                </c:pt>
                <c:pt idx="298">
                  <c:v>1.2844345674781472</c:v>
                </c:pt>
                <c:pt idx="299">
                  <c:v>1.3191572380041432</c:v>
                </c:pt>
                <c:pt idx="300">
                  <c:v>1.2578440761137202</c:v>
                </c:pt>
                <c:pt idx="301">
                  <c:v>1.265372503110946</c:v>
                </c:pt>
                <c:pt idx="302">
                  <c:v>1.3107892984376335</c:v>
                </c:pt>
                <c:pt idx="303">
                  <c:v>1.40563026494649</c:v>
                </c:pt>
                <c:pt idx="304">
                  <c:v>1.4598149421271938</c:v>
                </c:pt>
                <c:pt idx="305">
                  <c:v>2.5119857273062038</c:v>
                </c:pt>
                <c:pt idx="306">
                  <c:v>3.0458293030820478</c:v>
                </c:pt>
                <c:pt idx="307">
                  <c:v>2.8503757676620083</c:v>
                </c:pt>
                <c:pt idx="308">
                  <c:v>3.6332318735326865</c:v>
                </c:pt>
                <c:pt idx="309">
                  <c:v>3.7112295536444577</c:v>
                </c:pt>
                <c:pt idx="310">
                  <c:v>4.6571175310777004</c:v>
                </c:pt>
                <c:pt idx="311">
                  <c:v>5.1332708124244704</c:v>
                </c:pt>
                <c:pt idx="312">
                  <c:v>4.2387702588797467</c:v>
                </c:pt>
                <c:pt idx="313">
                  <c:v>3.7099644674701366</c:v>
                </c:pt>
                <c:pt idx="314">
                  <c:v>3.3109915595216552</c:v>
                </c:pt>
                <c:pt idx="315">
                  <c:v>3.2412387023047238</c:v>
                </c:pt>
                <c:pt idx="316">
                  <c:v>3.0454798162024765</c:v>
                </c:pt>
                <c:pt idx="317">
                  <c:v>2.9519968147423761</c:v>
                </c:pt>
                <c:pt idx="318">
                  <c:v>3.1785081825124362</c:v>
                </c:pt>
                <c:pt idx="319">
                  <c:v>4.8189965074473378</c:v>
                </c:pt>
                <c:pt idx="320">
                  <c:v>4.602831943081128</c:v>
                </c:pt>
                <c:pt idx="321">
                  <c:v>5.0573649153975477</c:v>
                </c:pt>
                <c:pt idx="322">
                  <c:v>6.4962892658065474</c:v>
                </c:pt>
                <c:pt idx="323">
                  <c:v>5.9333891046114484</c:v>
                </c:pt>
                <c:pt idx="324">
                  <c:v>4.8491461424545399</c:v>
                </c:pt>
                <c:pt idx="325">
                  <c:v>4.1094991568683348</c:v>
                </c:pt>
                <c:pt idx="326">
                  <c:v>3.5848388391273787</c:v>
                </c:pt>
                <c:pt idx="327">
                  <c:v>3.2304956575893353</c:v>
                </c:pt>
                <c:pt idx="328">
                  <c:v>2.836974650208969</c:v>
                </c:pt>
                <c:pt idx="329">
                  <c:v>2.6048563146710251</c:v>
                </c:pt>
                <c:pt idx="330">
                  <c:v>2.5695638307538822</c:v>
                </c:pt>
                <c:pt idx="331">
                  <c:v>2.582820353945559</c:v>
                </c:pt>
                <c:pt idx="332">
                  <c:v>2.5269203701327179</c:v>
                </c:pt>
                <c:pt idx="333">
                  <c:v>2.5018620458861545</c:v>
                </c:pt>
                <c:pt idx="334">
                  <c:v>5.2447439517782559</c:v>
                </c:pt>
                <c:pt idx="335">
                  <c:v>8.0244459022256578</c:v>
                </c:pt>
                <c:pt idx="336">
                  <c:v>6.8250936648429814</c:v>
                </c:pt>
                <c:pt idx="337">
                  <c:v>5.9712474123813042</c:v>
                </c:pt>
                <c:pt idx="338">
                  <c:v>5.2934085753301972</c:v>
                </c:pt>
                <c:pt idx="339">
                  <c:v>4.6858456544551998</c:v>
                </c:pt>
                <c:pt idx="340">
                  <c:v>4.2316195683142226</c:v>
                </c:pt>
                <c:pt idx="341">
                  <c:v>3.7431614673264644</c:v>
                </c:pt>
                <c:pt idx="342">
                  <c:v>3.3432910122111998</c:v>
                </c:pt>
                <c:pt idx="343">
                  <c:v>3.0393071887712804</c:v>
                </c:pt>
                <c:pt idx="344">
                  <c:v>2.9152013187632413</c:v>
                </c:pt>
                <c:pt idx="345">
                  <c:v>2.9123983762499801</c:v>
                </c:pt>
                <c:pt idx="346">
                  <c:v>3.2562805751576711</c:v>
                </c:pt>
                <c:pt idx="347">
                  <c:v>3.0333661680171904</c:v>
                </c:pt>
                <c:pt idx="348">
                  <c:v>2.9874395821419562</c:v>
                </c:pt>
                <c:pt idx="349">
                  <c:v>3.0459630699297495</c:v>
                </c:pt>
                <c:pt idx="350">
                  <c:v>2.9872075227129855</c:v>
                </c:pt>
                <c:pt idx="351">
                  <c:v>3.0488643050242796</c:v>
                </c:pt>
                <c:pt idx="352">
                  <c:v>3.0271856858821913</c:v>
                </c:pt>
                <c:pt idx="353">
                  <c:v>2.980785866466217</c:v>
                </c:pt>
                <c:pt idx="354">
                  <c:v>3.9628590912660506</c:v>
                </c:pt>
                <c:pt idx="355">
                  <c:v>4.2299697965081346</c:v>
                </c:pt>
                <c:pt idx="356">
                  <c:v>4.6489367075156771</c:v>
                </c:pt>
                <c:pt idx="357">
                  <c:v>4.8330062590586778</c:v>
                </c:pt>
                <c:pt idx="358">
                  <c:v>4.0451369173979259</c:v>
                </c:pt>
                <c:pt idx="359">
                  <c:v>3.5771392810475255</c:v>
                </c:pt>
                <c:pt idx="360">
                  <c:v>3.3657086858585803</c:v>
                </c:pt>
                <c:pt idx="361">
                  <c:v>3.2505300958697898</c:v>
                </c:pt>
                <c:pt idx="362">
                  <c:v>3.1239000972094288</c:v>
                </c:pt>
                <c:pt idx="363">
                  <c:v>3.1176643759491611</c:v>
                </c:pt>
                <c:pt idx="364">
                  <c:v>3.1658873620132049</c:v>
                </c:pt>
              </c:numCache>
            </c:numRef>
          </c:val>
          <c:extLst>
            <c:ext xmlns:c16="http://schemas.microsoft.com/office/drawing/2014/chart" uri="{C3380CC4-5D6E-409C-BE32-E72D297353CC}">
              <c16:uniqueId val="{00000000-3481-4831-9184-B4E33F1BA07A}"/>
            </c:ext>
          </c:extLst>
        </c:ser>
        <c:dLbls>
          <c:showLegendKey val="0"/>
          <c:showVal val="0"/>
          <c:showCatName val="0"/>
          <c:showSerName val="0"/>
          <c:showPercent val="0"/>
          <c:showBubbleSize val="0"/>
        </c:dLbls>
        <c:axId val="118310784"/>
        <c:axId val="118312320"/>
      </c:areaChart>
      <c:dateAx>
        <c:axId val="118310784"/>
        <c:scaling>
          <c:orientation val="minMax"/>
          <c:max val="41636"/>
          <c:min val="41275"/>
        </c:scaling>
        <c:delete val="0"/>
        <c:axPos val="b"/>
        <c:numFmt formatCode="mmmm" sourceLinked="0"/>
        <c:majorTickMark val="out"/>
        <c:minorTickMark val="none"/>
        <c:tickLblPos val="nextTo"/>
        <c:txPr>
          <a:bodyPr rot="0" vert="horz"/>
          <a:lstStyle/>
          <a:p>
            <a:pPr>
              <a:defRPr sz="1100" b="0">
                <a:solidFill>
                  <a:schemeClr val="bg1"/>
                </a:solidFill>
                <a:latin typeface="Garamond" panose="02020404030301010803" pitchFamily="18" charset="0"/>
              </a:defRPr>
            </a:pPr>
            <a:endParaRPr lang="en-US"/>
          </a:p>
        </c:txPr>
        <c:crossAx val="118312320"/>
        <c:crosses val="autoZero"/>
        <c:auto val="1"/>
        <c:lblOffset val="100"/>
        <c:baseTimeUnit val="days"/>
        <c:majorUnit val="31"/>
        <c:majorTimeUnit val="days"/>
        <c:minorUnit val="1"/>
        <c:minorTimeUnit val="months"/>
      </c:dateAx>
      <c:valAx>
        <c:axId val="118312320"/>
        <c:scaling>
          <c:orientation val="minMax"/>
        </c:scaling>
        <c:delete val="0"/>
        <c:axPos val="l"/>
        <c:title>
          <c:tx>
            <c:rich>
              <a:bodyPr rot="-5400000" vert="horz"/>
              <a:lstStyle/>
              <a:p>
                <a:pPr>
                  <a:defRPr sz="1100" b="1">
                    <a:solidFill>
                      <a:schemeClr val="bg1"/>
                    </a:solidFill>
                    <a:latin typeface="Garamond" panose="02020404030301010803" pitchFamily="18" charset="0"/>
                  </a:defRPr>
                </a:pPr>
                <a:endParaRPr lang="en-US" sz="1100" b="1" dirty="0">
                  <a:solidFill>
                    <a:schemeClr val="bg1"/>
                  </a:solidFill>
                  <a:latin typeface="Garamond" panose="02020404030301010803" pitchFamily="18" charset="0"/>
                </a:endParaRPr>
              </a:p>
              <a:p>
                <a:pPr>
                  <a:defRPr sz="1100" b="1">
                    <a:solidFill>
                      <a:schemeClr val="bg1"/>
                    </a:solidFill>
                    <a:latin typeface="Garamond" panose="02020404030301010803" pitchFamily="18" charset="0"/>
                  </a:defRPr>
                </a:pPr>
                <a:r>
                  <a:rPr lang="en-US" sz="1600" b="1" dirty="0">
                    <a:solidFill>
                      <a:schemeClr val="bg1"/>
                    </a:solidFill>
                    <a:latin typeface="Garamond" panose="02020404030301010803" pitchFamily="18" charset="0"/>
                  </a:rPr>
                  <a:t>Mason</a:t>
                </a:r>
                <a:r>
                  <a:rPr lang="en-US" sz="1600" b="1" baseline="0" dirty="0">
                    <a:solidFill>
                      <a:schemeClr val="bg1"/>
                    </a:solidFill>
                    <a:latin typeface="Garamond" panose="02020404030301010803" pitchFamily="18" charset="0"/>
                  </a:rPr>
                  <a:t> Creek </a:t>
                </a:r>
                <a:r>
                  <a:rPr lang="en-US" sz="1600" b="1" dirty="0">
                    <a:solidFill>
                      <a:schemeClr val="bg1"/>
                    </a:solidFill>
                    <a:latin typeface="Garamond" panose="02020404030301010803" pitchFamily="18" charset="0"/>
                  </a:rPr>
                  <a:t>Depth (ft.)  </a:t>
                </a:r>
              </a:p>
            </c:rich>
          </c:tx>
          <c:layout>
            <c:manualLayout>
              <c:xMode val="edge"/>
              <c:yMode val="edge"/>
              <c:x val="1.5922164663957196E-3"/>
              <c:y val="0.36923468511746316"/>
            </c:manualLayout>
          </c:layout>
          <c:overlay val="0"/>
        </c:title>
        <c:numFmt formatCode="#,##0" sourceLinked="0"/>
        <c:majorTickMark val="out"/>
        <c:minorTickMark val="none"/>
        <c:tickLblPos val="nextTo"/>
        <c:txPr>
          <a:bodyPr/>
          <a:lstStyle/>
          <a:p>
            <a:pPr>
              <a:defRPr sz="1200" b="0">
                <a:solidFill>
                  <a:schemeClr val="bg1"/>
                </a:solidFill>
                <a:latin typeface="Garamond" panose="02020404030301010803" pitchFamily="18" charset="0"/>
              </a:defRPr>
            </a:pPr>
            <a:endParaRPr lang="en-US"/>
          </a:p>
        </c:txPr>
        <c:crossAx val="118310784"/>
        <c:crosses val="autoZero"/>
        <c:crossBetween val="between"/>
      </c:valAx>
      <c:spPr>
        <a:noFill/>
        <a:scene3d>
          <a:camera prst="orthographicFront"/>
          <a:lightRig rig="threePt" dir="t"/>
        </a:scene3d>
        <a:sp3d>
          <a:bevelT h="6350"/>
        </a:sp3d>
      </c:spPr>
    </c:plotArea>
    <c:legend>
      <c:legendPos val="t"/>
      <c:legendEntry>
        <c:idx val="0"/>
        <c:txPr>
          <a:bodyPr/>
          <a:lstStyle/>
          <a:p>
            <a:pPr>
              <a:defRPr sz="1600">
                <a:solidFill>
                  <a:schemeClr val="bg1"/>
                </a:solidFill>
                <a:latin typeface="Garamond" panose="02020404030301010803" pitchFamily="18" charset="0"/>
              </a:defRPr>
            </a:pPr>
            <a:endParaRPr lang="en-US"/>
          </a:p>
        </c:txPr>
      </c:legendEntry>
      <c:layout>
        <c:manualLayout>
          <c:xMode val="edge"/>
          <c:yMode val="edge"/>
          <c:x val="0.44216579971723058"/>
          <c:y val="1.7441221725536814E-2"/>
          <c:w val="0.40347898315723907"/>
          <c:h val="9.4613549543930767E-2"/>
        </c:manualLayout>
      </c:layout>
      <c:overlay val="0"/>
      <c:txPr>
        <a:bodyPr/>
        <a:lstStyle/>
        <a:p>
          <a:pPr>
            <a:defRPr sz="1600">
              <a:latin typeface="Garamond" panose="02020404030301010803" pitchFamily="18" charset="0"/>
            </a:defRPr>
          </a:pPr>
          <a:endParaRPr lang="en-US"/>
        </a:p>
      </c:txPr>
    </c:legend>
    <c:plotVisOnly val="1"/>
    <c:dispBlanksAs val="gap"/>
    <c:showDLblsOverMax val="0"/>
  </c:chart>
  <c:spPr>
    <a:solidFill>
      <a:schemeClr val="bg2">
        <a:lumMod val="20000"/>
        <a:lumOff val="80000"/>
      </a:schemeClr>
    </a:soli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09620577893439"/>
          <c:y val="1.407470551935776E-2"/>
          <c:w val="0.84517172423161291"/>
          <c:h val="0.8014282824181137"/>
        </c:manualLayout>
      </c:layout>
      <c:scatterChart>
        <c:scatterStyle val="lineMarker"/>
        <c:varyColors val="0"/>
        <c:ser>
          <c:idx val="2"/>
          <c:order val="0"/>
          <c:tx>
            <c:strRef>
              <c:f>'Exceedance plot values'!$Q$2</c:f>
              <c:strCache>
                <c:ptCount val="1"/>
                <c:pt idx="0">
                  <c:v>50%</c:v>
                </c:pt>
              </c:strCache>
            </c:strRef>
          </c:tx>
          <c:spPr>
            <a:ln>
              <a:solidFill>
                <a:schemeClr val="bg1"/>
              </a:solidFill>
            </a:ln>
          </c:spPr>
          <c:marker>
            <c:symbol val="none"/>
          </c:marker>
          <c:xVal>
            <c:numRef>
              <c:f>'Exceedance plot values'!$A$3:$A$367</c:f>
              <c:numCache>
                <c:formatCode>d\-mmm\-yy</c:formatCode>
                <c:ptCount val="365"/>
                <c:pt idx="0">
                  <c:v>41913</c:v>
                </c:pt>
                <c:pt idx="1">
                  <c:v>41914</c:v>
                </c:pt>
                <c:pt idx="2">
                  <c:v>41915</c:v>
                </c:pt>
                <c:pt idx="3">
                  <c:v>41916</c:v>
                </c:pt>
                <c:pt idx="4">
                  <c:v>41917</c:v>
                </c:pt>
                <c:pt idx="5">
                  <c:v>41918</c:v>
                </c:pt>
                <c:pt idx="6">
                  <c:v>41919</c:v>
                </c:pt>
                <c:pt idx="7">
                  <c:v>41920</c:v>
                </c:pt>
                <c:pt idx="8">
                  <c:v>41921</c:v>
                </c:pt>
                <c:pt idx="9">
                  <c:v>41922</c:v>
                </c:pt>
                <c:pt idx="10">
                  <c:v>41923</c:v>
                </c:pt>
                <c:pt idx="11">
                  <c:v>41924</c:v>
                </c:pt>
                <c:pt idx="12">
                  <c:v>41925</c:v>
                </c:pt>
                <c:pt idx="13">
                  <c:v>41926</c:v>
                </c:pt>
                <c:pt idx="14">
                  <c:v>41927</c:v>
                </c:pt>
                <c:pt idx="15">
                  <c:v>41928</c:v>
                </c:pt>
                <c:pt idx="16">
                  <c:v>41929</c:v>
                </c:pt>
                <c:pt idx="17">
                  <c:v>41930</c:v>
                </c:pt>
                <c:pt idx="18">
                  <c:v>41931</c:v>
                </c:pt>
                <c:pt idx="19">
                  <c:v>41932</c:v>
                </c:pt>
                <c:pt idx="20">
                  <c:v>41933</c:v>
                </c:pt>
                <c:pt idx="21">
                  <c:v>41934</c:v>
                </c:pt>
                <c:pt idx="22">
                  <c:v>41935</c:v>
                </c:pt>
                <c:pt idx="23">
                  <c:v>41936</c:v>
                </c:pt>
                <c:pt idx="24">
                  <c:v>41937</c:v>
                </c:pt>
                <c:pt idx="25">
                  <c:v>41938</c:v>
                </c:pt>
                <c:pt idx="26">
                  <c:v>41939</c:v>
                </c:pt>
                <c:pt idx="27">
                  <c:v>41940</c:v>
                </c:pt>
                <c:pt idx="28">
                  <c:v>41941</c:v>
                </c:pt>
                <c:pt idx="29">
                  <c:v>41942</c:v>
                </c:pt>
                <c:pt idx="30">
                  <c:v>41943</c:v>
                </c:pt>
                <c:pt idx="31">
                  <c:v>41944</c:v>
                </c:pt>
                <c:pt idx="32">
                  <c:v>41945</c:v>
                </c:pt>
                <c:pt idx="33">
                  <c:v>41946</c:v>
                </c:pt>
                <c:pt idx="34">
                  <c:v>41947</c:v>
                </c:pt>
                <c:pt idx="35">
                  <c:v>41948</c:v>
                </c:pt>
                <c:pt idx="36">
                  <c:v>41949</c:v>
                </c:pt>
                <c:pt idx="37">
                  <c:v>41950</c:v>
                </c:pt>
                <c:pt idx="38">
                  <c:v>41951</c:v>
                </c:pt>
                <c:pt idx="39">
                  <c:v>41952</c:v>
                </c:pt>
                <c:pt idx="40">
                  <c:v>41953</c:v>
                </c:pt>
                <c:pt idx="41">
                  <c:v>41954</c:v>
                </c:pt>
                <c:pt idx="42">
                  <c:v>41955</c:v>
                </c:pt>
                <c:pt idx="43">
                  <c:v>41956</c:v>
                </c:pt>
                <c:pt idx="44">
                  <c:v>41957</c:v>
                </c:pt>
                <c:pt idx="45">
                  <c:v>41958</c:v>
                </c:pt>
                <c:pt idx="46">
                  <c:v>41959</c:v>
                </c:pt>
                <c:pt idx="47">
                  <c:v>41960</c:v>
                </c:pt>
                <c:pt idx="48">
                  <c:v>41961</c:v>
                </c:pt>
                <c:pt idx="49">
                  <c:v>41962</c:v>
                </c:pt>
                <c:pt idx="50">
                  <c:v>41963</c:v>
                </c:pt>
                <c:pt idx="51">
                  <c:v>41964</c:v>
                </c:pt>
                <c:pt idx="52">
                  <c:v>41965</c:v>
                </c:pt>
                <c:pt idx="53">
                  <c:v>41966</c:v>
                </c:pt>
                <c:pt idx="54">
                  <c:v>41967</c:v>
                </c:pt>
                <c:pt idx="55">
                  <c:v>41968</c:v>
                </c:pt>
                <c:pt idx="56">
                  <c:v>41969</c:v>
                </c:pt>
                <c:pt idx="57">
                  <c:v>41970</c:v>
                </c:pt>
                <c:pt idx="58">
                  <c:v>41971</c:v>
                </c:pt>
                <c:pt idx="59">
                  <c:v>41972</c:v>
                </c:pt>
                <c:pt idx="60">
                  <c:v>41973</c:v>
                </c:pt>
                <c:pt idx="61">
                  <c:v>41974</c:v>
                </c:pt>
                <c:pt idx="62">
                  <c:v>41975</c:v>
                </c:pt>
                <c:pt idx="63">
                  <c:v>41976</c:v>
                </c:pt>
                <c:pt idx="64">
                  <c:v>41977</c:v>
                </c:pt>
                <c:pt idx="65">
                  <c:v>41978</c:v>
                </c:pt>
                <c:pt idx="66">
                  <c:v>41979</c:v>
                </c:pt>
                <c:pt idx="67">
                  <c:v>41980</c:v>
                </c:pt>
                <c:pt idx="68">
                  <c:v>41981</c:v>
                </c:pt>
                <c:pt idx="69">
                  <c:v>41982</c:v>
                </c:pt>
                <c:pt idx="70">
                  <c:v>41983</c:v>
                </c:pt>
                <c:pt idx="71">
                  <c:v>41984</c:v>
                </c:pt>
                <c:pt idx="72">
                  <c:v>41985</c:v>
                </c:pt>
                <c:pt idx="73">
                  <c:v>41986</c:v>
                </c:pt>
                <c:pt idx="74">
                  <c:v>41987</c:v>
                </c:pt>
                <c:pt idx="75">
                  <c:v>41988</c:v>
                </c:pt>
                <c:pt idx="76">
                  <c:v>41989</c:v>
                </c:pt>
                <c:pt idx="77">
                  <c:v>41990</c:v>
                </c:pt>
                <c:pt idx="78">
                  <c:v>41991</c:v>
                </c:pt>
                <c:pt idx="79">
                  <c:v>41992</c:v>
                </c:pt>
                <c:pt idx="80">
                  <c:v>41993</c:v>
                </c:pt>
                <c:pt idx="81">
                  <c:v>41994</c:v>
                </c:pt>
                <c:pt idx="82">
                  <c:v>41995</c:v>
                </c:pt>
                <c:pt idx="83">
                  <c:v>41996</c:v>
                </c:pt>
                <c:pt idx="84">
                  <c:v>41997</c:v>
                </c:pt>
                <c:pt idx="85">
                  <c:v>41998</c:v>
                </c:pt>
                <c:pt idx="86">
                  <c:v>41999</c:v>
                </c:pt>
                <c:pt idx="87">
                  <c:v>42000</c:v>
                </c:pt>
                <c:pt idx="88">
                  <c:v>42001</c:v>
                </c:pt>
                <c:pt idx="89">
                  <c:v>42002</c:v>
                </c:pt>
                <c:pt idx="90">
                  <c:v>42003</c:v>
                </c:pt>
                <c:pt idx="91">
                  <c:v>42004</c:v>
                </c:pt>
                <c:pt idx="92">
                  <c:v>42005</c:v>
                </c:pt>
                <c:pt idx="93">
                  <c:v>42006</c:v>
                </c:pt>
                <c:pt idx="94">
                  <c:v>42007</c:v>
                </c:pt>
                <c:pt idx="95">
                  <c:v>42008</c:v>
                </c:pt>
                <c:pt idx="96">
                  <c:v>42009</c:v>
                </c:pt>
                <c:pt idx="97">
                  <c:v>42010</c:v>
                </c:pt>
                <c:pt idx="98">
                  <c:v>42011</c:v>
                </c:pt>
                <c:pt idx="99">
                  <c:v>42012</c:v>
                </c:pt>
                <c:pt idx="100">
                  <c:v>42013</c:v>
                </c:pt>
                <c:pt idx="101">
                  <c:v>42014</c:v>
                </c:pt>
                <c:pt idx="102">
                  <c:v>42015</c:v>
                </c:pt>
                <c:pt idx="103">
                  <c:v>42016</c:v>
                </c:pt>
                <c:pt idx="104">
                  <c:v>42017</c:v>
                </c:pt>
                <c:pt idx="105">
                  <c:v>42018</c:v>
                </c:pt>
                <c:pt idx="106">
                  <c:v>42019</c:v>
                </c:pt>
                <c:pt idx="107">
                  <c:v>42020</c:v>
                </c:pt>
                <c:pt idx="108">
                  <c:v>42021</c:v>
                </c:pt>
                <c:pt idx="109">
                  <c:v>42022</c:v>
                </c:pt>
                <c:pt idx="110">
                  <c:v>42023</c:v>
                </c:pt>
                <c:pt idx="111">
                  <c:v>42024</c:v>
                </c:pt>
                <c:pt idx="112">
                  <c:v>42025</c:v>
                </c:pt>
                <c:pt idx="113">
                  <c:v>42026</c:v>
                </c:pt>
                <c:pt idx="114">
                  <c:v>42027</c:v>
                </c:pt>
                <c:pt idx="115">
                  <c:v>42028</c:v>
                </c:pt>
                <c:pt idx="116">
                  <c:v>42029</c:v>
                </c:pt>
                <c:pt idx="117">
                  <c:v>42030</c:v>
                </c:pt>
                <c:pt idx="118">
                  <c:v>42031</c:v>
                </c:pt>
                <c:pt idx="119">
                  <c:v>42032</c:v>
                </c:pt>
                <c:pt idx="120">
                  <c:v>42033</c:v>
                </c:pt>
                <c:pt idx="121">
                  <c:v>42034</c:v>
                </c:pt>
                <c:pt idx="122">
                  <c:v>42035</c:v>
                </c:pt>
                <c:pt idx="123">
                  <c:v>42036</c:v>
                </c:pt>
                <c:pt idx="124">
                  <c:v>42037</c:v>
                </c:pt>
                <c:pt idx="125">
                  <c:v>42038</c:v>
                </c:pt>
                <c:pt idx="126">
                  <c:v>42039</c:v>
                </c:pt>
                <c:pt idx="127">
                  <c:v>42040</c:v>
                </c:pt>
                <c:pt idx="128">
                  <c:v>42041</c:v>
                </c:pt>
                <c:pt idx="129">
                  <c:v>42042</c:v>
                </c:pt>
                <c:pt idx="130">
                  <c:v>42043</c:v>
                </c:pt>
                <c:pt idx="131">
                  <c:v>42044</c:v>
                </c:pt>
                <c:pt idx="132">
                  <c:v>42045</c:v>
                </c:pt>
                <c:pt idx="133">
                  <c:v>42046</c:v>
                </c:pt>
                <c:pt idx="134">
                  <c:v>42047</c:v>
                </c:pt>
                <c:pt idx="135">
                  <c:v>42048</c:v>
                </c:pt>
                <c:pt idx="136">
                  <c:v>42049</c:v>
                </c:pt>
                <c:pt idx="137">
                  <c:v>42050</c:v>
                </c:pt>
                <c:pt idx="138">
                  <c:v>42051</c:v>
                </c:pt>
                <c:pt idx="139">
                  <c:v>42052</c:v>
                </c:pt>
                <c:pt idx="140">
                  <c:v>42053</c:v>
                </c:pt>
                <c:pt idx="141">
                  <c:v>42054</c:v>
                </c:pt>
                <c:pt idx="142">
                  <c:v>42055</c:v>
                </c:pt>
                <c:pt idx="143">
                  <c:v>42056</c:v>
                </c:pt>
                <c:pt idx="144">
                  <c:v>42057</c:v>
                </c:pt>
                <c:pt idx="145">
                  <c:v>42058</c:v>
                </c:pt>
                <c:pt idx="146">
                  <c:v>42059</c:v>
                </c:pt>
                <c:pt idx="147">
                  <c:v>42060</c:v>
                </c:pt>
                <c:pt idx="148">
                  <c:v>42061</c:v>
                </c:pt>
                <c:pt idx="149">
                  <c:v>42062</c:v>
                </c:pt>
                <c:pt idx="150">
                  <c:v>42063</c:v>
                </c:pt>
                <c:pt idx="151">
                  <c:v>42064</c:v>
                </c:pt>
                <c:pt idx="152">
                  <c:v>42065</c:v>
                </c:pt>
                <c:pt idx="153">
                  <c:v>42066</c:v>
                </c:pt>
                <c:pt idx="154">
                  <c:v>42067</c:v>
                </c:pt>
                <c:pt idx="155">
                  <c:v>42068</c:v>
                </c:pt>
                <c:pt idx="156">
                  <c:v>42069</c:v>
                </c:pt>
                <c:pt idx="157">
                  <c:v>42070</c:v>
                </c:pt>
                <c:pt idx="158">
                  <c:v>42071</c:v>
                </c:pt>
                <c:pt idx="159">
                  <c:v>42072</c:v>
                </c:pt>
                <c:pt idx="160">
                  <c:v>42073</c:v>
                </c:pt>
                <c:pt idx="161">
                  <c:v>42074</c:v>
                </c:pt>
                <c:pt idx="162">
                  <c:v>42075</c:v>
                </c:pt>
                <c:pt idx="163">
                  <c:v>42076</c:v>
                </c:pt>
                <c:pt idx="164">
                  <c:v>42077</c:v>
                </c:pt>
                <c:pt idx="165">
                  <c:v>42078</c:v>
                </c:pt>
                <c:pt idx="166">
                  <c:v>42079</c:v>
                </c:pt>
                <c:pt idx="167">
                  <c:v>42080</c:v>
                </c:pt>
                <c:pt idx="168">
                  <c:v>42081</c:v>
                </c:pt>
                <c:pt idx="169">
                  <c:v>42082</c:v>
                </c:pt>
                <c:pt idx="170">
                  <c:v>42083</c:v>
                </c:pt>
                <c:pt idx="171">
                  <c:v>42084</c:v>
                </c:pt>
                <c:pt idx="172">
                  <c:v>42085</c:v>
                </c:pt>
                <c:pt idx="173">
                  <c:v>42086</c:v>
                </c:pt>
                <c:pt idx="174">
                  <c:v>42087</c:v>
                </c:pt>
                <c:pt idx="175">
                  <c:v>42088</c:v>
                </c:pt>
                <c:pt idx="176">
                  <c:v>42089</c:v>
                </c:pt>
                <c:pt idx="177">
                  <c:v>42090</c:v>
                </c:pt>
                <c:pt idx="178">
                  <c:v>42091</c:v>
                </c:pt>
                <c:pt idx="179">
                  <c:v>42092</c:v>
                </c:pt>
                <c:pt idx="180">
                  <c:v>42093</c:v>
                </c:pt>
                <c:pt idx="181">
                  <c:v>42094</c:v>
                </c:pt>
                <c:pt idx="182">
                  <c:v>42095</c:v>
                </c:pt>
                <c:pt idx="183">
                  <c:v>42096</c:v>
                </c:pt>
                <c:pt idx="184">
                  <c:v>42097</c:v>
                </c:pt>
                <c:pt idx="185">
                  <c:v>42098</c:v>
                </c:pt>
                <c:pt idx="186">
                  <c:v>42099</c:v>
                </c:pt>
                <c:pt idx="187">
                  <c:v>42100</c:v>
                </c:pt>
                <c:pt idx="188">
                  <c:v>42101</c:v>
                </c:pt>
                <c:pt idx="189">
                  <c:v>42102</c:v>
                </c:pt>
                <c:pt idx="190">
                  <c:v>42103</c:v>
                </c:pt>
                <c:pt idx="191">
                  <c:v>42104</c:v>
                </c:pt>
                <c:pt idx="192">
                  <c:v>42105</c:v>
                </c:pt>
                <c:pt idx="193">
                  <c:v>42106</c:v>
                </c:pt>
                <c:pt idx="194">
                  <c:v>42107</c:v>
                </c:pt>
                <c:pt idx="195">
                  <c:v>42108</c:v>
                </c:pt>
                <c:pt idx="196">
                  <c:v>42109</c:v>
                </c:pt>
                <c:pt idx="197">
                  <c:v>42110</c:v>
                </c:pt>
                <c:pt idx="198">
                  <c:v>42111</c:v>
                </c:pt>
                <c:pt idx="199">
                  <c:v>42112</c:v>
                </c:pt>
                <c:pt idx="200">
                  <c:v>42113</c:v>
                </c:pt>
                <c:pt idx="201">
                  <c:v>42114</c:v>
                </c:pt>
                <c:pt idx="202">
                  <c:v>42115</c:v>
                </c:pt>
                <c:pt idx="203">
                  <c:v>42116</c:v>
                </c:pt>
                <c:pt idx="204">
                  <c:v>42117</c:v>
                </c:pt>
                <c:pt idx="205">
                  <c:v>42118</c:v>
                </c:pt>
                <c:pt idx="206">
                  <c:v>42119</c:v>
                </c:pt>
                <c:pt idx="207">
                  <c:v>42120</c:v>
                </c:pt>
                <c:pt idx="208">
                  <c:v>42121</c:v>
                </c:pt>
                <c:pt idx="209">
                  <c:v>42122</c:v>
                </c:pt>
                <c:pt idx="210">
                  <c:v>42123</c:v>
                </c:pt>
                <c:pt idx="211">
                  <c:v>42124</c:v>
                </c:pt>
                <c:pt idx="212">
                  <c:v>42125</c:v>
                </c:pt>
                <c:pt idx="213">
                  <c:v>42126</c:v>
                </c:pt>
                <c:pt idx="214">
                  <c:v>42127</c:v>
                </c:pt>
                <c:pt idx="215">
                  <c:v>42128</c:v>
                </c:pt>
                <c:pt idx="216">
                  <c:v>42129</c:v>
                </c:pt>
                <c:pt idx="217">
                  <c:v>42130</c:v>
                </c:pt>
                <c:pt idx="218">
                  <c:v>42131</c:v>
                </c:pt>
                <c:pt idx="219">
                  <c:v>42132</c:v>
                </c:pt>
                <c:pt idx="220">
                  <c:v>42133</c:v>
                </c:pt>
                <c:pt idx="221">
                  <c:v>42134</c:v>
                </c:pt>
                <c:pt idx="222">
                  <c:v>42135</c:v>
                </c:pt>
                <c:pt idx="223">
                  <c:v>42136</c:v>
                </c:pt>
                <c:pt idx="224">
                  <c:v>42137</c:v>
                </c:pt>
                <c:pt idx="225">
                  <c:v>42138</c:v>
                </c:pt>
                <c:pt idx="226">
                  <c:v>42139</c:v>
                </c:pt>
                <c:pt idx="227">
                  <c:v>42140</c:v>
                </c:pt>
                <c:pt idx="228">
                  <c:v>42141</c:v>
                </c:pt>
                <c:pt idx="229">
                  <c:v>42142</c:v>
                </c:pt>
                <c:pt idx="230">
                  <c:v>42143</c:v>
                </c:pt>
                <c:pt idx="231">
                  <c:v>42144</c:v>
                </c:pt>
                <c:pt idx="232">
                  <c:v>42145</c:v>
                </c:pt>
                <c:pt idx="233">
                  <c:v>42146</c:v>
                </c:pt>
                <c:pt idx="234">
                  <c:v>42147</c:v>
                </c:pt>
                <c:pt idx="235">
                  <c:v>42148</c:v>
                </c:pt>
                <c:pt idx="236">
                  <c:v>42149</c:v>
                </c:pt>
                <c:pt idx="237">
                  <c:v>42150</c:v>
                </c:pt>
                <c:pt idx="238">
                  <c:v>42151</c:v>
                </c:pt>
                <c:pt idx="239">
                  <c:v>42152</c:v>
                </c:pt>
                <c:pt idx="240">
                  <c:v>42153</c:v>
                </c:pt>
                <c:pt idx="241">
                  <c:v>42154</c:v>
                </c:pt>
                <c:pt idx="242">
                  <c:v>42155</c:v>
                </c:pt>
                <c:pt idx="243">
                  <c:v>42156</c:v>
                </c:pt>
                <c:pt idx="244">
                  <c:v>42157</c:v>
                </c:pt>
                <c:pt idx="245">
                  <c:v>42158</c:v>
                </c:pt>
                <c:pt idx="246">
                  <c:v>42159</c:v>
                </c:pt>
                <c:pt idx="247">
                  <c:v>42160</c:v>
                </c:pt>
                <c:pt idx="248">
                  <c:v>42161</c:v>
                </c:pt>
                <c:pt idx="249">
                  <c:v>42162</c:v>
                </c:pt>
                <c:pt idx="250">
                  <c:v>42163</c:v>
                </c:pt>
                <c:pt idx="251">
                  <c:v>42164</c:v>
                </c:pt>
                <c:pt idx="252">
                  <c:v>42165</c:v>
                </c:pt>
                <c:pt idx="253">
                  <c:v>42166</c:v>
                </c:pt>
                <c:pt idx="254">
                  <c:v>42167</c:v>
                </c:pt>
                <c:pt idx="255">
                  <c:v>42168</c:v>
                </c:pt>
                <c:pt idx="256">
                  <c:v>42169</c:v>
                </c:pt>
                <c:pt idx="257">
                  <c:v>42170</c:v>
                </c:pt>
                <c:pt idx="258">
                  <c:v>42171</c:v>
                </c:pt>
                <c:pt idx="259">
                  <c:v>42172</c:v>
                </c:pt>
                <c:pt idx="260">
                  <c:v>42173</c:v>
                </c:pt>
                <c:pt idx="261">
                  <c:v>42174</c:v>
                </c:pt>
                <c:pt idx="262">
                  <c:v>42175</c:v>
                </c:pt>
                <c:pt idx="263">
                  <c:v>42176</c:v>
                </c:pt>
                <c:pt idx="264">
                  <c:v>42177</c:v>
                </c:pt>
                <c:pt idx="265">
                  <c:v>42178</c:v>
                </c:pt>
                <c:pt idx="266">
                  <c:v>42179</c:v>
                </c:pt>
                <c:pt idx="267">
                  <c:v>42180</c:v>
                </c:pt>
                <c:pt idx="268">
                  <c:v>42181</c:v>
                </c:pt>
                <c:pt idx="269">
                  <c:v>42182</c:v>
                </c:pt>
                <c:pt idx="270">
                  <c:v>42183</c:v>
                </c:pt>
                <c:pt idx="271">
                  <c:v>42184</c:v>
                </c:pt>
                <c:pt idx="272">
                  <c:v>42185</c:v>
                </c:pt>
                <c:pt idx="273">
                  <c:v>42186</c:v>
                </c:pt>
                <c:pt idx="274">
                  <c:v>42187</c:v>
                </c:pt>
                <c:pt idx="275">
                  <c:v>42188</c:v>
                </c:pt>
                <c:pt idx="276">
                  <c:v>42189</c:v>
                </c:pt>
                <c:pt idx="277">
                  <c:v>42190</c:v>
                </c:pt>
                <c:pt idx="278">
                  <c:v>42191</c:v>
                </c:pt>
                <c:pt idx="279">
                  <c:v>42192</c:v>
                </c:pt>
                <c:pt idx="280">
                  <c:v>42193</c:v>
                </c:pt>
                <c:pt idx="281">
                  <c:v>42194</c:v>
                </c:pt>
                <c:pt idx="282">
                  <c:v>42195</c:v>
                </c:pt>
                <c:pt idx="283">
                  <c:v>42196</c:v>
                </c:pt>
                <c:pt idx="284">
                  <c:v>42197</c:v>
                </c:pt>
                <c:pt idx="285">
                  <c:v>42198</c:v>
                </c:pt>
                <c:pt idx="286">
                  <c:v>42199</c:v>
                </c:pt>
                <c:pt idx="287">
                  <c:v>42200</c:v>
                </c:pt>
                <c:pt idx="288">
                  <c:v>42201</c:v>
                </c:pt>
                <c:pt idx="289">
                  <c:v>42202</c:v>
                </c:pt>
                <c:pt idx="290">
                  <c:v>42203</c:v>
                </c:pt>
                <c:pt idx="291">
                  <c:v>42204</c:v>
                </c:pt>
                <c:pt idx="292">
                  <c:v>42205</c:v>
                </c:pt>
                <c:pt idx="293">
                  <c:v>42206</c:v>
                </c:pt>
                <c:pt idx="294">
                  <c:v>42207</c:v>
                </c:pt>
                <c:pt idx="295">
                  <c:v>42208</c:v>
                </c:pt>
                <c:pt idx="296">
                  <c:v>42209</c:v>
                </c:pt>
                <c:pt idx="297">
                  <c:v>42210</c:v>
                </c:pt>
                <c:pt idx="298">
                  <c:v>42211</c:v>
                </c:pt>
                <c:pt idx="299">
                  <c:v>42212</c:v>
                </c:pt>
                <c:pt idx="300">
                  <c:v>42213</c:v>
                </c:pt>
                <c:pt idx="301">
                  <c:v>42214</c:v>
                </c:pt>
                <c:pt idx="302">
                  <c:v>42215</c:v>
                </c:pt>
                <c:pt idx="303">
                  <c:v>42216</c:v>
                </c:pt>
                <c:pt idx="304">
                  <c:v>42217</c:v>
                </c:pt>
                <c:pt idx="305">
                  <c:v>42218</c:v>
                </c:pt>
                <c:pt idx="306">
                  <c:v>42219</c:v>
                </c:pt>
                <c:pt idx="307">
                  <c:v>42220</c:v>
                </c:pt>
                <c:pt idx="308">
                  <c:v>42221</c:v>
                </c:pt>
                <c:pt idx="309">
                  <c:v>42222</c:v>
                </c:pt>
                <c:pt idx="310">
                  <c:v>42223</c:v>
                </c:pt>
                <c:pt idx="311">
                  <c:v>42224</c:v>
                </c:pt>
                <c:pt idx="312">
                  <c:v>42225</c:v>
                </c:pt>
                <c:pt idx="313">
                  <c:v>42226</c:v>
                </c:pt>
                <c:pt idx="314">
                  <c:v>42227</c:v>
                </c:pt>
                <c:pt idx="315">
                  <c:v>42228</c:v>
                </c:pt>
                <c:pt idx="316">
                  <c:v>42229</c:v>
                </c:pt>
                <c:pt idx="317">
                  <c:v>42230</c:v>
                </c:pt>
                <c:pt idx="318">
                  <c:v>42231</c:v>
                </c:pt>
                <c:pt idx="319">
                  <c:v>42232</c:v>
                </c:pt>
                <c:pt idx="320">
                  <c:v>42233</c:v>
                </c:pt>
                <c:pt idx="321">
                  <c:v>42234</c:v>
                </c:pt>
                <c:pt idx="322">
                  <c:v>42235</c:v>
                </c:pt>
                <c:pt idx="323">
                  <c:v>42236</c:v>
                </c:pt>
                <c:pt idx="324">
                  <c:v>42237</c:v>
                </c:pt>
                <c:pt idx="325">
                  <c:v>42238</c:v>
                </c:pt>
                <c:pt idx="326">
                  <c:v>42239</c:v>
                </c:pt>
                <c:pt idx="327">
                  <c:v>42240</c:v>
                </c:pt>
                <c:pt idx="328">
                  <c:v>42241</c:v>
                </c:pt>
                <c:pt idx="329">
                  <c:v>42242</c:v>
                </c:pt>
                <c:pt idx="330">
                  <c:v>42243</c:v>
                </c:pt>
                <c:pt idx="331">
                  <c:v>42244</c:v>
                </c:pt>
                <c:pt idx="332">
                  <c:v>42245</c:v>
                </c:pt>
                <c:pt idx="333">
                  <c:v>42246</c:v>
                </c:pt>
                <c:pt idx="334">
                  <c:v>42247</c:v>
                </c:pt>
                <c:pt idx="335">
                  <c:v>42248</c:v>
                </c:pt>
                <c:pt idx="336">
                  <c:v>42249</c:v>
                </c:pt>
                <c:pt idx="337">
                  <c:v>42250</c:v>
                </c:pt>
                <c:pt idx="338">
                  <c:v>42251</c:v>
                </c:pt>
                <c:pt idx="339">
                  <c:v>42252</c:v>
                </c:pt>
                <c:pt idx="340">
                  <c:v>42253</c:v>
                </c:pt>
                <c:pt idx="341">
                  <c:v>42254</c:v>
                </c:pt>
                <c:pt idx="342">
                  <c:v>42255</c:v>
                </c:pt>
                <c:pt idx="343">
                  <c:v>42256</c:v>
                </c:pt>
                <c:pt idx="344">
                  <c:v>42257</c:v>
                </c:pt>
                <c:pt idx="345">
                  <c:v>42258</c:v>
                </c:pt>
                <c:pt idx="346">
                  <c:v>42259</c:v>
                </c:pt>
                <c:pt idx="347">
                  <c:v>42260</c:v>
                </c:pt>
                <c:pt idx="348">
                  <c:v>42261</c:v>
                </c:pt>
                <c:pt idx="349">
                  <c:v>42262</c:v>
                </c:pt>
                <c:pt idx="350">
                  <c:v>42263</c:v>
                </c:pt>
                <c:pt idx="351">
                  <c:v>42264</c:v>
                </c:pt>
                <c:pt idx="352">
                  <c:v>42265</c:v>
                </c:pt>
                <c:pt idx="353">
                  <c:v>42266</c:v>
                </c:pt>
                <c:pt idx="354">
                  <c:v>42267</c:v>
                </c:pt>
                <c:pt idx="355">
                  <c:v>42268</c:v>
                </c:pt>
                <c:pt idx="356">
                  <c:v>42269</c:v>
                </c:pt>
                <c:pt idx="357">
                  <c:v>42270</c:v>
                </c:pt>
                <c:pt idx="358">
                  <c:v>42271</c:v>
                </c:pt>
                <c:pt idx="359">
                  <c:v>42272</c:v>
                </c:pt>
                <c:pt idx="360">
                  <c:v>42273</c:v>
                </c:pt>
                <c:pt idx="361">
                  <c:v>42274</c:v>
                </c:pt>
                <c:pt idx="362">
                  <c:v>42275</c:v>
                </c:pt>
                <c:pt idx="363">
                  <c:v>42276</c:v>
                </c:pt>
                <c:pt idx="364">
                  <c:v>42277</c:v>
                </c:pt>
              </c:numCache>
            </c:numRef>
          </c:xVal>
          <c:yVal>
            <c:numRef>
              <c:f>'Exceedance plot values'!$W$3:$W$367</c:f>
              <c:numCache>
                <c:formatCode>0.00</c:formatCode>
                <c:ptCount val="365"/>
                <c:pt idx="0">
                  <c:v>-0.1528176741616285</c:v>
                </c:pt>
                <c:pt idx="1">
                  <c:v>-0.20628541407403667</c:v>
                </c:pt>
                <c:pt idx="2">
                  <c:v>-8.7309350941236374E-2</c:v>
                </c:pt>
                <c:pt idx="3">
                  <c:v>0.14128138786846556</c:v>
                </c:pt>
                <c:pt idx="4">
                  <c:v>0.19370454535574666</c:v>
                </c:pt>
                <c:pt idx="5">
                  <c:v>0.12751723961097383</c:v>
                </c:pt>
                <c:pt idx="6">
                  <c:v>0.33506027825369955</c:v>
                </c:pt>
                <c:pt idx="7">
                  <c:v>0.36994681566751453</c:v>
                </c:pt>
                <c:pt idx="8">
                  <c:v>0.32166172989695241</c:v>
                </c:pt>
                <c:pt idx="9">
                  <c:v>0.22090397621541413</c:v>
                </c:pt>
                <c:pt idx="10">
                  <c:v>3.3954829576980927E-3</c:v>
                </c:pt>
                <c:pt idx="11">
                  <c:v>0.31879289808239264</c:v>
                </c:pt>
                <c:pt idx="12">
                  <c:v>0.3747679350176405</c:v>
                </c:pt>
                <c:pt idx="13">
                  <c:v>0.10684037581394357</c:v>
                </c:pt>
                <c:pt idx="14">
                  <c:v>0.44251394470154537</c:v>
                </c:pt>
                <c:pt idx="15">
                  <c:v>0.6450337765059686</c:v>
                </c:pt>
                <c:pt idx="16">
                  <c:v>0.47696420919598381</c:v>
                </c:pt>
                <c:pt idx="17">
                  <c:v>0.39807895296565832</c:v>
                </c:pt>
                <c:pt idx="18">
                  <c:v>0.28999983038783661</c:v>
                </c:pt>
                <c:pt idx="19">
                  <c:v>0.24160079176670735</c:v>
                </c:pt>
                <c:pt idx="20">
                  <c:v>0.33532812694385861</c:v>
                </c:pt>
                <c:pt idx="21">
                  <c:v>0.51161683669284486</c:v>
                </c:pt>
                <c:pt idx="22">
                  <c:v>0.65056546477551436</c:v>
                </c:pt>
                <c:pt idx="23">
                  <c:v>0.57920575145136866</c:v>
                </c:pt>
                <c:pt idx="24">
                  <c:v>0.41697529995705551</c:v>
                </c:pt>
                <c:pt idx="25">
                  <c:v>0.6039678396985213</c:v>
                </c:pt>
                <c:pt idx="26">
                  <c:v>0.52746978566752389</c:v>
                </c:pt>
                <c:pt idx="27">
                  <c:v>0.64254809482994091</c:v>
                </c:pt>
                <c:pt idx="28">
                  <c:v>1.1424665024539404</c:v>
                </c:pt>
                <c:pt idx="29">
                  <c:v>1.2934566588288412</c:v>
                </c:pt>
                <c:pt idx="30">
                  <c:v>1.3593616761126448</c:v>
                </c:pt>
                <c:pt idx="31">
                  <c:v>0.92988161433595451</c:v>
                </c:pt>
                <c:pt idx="32">
                  <c:v>1.3249105552527727</c:v>
                </c:pt>
                <c:pt idx="33">
                  <c:v>1.8871538906409828</c:v>
                </c:pt>
                <c:pt idx="34">
                  <c:v>1.9455759262422276</c:v>
                </c:pt>
                <c:pt idx="35">
                  <c:v>2.1410891695101189</c:v>
                </c:pt>
                <c:pt idx="36">
                  <c:v>2.3928118518625894</c:v>
                </c:pt>
                <c:pt idx="37">
                  <c:v>2.7008809488909353</c:v>
                </c:pt>
                <c:pt idx="38">
                  <c:v>2.3435848563519421</c:v>
                </c:pt>
                <c:pt idx="39">
                  <c:v>2.3937536729838609</c:v>
                </c:pt>
                <c:pt idx="40">
                  <c:v>2.3672218953447359</c:v>
                </c:pt>
                <c:pt idx="41">
                  <c:v>2.1604235021517564</c:v>
                </c:pt>
                <c:pt idx="42">
                  <c:v>2.6290804447865206</c:v>
                </c:pt>
                <c:pt idx="43">
                  <c:v>2.6424768276605359</c:v>
                </c:pt>
                <c:pt idx="44">
                  <c:v>2.7030536910373897</c:v>
                </c:pt>
                <c:pt idx="45">
                  <c:v>2.4710388845499178</c:v>
                </c:pt>
                <c:pt idx="46">
                  <c:v>3.2328124459766769</c:v>
                </c:pt>
                <c:pt idx="47">
                  <c:v>3.4101847756360737</c:v>
                </c:pt>
                <c:pt idx="48">
                  <c:v>3.9652868106557992</c:v>
                </c:pt>
                <c:pt idx="49">
                  <c:v>4.3761869395706938</c:v>
                </c:pt>
                <c:pt idx="50">
                  <c:v>3.6474820248593876</c:v>
                </c:pt>
                <c:pt idx="51">
                  <c:v>3.161943841083616</c:v>
                </c:pt>
                <c:pt idx="52">
                  <c:v>2.9537436616392601</c:v>
                </c:pt>
                <c:pt idx="53">
                  <c:v>2.5594069716574559</c:v>
                </c:pt>
                <c:pt idx="54">
                  <c:v>2.8761765652257907</c:v>
                </c:pt>
                <c:pt idx="55">
                  <c:v>3.144938400529572</c:v>
                </c:pt>
                <c:pt idx="56">
                  <c:v>3.1674876264036165</c:v>
                </c:pt>
                <c:pt idx="57">
                  <c:v>3.0419123189737274</c:v>
                </c:pt>
                <c:pt idx="58">
                  <c:v>2.6387989474498568</c:v>
                </c:pt>
                <c:pt idx="59">
                  <c:v>3.0926118228926942</c:v>
                </c:pt>
                <c:pt idx="60">
                  <c:v>3.0151396822175816</c:v>
                </c:pt>
                <c:pt idx="61">
                  <c:v>2.9173210297556764</c:v>
                </c:pt>
                <c:pt idx="62">
                  <c:v>3.3190543189937927</c:v>
                </c:pt>
                <c:pt idx="63">
                  <c:v>3.3484746046874925</c:v>
                </c:pt>
                <c:pt idx="64">
                  <c:v>3.0990527912464216</c:v>
                </c:pt>
                <c:pt idx="65">
                  <c:v>2.9535202641412148</c:v>
                </c:pt>
                <c:pt idx="66">
                  <c:v>2.8600467414969675</c:v>
                </c:pt>
                <c:pt idx="67">
                  <c:v>3.2212286287130105</c:v>
                </c:pt>
                <c:pt idx="68">
                  <c:v>3.0093982684741825</c:v>
                </c:pt>
                <c:pt idx="69">
                  <c:v>3.1449448969777656</c:v>
                </c:pt>
                <c:pt idx="70">
                  <c:v>3.1959425760029401</c:v>
                </c:pt>
                <c:pt idx="71">
                  <c:v>3.3232874350676802</c:v>
                </c:pt>
                <c:pt idx="72">
                  <c:v>3.2629822985945793</c:v>
                </c:pt>
                <c:pt idx="73">
                  <c:v>3.8886982792668405</c:v>
                </c:pt>
                <c:pt idx="74">
                  <c:v>4.3673263165993639</c:v>
                </c:pt>
                <c:pt idx="75">
                  <c:v>4.8890459484891373</c:v>
                </c:pt>
                <c:pt idx="76">
                  <c:v>4.265245658864135</c:v>
                </c:pt>
                <c:pt idx="77">
                  <c:v>4.7489982666026958</c:v>
                </c:pt>
                <c:pt idx="78">
                  <c:v>4.0866367189584825</c:v>
                </c:pt>
                <c:pt idx="79">
                  <c:v>3.9286667372442547</c:v>
                </c:pt>
                <c:pt idx="80">
                  <c:v>4.0445029602670513</c:v>
                </c:pt>
                <c:pt idx="81">
                  <c:v>4.0644071949186475</c:v>
                </c:pt>
                <c:pt idx="82">
                  <c:v>4.2596904556214845</c:v>
                </c:pt>
                <c:pt idx="83">
                  <c:v>4.0198981047024027</c:v>
                </c:pt>
                <c:pt idx="84">
                  <c:v>4.0419995414578018</c:v>
                </c:pt>
                <c:pt idx="85">
                  <c:v>3.9399004771193571</c:v>
                </c:pt>
                <c:pt idx="86">
                  <c:v>3.9365079563561221</c:v>
                </c:pt>
                <c:pt idx="87">
                  <c:v>3.748634887972786</c:v>
                </c:pt>
                <c:pt idx="88">
                  <c:v>5.3789977204801627</c:v>
                </c:pt>
                <c:pt idx="89">
                  <c:v>5.1570519862769615</c:v>
                </c:pt>
                <c:pt idx="90">
                  <c:v>4.7295795397799232</c:v>
                </c:pt>
                <c:pt idx="91">
                  <c:v>4.3728885085225784</c:v>
                </c:pt>
                <c:pt idx="92">
                  <c:v>4.7075523787425038</c:v>
                </c:pt>
                <c:pt idx="93">
                  <c:v>4.5369061996466549</c:v>
                </c:pt>
                <c:pt idx="94">
                  <c:v>4.449667315521312</c:v>
                </c:pt>
                <c:pt idx="95">
                  <c:v>4.2055646694037065</c:v>
                </c:pt>
                <c:pt idx="96">
                  <c:v>5.1425717176361019</c:v>
                </c:pt>
                <c:pt idx="97">
                  <c:v>4.4752060488846137</c:v>
                </c:pt>
                <c:pt idx="98">
                  <c:v>4.2086162862572873</c:v>
                </c:pt>
                <c:pt idx="99">
                  <c:v>4.4206564017926606</c:v>
                </c:pt>
                <c:pt idx="100">
                  <c:v>4.4948133780668016</c:v>
                </c:pt>
                <c:pt idx="101">
                  <c:v>4.6917488515727026</c:v>
                </c:pt>
                <c:pt idx="102">
                  <c:v>4.758542389959306</c:v>
                </c:pt>
                <c:pt idx="103">
                  <c:v>4.4967819953416637</c:v>
                </c:pt>
                <c:pt idx="104">
                  <c:v>4.7037232700651455</c:v>
                </c:pt>
                <c:pt idx="105">
                  <c:v>5.1374275596088594</c:v>
                </c:pt>
                <c:pt idx="106">
                  <c:v>5.086152602215984</c:v>
                </c:pt>
                <c:pt idx="107">
                  <c:v>4.9612533440811255</c:v>
                </c:pt>
                <c:pt idx="108">
                  <c:v>4.5297680588834606</c:v>
                </c:pt>
                <c:pt idx="109">
                  <c:v>4.3078297266321961</c:v>
                </c:pt>
                <c:pt idx="110">
                  <c:v>4.2815373217551667</c:v>
                </c:pt>
                <c:pt idx="111">
                  <c:v>4.2563503293729799</c:v>
                </c:pt>
                <c:pt idx="112">
                  <c:v>3.8628333379633286</c:v>
                </c:pt>
                <c:pt idx="113">
                  <c:v>3.4664758134295592</c:v>
                </c:pt>
                <c:pt idx="114">
                  <c:v>3.2737324302671542</c:v>
                </c:pt>
                <c:pt idx="115">
                  <c:v>3.0274021670108819</c:v>
                </c:pt>
                <c:pt idx="116">
                  <c:v>3.5084612768836614</c:v>
                </c:pt>
                <c:pt idx="117">
                  <c:v>4.0587652547744995</c:v>
                </c:pt>
                <c:pt idx="118">
                  <c:v>3.726003256162711</c:v>
                </c:pt>
                <c:pt idx="119">
                  <c:v>4.3766148164155823</c:v>
                </c:pt>
                <c:pt idx="120">
                  <c:v>4.1775872448300824</c:v>
                </c:pt>
                <c:pt idx="121">
                  <c:v>4.7007599352640987</c:v>
                </c:pt>
                <c:pt idx="122">
                  <c:v>4.2935307864981276</c:v>
                </c:pt>
                <c:pt idx="123">
                  <c:v>4.0812639761023028</c:v>
                </c:pt>
                <c:pt idx="124">
                  <c:v>3.903929965319886</c:v>
                </c:pt>
                <c:pt idx="125">
                  <c:v>3.7690233704742138</c:v>
                </c:pt>
                <c:pt idx="126">
                  <c:v>3.3327271238700789</c:v>
                </c:pt>
                <c:pt idx="127">
                  <c:v>3.2671558445777382</c:v>
                </c:pt>
                <c:pt idx="128">
                  <c:v>3.0865870379469609</c:v>
                </c:pt>
                <c:pt idx="129">
                  <c:v>3.1876263123428501</c:v>
                </c:pt>
                <c:pt idx="130">
                  <c:v>3.2319764571457306</c:v>
                </c:pt>
                <c:pt idx="131">
                  <c:v>2.9813783712957473</c:v>
                </c:pt>
                <c:pt idx="132">
                  <c:v>2.8950567991960181</c:v>
                </c:pt>
                <c:pt idx="133">
                  <c:v>2.9219720024879159</c:v>
                </c:pt>
                <c:pt idx="134">
                  <c:v>2.947305754614197</c:v>
                </c:pt>
                <c:pt idx="135">
                  <c:v>3.0631923444261151</c:v>
                </c:pt>
                <c:pt idx="136">
                  <c:v>2.9822067809371351</c:v>
                </c:pt>
                <c:pt idx="137">
                  <c:v>2.9513569516723006</c:v>
                </c:pt>
                <c:pt idx="138">
                  <c:v>3.0217344577920873</c:v>
                </c:pt>
                <c:pt idx="139">
                  <c:v>3.2032339826162328</c:v>
                </c:pt>
                <c:pt idx="140">
                  <c:v>3.8589464210644113</c:v>
                </c:pt>
                <c:pt idx="141">
                  <c:v>3.4905393806694338</c:v>
                </c:pt>
                <c:pt idx="142">
                  <c:v>3.6593082367333114</c:v>
                </c:pt>
                <c:pt idx="143">
                  <c:v>3.8235483707133824</c:v>
                </c:pt>
                <c:pt idx="144">
                  <c:v>3.7205064025123029</c:v>
                </c:pt>
                <c:pt idx="145">
                  <c:v>3.6252033053906061</c:v>
                </c:pt>
                <c:pt idx="146">
                  <c:v>3.4225921302049791</c:v>
                </c:pt>
                <c:pt idx="147">
                  <c:v>3.3169415996899385</c:v>
                </c:pt>
                <c:pt idx="148">
                  <c:v>3.117913939485625</c:v>
                </c:pt>
                <c:pt idx="149">
                  <c:v>3.2453223846118124</c:v>
                </c:pt>
                <c:pt idx="150">
                  <c:v>4.0123835761053073</c:v>
                </c:pt>
                <c:pt idx="151">
                  <c:v>3.6358904415107283</c:v>
                </c:pt>
                <c:pt idx="152">
                  <c:v>3.1017071235276017</c:v>
                </c:pt>
                <c:pt idx="153">
                  <c:v>3.3134848137374515</c:v>
                </c:pt>
                <c:pt idx="154">
                  <c:v>3.5595347276395479</c:v>
                </c:pt>
                <c:pt idx="155">
                  <c:v>3.1615007962018016</c:v>
                </c:pt>
                <c:pt idx="156">
                  <c:v>3.8747894876096787</c:v>
                </c:pt>
                <c:pt idx="157">
                  <c:v>3.961916042996501</c:v>
                </c:pt>
                <c:pt idx="158">
                  <c:v>3.9372883515865524</c:v>
                </c:pt>
                <c:pt idx="159">
                  <c:v>4.0752170835773818</c:v>
                </c:pt>
                <c:pt idx="160">
                  <c:v>4.0156925195723332</c:v>
                </c:pt>
                <c:pt idx="161">
                  <c:v>4.010859352310062</c:v>
                </c:pt>
                <c:pt idx="162">
                  <c:v>3.787069692477413</c:v>
                </c:pt>
                <c:pt idx="163">
                  <c:v>4.1587754297769415</c:v>
                </c:pt>
                <c:pt idx="164">
                  <c:v>4.0688767505252788</c:v>
                </c:pt>
                <c:pt idx="165">
                  <c:v>4.1490002411139137</c:v>
                </c:pt>
                <c:pt idx="166">
                  <c:v>4.2368614709022587</c:v>
                </c:pt>
                <c:pt idx="167">
                  <c:v>4.243862104361277</c:v>
                </c:pt>
                <c:pt idx="168">
                  <c:v>4.2360017407222692</c:v>
                </c:pt>
                <c:pt idx="169">
                  <c:v>3.9555125274965111</c:v>
                </c:pt>
                <c:pt idx="170">
                  <c:v>4.3922427929184771</c:v>
                </c:pt>
                <c:pt idx="171">
                  <c:v>4.4804187635860657</c:v>
                </c:pt>
                <c:pt idx="172">
                  <c:v>3.8171571391592813</c:v>
                </c:pt>
                <c:pt idx="173">
                  <c:v>3.6770983052066306</c:v>
                </c:pt>
                <c:pt idx="174">
                  <c:v>3.564274336899576</c:v>
                </c:pt>
                <c:pt idx="175">
                  <c:v>3.6271801415023326</c:v>
                </c:pt>
                <c:pt idx="176">
                  <c:v>3.9313526559204757</c:v>
                </c:pt>
                <c:pt idx="177">
                  <c:v>4.7462827892570445</c:v>
                </c:pt>
                <c:pt idx="178">
                  <c:v>4.8236514895004987</c:v>
                </c:pt>
                <c:pt idx="179">
                  <c:v>5.2590517639115877</c:v>
                </c:pt>
                <c:pt idx="180">
                  <c:v>4.9827410576239473</c:v>
                </c:pt>
                <c:pt idx="181">
                  <c:v>4.8994635135304332</c:v>
                </c:pt>
                <c:pt idx="182">
                  <c:v>4.8997758134127061</c:v>
                </c:pt>
                <c:pt idx="183">
                  <c:v>4.7043303590724026</c:v>
                </c:pt>
                <c:pt idx="184">
                  <c:v>4.6576575036353809</c:v>
                </c:pt>
                <c:pt idx="185">
                  <c:v>4.2125716220732947</c:v>
                </c:pt>
                <c:pt idx="186">
                  <c:v>4.1474863919804577</c:v>
                </c:pt>
                <c:pt idx="187">
                  <c:v>4.3253060974871289</c:v>
                </c:pt>
                <c:pt idx="188">
                  <c:v>4.2678507070975602</c:v>
                </c:pt>
                <c:pt idx="189">
                  <c:v>4.5621107027861232</c:v>
                </c:pt>
                <c:pt idx="190">
                  <c:v>4.334611842204195</c:v>
                </c:pt>
                <c:pt idx="191">
                  <c:v>4.2574339492833868</c:v>
                </c:pt>
                <c:pt idx="192">
                  <c:v>4.3235725123510864</c:v>
                </c:pt>
                <c:pt idx="193">
                  <c:v>4.3307951850525441</c:v>
                </c:pt>
                <c:pt idx="194">
                  <c:v>4.5586583855562246</c:v>
                </c:pt>
                <c:pt idx="195">
                  <c:v>4.4362272492018029</c:v>
                </c:pt>
                <c:pt idx="196">
                  <c:v>4.2173617753600698</c:v>
                </c:pt>
                <c:pt idx="197">
                  <c:v>4.3722789390378409</c:v>
                </c:pt>
                <c:pt idx="198">
                  <c:v>4.2623487055967608</c:v>
                </c:pt>
                <c:pt idx="199">
                  <c:v>4.1188957364266301</c:v>
                </c:pt>
                <c:pt idx="200">
                  <c:v>4.2382045829088391</c:v>
                </c:pt>
                <c:pt idx="201">
                  <c:v>4.1847132394045143</c:v>
                </c:pt>
                <c:pt idx="202">
                  <c:v>4.0779672183045435</c:v>
                </c:pt>
                <c:pt idx="203">
                  <c:v>4.0943820373477529</c:v>
                </c:pt>
                <c:pt idx="204">
                  <c:v>4.0396306177623735</c:v>
                </c:pt>
                <c:pt idx="205">
                  <c:v>4.187904076293135</c:v>
                </c:pt>
                <c:pt idx="206">
                  <c:v>3.9979257300383821</c:v>
                </c:pt>
                <c:pt idx="207">
                  <c:v>4.1031126435856571</c:v>
                </c:pt>
                <c:pt idx="208">
                  <c:v>4.1612961627902401</c:v>
                </c:pt>
                <c:pt idx="209">
                  <c:v>4.4589879922415641</c:v>
                </c:pt>
                <c:pt idx="210">
                  <c:v>4.4446288915077758</c:v>
                </c:pt>
                <c:pt idx="211">
                  <c:v>4.2098171467228624</c:v>
                </c:pt>
                <c:pt idx="212">
                  <c:v>3.8416940680392155</c:v>
                </c:pt>
                <c:pt idx="213">
                  <c:v>3.8097989377409487</c:v>
                </c:pt>
                <c:pt idx="214">
                  <c:v>3.8654757504316812</c:v>
                </c:pt>
                <c:pt idx="215">
                  <c:v>4.0547419036549659</c:v>
                </c:pt>
                <c:pt idx="216">
                  <c:v>4.3252141635969323</c:v>
                </c:pt>
                <c:pt idx="217">
                  <c:v>4.093842235377906</c:v>
                </c:pt>
                <c:pt idx="218">
                  <c:v>3.9818112024458046</c:v>
                </c:pt>
                <c:pt idx="219">
                  <c:v>3.9319850121122055</c:v>
                </c:pt>
                <c:pt idx="220">
                  <c:v>3.5869294740249504</c:v>
                </c:pt>
                <c:pt idx="221">
                  <c:v>4.5684027853935287</c:v>
                </c:pt>
                <c:pt idx="222">
                  <c:v>4.1191160532803988</c:v>
                </c:pt>
                <c:pt idx="223">
                  <c:v>4.2815426371853746</c:v>
                </c:pt>
                <c:pt idx="224">
                  <c:v>4.3060219447391823</c:v>
                </c:pt>
                <c:pt idx="225">
                  <c:v>3.9931600270511467</c:v>
                </c:pt>
                <c:pt idx="226">
                  <c:v>3.9059331908379509</c:v>
                </c:pt>
                <c:pt idx="227">
                  <c:v>4.0630689455904054</c:v>
                </c:pt>
                <c:pt idx="228">
                  <c:v>4.0955411139941251</c:v>
                </c:pt>
                <c:pt idx="229">
                  <c:v>3.9330513476412641</c:v>
                </c:pt>
                <c:pt idx="230">
                  <c:v>4.2680365438074421</c:v>
                </c:pt>
                <c:pt idx="231">
                  <c:v>4.4855745957345867</c:v>
                </c:pt>
                <c:pt idx="232">
                  <c:v>4.6383934702215122</c:v>
                </c:pt>
                <c:pt idx="233">
                  <c:v>4.7190412797483177</c:v>
                </c:pt>
                <c:pt idx="234">
                  <c:v>4.9822182153828969</c:v>
                </c:pt>
                <c:pt idx="235">
                  <c:v>4.9079674643883884</c:v>
                </c:pt>
                <c:pt idx="236">
                  <c:v>4.7891925042790167</c:v>
                </c:pt>
                <c:pt idx="237">
                  <c:v>4.9159090134649386</c:v>
                </c:pt>
                <c:pt idx="238">
                  <c:v>4.8877936191774616</c:v>
                </c:pt>
                <c:pt idx="239">
                  <c:v>5.0155149546949147</c:v>
                </c:pt>
                <c:pt idx="240">
                  <c:v>4.9598672479217445</c:v>
                </c:pt>
                <c:pt idx="241">
                  <c:v>4.7406957539278061</c:v>
                </c:pt>
                <c:pt idx="242">
                  <c:v>4.7519755392843734</c:v>
                </c:pt>
                <c:pt idx="243">
                  <c:v>4.5466157157265137</c:v>
                </c:pt>
                <c:pt idx="244">
                  <c:v>4.5494464550400302</c:v>
                </c:pt>
                <c:pt idx="245">
                  <c:v>4.1693055797553882</c:v>
                </c:pt>
                <c:pt idx="246">
                  <c:v>4.0069440779245902</c:v>
                </c:pt>
                <c:pt idx="247">
                  <c:v>4.1766750613392478</c:v>
                </c:pt>
                <c:pt idx="248">
                  <c:v>4.492134891165211</c:v>
                </c:pt>
                <c:pt idx="249">
                  <c:v>4.6201872973012073</c:v>
                </c:pt>
                <c:pt idx="250">
                  <c:v>4.4856186433131437</c:v>
                </c:pt>
                <c:pt idx="251">
                  <c:v>4.5450250516014776</c:v>
                </c:pt>
                <c:pt idx="252">
                  <c:v>4.5764734851802693</c:v>
                </c:pt>
                <c:pt idx="253">
                  <c:v>4.3257994995002562</c:v>
                </c:pt>
                <c:pt idx="254">
                  <c:v>3.82070972755775</c:v>
                </c:pt>
                <c:pt idx="255">
                  <c:v>3.9623826818124286</c:v>
                </c:pt>
                <c:pt idx="256">
                  <c:v>3.6559238760108208</c:v>
                </c:pt>
                <c:pt idx="257">
                  <c:v>3.3541248917678157</c:v>
                </c:pt>
                <c:pt idx="258">
                  <c:v>3.0971276705216191</c:v>
                </c:pt>
                <c:pt idx="259">
                  <c:v>2.9270258507370137</c:v>
                </c:pt>
                <c:pt idx="260">
                  <c:v>2.7323765799957567</c:v>
                </c:pt>
                <c:pt idx="261">
                  <c:v>2.8361424346652022</c:v>
                </c:pt>
                <c:pt idx="262">
                  <c:v>2.8026835411962256</c:v>
                </c:pt>
                <c:pt idx="263">
                  <c:v>2.6230769996733549</c:v>
                </c:pt>
                <c:pt idx="264">
                  <c:v>2.6124383403738669</c:v>
                </c:pt>
                <c:pt idx="265">
                  <c:v>2.7459734262459001</c:v>
                </c:pt>
                <c:pt idx="266">
                  <c:v>2.8703090524430586</c:v>
                </c:pt>
                <c:pt idx="267">
                  <c:v>2.7687524969278758</c:v>
                </c:pt>
                <c:pt idx="268">
                  <c:v>2.9395367738368954</c:v>
                </c:pt>
                <c:pt idx="269">
                  <c:v>2.8888799197603667</c:v>
                </c:pt>
                <c:pt idx="270">
                  <c:v>2.7299212247357794</c:v>
                </c:pt>
                <c:pt idx="271">
                  <c:v>2.4404028265523472</c:v>
                </c:pt>
                <c:pt idx="272">
                  <c:v>2.4226238118686219</c:v>
                </c:pt>
                <c:pt idx="273">
                  <c:v>2.1747714902998379</c:v>
                </c:pt>
                <c:pt idx="274">
                  <c:v>2.1492715680458847</c:v>
                </c:pt>
                <c:pt idx="275">
                  <c:v>2.0745237535427812</c:v>
                </c:pt>
                <c:pt idx="276">
                  <c:v>1.8101061916912276</c:v>
                </c:pt>
                <c:pt idx="277">
                  <c:v>1.4554216043533543</c:v>
                </c:pt>
                <c:pt idx="278">
                  <c:v>1.6039612874622229</c:v>
                </c:pt>
                <c:pt idx="279">
                  <c:v>1.4197172188553697</c:v>
                </c:pt>
                <c:pt idx="280">
                  <c:v>1.5376943712536466</c:v>
                </c:pt>
                <c:pt idx="281">
                  <c:v>1.8596275727133005</c:v>
                </c:pt>
                <c:pt idx="282">
                  <c:v>1.6578640797955178</c:v>
                </c:pt>
                <c:pt idx="283">
                  <c:v>1.5145046589698232</c:v>
                </c:pt>
                <c:pt idx="284">
                  <c:v>1.4263999518298576</c:v>
                </c:pt>
                <c:pt idx="285">
                  <c:v>1.3912322973152484</c:v>
                </c:pt>
                <c:pt idx="286">
                  <c:v>1.2846260867593102</c:v>
                </c:pt>
                <c:pt idx="287">
                  <c:v>1.1717532871563741</c:v>
                </c:pt>
                <c:pt idx="288">
                  <c:v>1.1586924927618014</c:v>
                </c:pt>
                <c:pt idx="289">
                  <c:v>1.0924707068731419</c:v>
                </c:pt>
                <c:pt idx="290">
                  <c:v>0.98310027629447916</c:v>
                </c:pt>
                <c:pt idx="291">
                  <c:v>0.85504727964948657</c:v>
                </c:pt>
                <c:pt idx="292">
                  <c:v>0.91586545489523452</c:v>
                </c:pt>
                <c:pt idx="293">
                  <c:v>0.78488838731041355</c:v>
                </c:pt>
                <c:pt idx="294">
                  <c:v>0.82503836069005487</c:v>
                </c:pt>
                <c:pt idx="295">
                  <c:v>0.70082223880741523</c:v>
                </c:pt>
                <c:pt idx="296">
                  <c:v>0.78876917189419338</c:v>
                </c:pt>
                <c:pt idx="297">
                  <c:v>0.86332125760019451</c:v>
                </c:pt>
                <c:pt idx="298">
                  <c:v>0.81970379895372858</c:v>
                </c:pt>
                <c:pt idx="299">
                  <c:v>0.77385582941974462</c:v>
                </c:pt>
                <c:pt idx="300">
                  <c:v>0.57664623715142227</c:v>
                </c:pt>
                <c:pt idx="301">
                  <c:v>0.600337658904051</c:v>
                </c:pt>
                <c:pt idx="302">
                  <c:v>0.55025571693075293</c:v>
                </c:pt>
                <c:pt idx="303">
                  <c:v>0.58807350086039278</c:v>
                </c:pt>
                <c:pt idx="304">
                  <c:v>0.66177434107970612</c:v>
                </c:pt>
                <c:pt idx="305">
                  <c:v>0.60463558153787567</c:v>
                </c:pt>
                <c:pt idx="306">
                  <c:v>0.45095034266564937</c:v>
                </c:pt>
                <c:pt idx="307">
                  <c:v>0.34954777160886863</c:v>
                </c:pt>
                <c:pt idx="308">
                  <c:v>0.32400642001096713</c:v>
                </c:pt>
                <c:pt idx="309">
                  <c:v>0.33509159879230133</c:v>
                </c:pt>
                <c:pt idx="310">
                  <c:v>0.32999180333835909</c:v>
                </c:pt>
                <c:pt idx="311">
                  <c:v>0.34842565558386163</c:v>
                </c:pt>
                <c:pt idx="312">
                  <c:v>0.33762506850335328</c:v>
                </c:pt>
                <c:pt idx="313">
                  <c:v>0.37464152098356074</c:v>
                </c:pt>
                <c:pt idx="314">
                  <c:v>0.38651431005182602</c:v>
                </c:pt>
                <c:pt idx="315">
                  <c:v>0.29179429473190766</c:v>
                </c:pt>
                <c:pt idx="316">
                  <c:v>0.25696895152087151</c:v>
                </c:pt>
                <c:pt idx="317">
                  <c:v>0.18704884143490119</c:v>
                </c:pt>
                <c:pt idx="318">
                  <c:v>0.13136309129899892</c:v>
                </c:pt>
                <c:pt idx="319">
                  <c:v>0.15816303262302966</c:v>
                </c:pt>
                <c:pt idx="320">
                  <c:v>0.18460238413958763</c:v>
                </c:pt>
                <c:pt idx="321">
                  <c:v>0.14186672377178944</c:v>
                </c:pt>
                <c:pt idx="322">
                  <c:v>0.21839866743767899</c:v>
                </c:pt>
                <c:pt idx="323">
                  <c:v>0.21083205932060523</c:v>
                </c:pt>
                <c:pt idx="324">
                  <c:v>0.13308981585378632</c:v>
                </c:pt>
                <c:pt idx="325">
                  <c:v>0.17587516388290325</c:v>
                </c:pt>
                <c:pt idx="326">
                  <c:v>0.20622738826845755</c:v>
                </c:pt>
                <c:pt idx="327">
                  <c:v>0.19434958910692401</c:v>
                </c:pt>
                <c:pt idx="328">
                  <c:v>0.16233188350767058</c:v>
                </c:pt>
                <c:pt idx="329">
                  <c:v>9.5935895549907002E-2</c:v>
                </c:pt>
                <c:pt idx="330">
                  <c:v>0.22600887038143824</c:v>
                </c:pt>
                <c:pt idx="331">
                  <c:v>0.1084639749318228</c:v>
                </c:pt>
                <c:pt idx="332">
                  <c:v>-1.4094835435672692E-2</c:v>
                </c:pt>
                <c:pt idx="333">
                  <c:v>0.11115837830134367</c:v>
                </c:pt>
                <c:pt idx="334">
                  <c:v>4.962209442712151E-2</c:v>
                </c:pt>
                <c:pt idx="335">
                  <c:v>4.4284146709571814E-2</c:v>
                </c:pt>
                <c:pt idx="336">
                  <c:v>-0.24982705185148113</c:v>
                </c:pt>
                <c:pt idx="337">
                  <c:v>-0.33312332720077009</c:v>
                </c:pt>
                <c:pt idx="338">
                  <c:v>-0.34472872033074609</c:v>
                </c:pt>
                <c:pt idx="339">
                  <c:v>-0.34999423316049061</c:v>
                </c:pt>
                <c:pt idx="340">
                  <c:v>-0.38106000883312596</c:v>
                </c:pt>
                <c:pt idx="341">
                  <c:v>-0.3244446232452205</c:v>
                </c:pt>
                <c:pt idx="342">
                  <c:v>-0.29565927249734969</c:v>
                </c:pt>
                <c:pt idx="343">
                  <c:v>-0.23194757910375863</c:v>
                </c:pt>
                <c:pt idx="344">
                  <c:v>-0.22518600341208383</c:v>
                </c:pt>
                <c:pt idx="345">
                  <c:v>-0.22840879082880328</c:v>
                </c:pt>
                <c:pt idx="346">
                  <c:v>-0.36710730735453367</c:v>
                </c:pt>
                <c:pt idx="347">
                  <c:v>-0.39718712570853043</c:v>
                </c:pt>
                <c:pt idx="348">
                  <c:v>-0.45167507670752371</c:v>
                </c:pt>
                <c:pt idx="349">
                  <c:v>-0.37438106545341654</c:v>
                </c:pt>
                <c:pt idx="350">
                  <c:v>-0.31445764190222825</c:v>
                </c:pt>
                <c:pt idx="351">
                  <c:v>-0.24966178722754861</c:v>
                </c:pt>
                <c:pt idx="352">
                  <c:v>-0.13666848918754049</c:v>
                </c:pt>
                <c:pt idx="353">
                  <c:v>-0.18216543634871307</c:v>
                </c:pt>
                <c:pt idx="354">
                  <c:v>-0.30332895691302397</c:v>
                </c:pt>
                <c:pt idx="355">
                  <c:v>-0.39236005128089602</c:v>
                </c:pt>
                <c:pt idx="356">
                  <c:v>-0.28624589414028279</c:v>
                </c:pt>
                <c:pt idx="357">
                  <c:v>-0.44262675688051978</c:v>
                </c:pt>
                <c:pt idx="358">
                  <c:v>-0.44460499072835979</c:v>
                </c:pt>
                <c:pt idx="359">
                  <c:v>-0.36217183154028021</c:v>
                </c:pt>
                <c:pt idx="360">
                  <c:v>-0.35615458630360308</c:v>
                </c:pt>
                <c:pt idx="361">
                  <c:v>-0.264625043739251</c:v>
                </c:pt>
                <c:pt idx="362">
                  <c:v>-4.2406047139063929E-2</c:v>
                </c:pt>
                <c:pt idx="363">
                  <c:v>-0.13054306894018275</c:v>
                </c:pt>
                <c:pt idx="364">
                  <c:v>-4.4626311464103452E-2</c:v>
                </c:pt>
              </c:numCache>
            </c:numRef>
          </c:yVal>
          <c:smooth val="0"/>
          <c:extLst>
            <c:ext xmlns:c16="http://schemas.microsoft.com/office/drawing/2014/chart" uri="{C3380CC4-5D6E-409C-BE32-E72D297353CC}">
              <c16:uniqueId val="{00000000-127C-485D-BFBA-3C1FB08E3251}"/>
            </c:ext>
          </c:extLst>
        </c:ser>
        <c:dLbls>
          <c:showLegendKey val="0"/>
          <c:showVal val="0"/>
          <c:showCatName val="0"/>
          <c:showSerName val="0"/>
          <c:showPercent val="0"/>
          <c:showBubbleSize val="0"/>
        </c:dLbls>
        <c:axId val="118440704"/>
        <c:axId val="118442240"/>
      </c:scatterChart>
      <c:valAx>
        <c:axId val="118440704"/>
        <c:scaling>
          <c:orientation val="minMax"/>
          <c:max val="42277"/>
          <c:min val="41913"/>
        </c:scaling>
        <c:delete val="0"/>
        <c:axPos val="b"/>
        <c:numFmt formatCode="mmmm" sourceLinked="0"/>
        <c:majorTickMark val="out"/>
        <c:minorTickMark val="none"/>
        <c:tickLblPos val="nextTo"/>
        <c:txPr>
          <a:bodyPr rot="0" vert="horz"/>
          <a:lstStyle/>
          <a:p>
            <a:pPr>
              <a:defRPr sz="1000">
                <a:solidFill>
                  <a:schemeClr val="bg1"/>
                </a:solidFill>
                <a:latin typeface="Garamond" panose="02020404030301010803" pitchFamily="18" charset="0"/>
              </a:defRPr>
            </a:pPr>
            <a:endParaRPr lang="en-US"/>
          </a:p>
        </c:txPr>
        <c:crossAx val="118442240"/>
        <c:crossesAt val="-1"/>
        <c:crossBetween val="midCat"/>
        <c:majorUnit val="31"/>
      </c:valAx>
      <c:valAx>
        <c:axId val="118442240"/>
        <c:scaling>
          <c:orientation val="minMax"/>
          <c:min val="0"/>
        </c:scaling>
        <c:delete val="0"/>
        <c:axPos val="l"/>
        <c:numFmt formatCode="0" sourceLinked="0"/>
        <c:majorTickMark val="out"/>
        <c:minorTickMark val="none"/>
        <c:tickLblPos val="nextTo"/>
        <c:spPr>
          <a:ln>
            <a:solidFill>
              <a:schemeClr val="bg1"/>
            </a:solidFill>
          </a:ln>
        </c:spPr>
        <c:txPr>
          <a:bodyPr/>
          <a:lstStyle/>
          <a:p>
            <a:pPr>
              <a:defRPr>
                <a:solidFill>
                  <a:schemeClr val="bg1"/>
                </a:solidFill>
              </a:defRPr>
            </a:pPr>
            <a:endParaRPr lang="en-US"/>
          </a:p>
        </c:txPr>
        <c:crossAx val="118440704"/>
        <c:crossesAt val="41913"/>
        <c:crossBetween val="midCat"/>
        <c:majorUnit val="1"/>
      </c:valAx>
    </c:plotArea>
    <c:plotVisOnly val="1"/>
    <c:dispBlanksAs val="gap"/>
    <c:showDLblsOverMax val="0"/>
  </c:chart>
  <c:spPr>
    <a:ln>
      <a:noFill/>
    </a:ln>
  </c:spPr>
  <c:externalData r:id="rId1">
    <c:autoUpdate val="0"/>
  </c:externalData>
  <c:userShapes r:id="rId2"/>
</c:chartSpace>
</file>

<file path=ppt/drawing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jpeg"/><Relationship Id="rId5" Type="http://schemas.openxmlformats.org/officeDocument/2006/relationships/image" Target="../media/image27.png"/><Relationship Id="rId4" Type="http://schemas.openxmlformats.org/officeDocument/2006/relationships/image" Target="../media/image26.png"/></Relationships>
</file>

<file path=ppt/drawings/drawing1.xml><?xml version="1.0" encoding="utf-8"?>
<c:userShapes xmlns:c="http://schemas.openxmlformats.org/drawingml/2006/chart">
  <cdr:relSizeAnchor xmlns:cdr="http://schemas.openxmlformats.org/drawingml/2006/chartDrawing">
    <cdr:from>
      <cdr:x>0.61682</cdr:x>
      <cdr:y>0.36045</cdr:y>
    </cdr:from>
    <cdr:to>
      <cdr:x>0.71348</cdr:x>
      <cdr:y>0.43345</cdr:y>
    </cdr:to>
    <cdr:pic>
      <cdr:nvPicPr>
        <cdr:cNvPr id="3" name="Picture 2" descr="C:\Users\pkolp\AppData\Local\Microsoft\Windows\Temporary Internet Files\Content.IE5\Z6SBRPES\Saumons_du_pacifique_chum_coho_sockeye_chinook_pink[1].jpg">
          <a:extLst xmlns:a="http://schemas.openxmlformats.org/drawingml/2006/main">
            <a:ext uri="{FF2B5EF4-FFF2-40B4-BE49-F238E27FC236}">
              <a16:creationId xmlns:a16="http://schemas.microsoft.com/office/drawing/2014/main" id="{43C5A603-2954-469B-B438-EF76346CDF52}"/>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l="6858" t="39962" r="53069" b="41079"/>
        <a:stretch xmlns:a="http://schemas.openxmlformats.org/drawingml/2006/main"/>
      </cdr:blipFill>
      <cdr:spPr bwMode="auto">
        <a:xfrm xmlns:a="http://schemas.openxmlformats.org/drawingml/2006/main">
          <a:off x="5143177" y="1853697"/>
          <a:ext cx="805974" cy="37542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0.70995</cdr:x>
      <cdr:y>0.30235</cdr:y>
    </cdr:from>
    <cdr:to>
      <cdr:x>0.83422</cdr:x>
      <cdr:y>0.37847</cdr:y>
    </cdr:to>
    <cdr:pic>
      <cdr:nvPicPr>
        <cdr:cNvPr id="4" name="Picture 3" descr="C:\Users\pkolp\AppData\Local\Microsoft\Windows\Temporary Internet Files\Content.IE5\Z6SBRPES\Saumons_du_pacifique_chum_coho_sockeye_chinook_pink[1].jpg">
          <a:extLst xmlns:a="http://schemas.openxmlformats.org/drawingml/2006/main">
            <a:ext uri="{FF2B5EF4-FFF2-40B4-BE49-F238E27FC236}">
              <a16:creationId xmlns:a16="http://schemas.microsoft.com/office/drawing/2014/main" id="{A2677ECD-C3F3-4128-828A-E67DC9593F5D}"/>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l="35535" t="22500" r="25537" b="61457"/>
        <a:stretch xmlns:a="http://schemas.openxmlformats.org/drawingml/2006/main"/>
      </cdr:blipFill>
      <cdr:spPr bwMode="auto">
        <a:xfrm xmlns:a="http://schemas.openxmlformats.org/drawingml/2006/main">
          <a:off x="6207282" y="1554913"/>
          <a:ext cx="1086485" cy="391468"/>
        </a:xfrm>
        <a:prstGeom xmlns:a="http://schemas.openxmlformats.org/drawingml/2006/main" prst="rect">
          <a:avLst/>
        </a:prstGeom>
        <a:solidFill xmlns:a="http://schemas.openxmlformats.org/drawingml/2006/main">
          <a:schemeClr val="bg2">
            <a:lumMod val="20000"/>
            <a:lumOff val="80000"/>
          </a:schemeClr>
        </a:solidFill>
        <a:extLst xmlns:a="http://schemas.openxmlformats.org/drawingml/2006/main"/>
      </cdr:spPr>
    </cdr:pic>
  </cdr:relSizeAnchor>
  <cdr:relSizeAnchor xmlns:cdr="http://schemas.openxmlformats.org/drawingml/2006/chartDrawing">
    <cdr:from>
      <cdr:x>0.56574</cdr:x>
      <cdr:y>0.43403</cdr:y>
    </cdr:from>
    <cdr:to>
      <cdr:x>0.6595</cdr:x>
      <cdr:y>0.5106</cdr:y>
    </cdr:to>
    <cdr:pic>
      <cdr:nvPicPr>
        <cdr:cNvPr id="5" name="Picture 4" descr="C:\Users\pkolp\AppData\Local\Microsoft\Windows\Temporary Internet Files\Content.IE5\Z6SBRPES\Saumons_du_pacifique_chum_coho_sockeye_chinook_pink[1].jpg">
          <a:extLst xmlns:a="http://schemas.openxmlformats.org/drawingml/2006/main">
            <a:ext uri="{FF2B5EF4-FFF2-40B4-BE49-F238E27FC236}">
              <a16:creationId xmlns:a16="http://schemas.microsoft.com/office/drawing/2014/main" id="{C2988180-C67C-434F-BC34-82587B362547}"/>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l="58393" t="40446" b="38623"/>
        <a:stretch xmlns:a="http://schemas.openxmlformats.org/drawingml/2006/main"/>
      </cdr:blipFill>
      <cdr:spPr bwMode="auto">
        <a:xfrm xmlns:a="http://schemas.openxmlformats.org/drawingml/2006/main">
          <a:off x="4717239" y="2232113"/>
          <a:ext cx="781794" cy="393781"/>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0.76887</cdr:x>
      <cdr:y>0.20766</cdr:y>
    </cdr:from>
    <cdr:to>
      <cdr:x>0.87947</cdr:x>
      <cdr:y>0.28515</cdr:y>
    </cdr:to>
    <cdr:pic>
      <cdr:nvPicPr>
        <cdr:cNvPr id="6" name="Picture 5" descr="C:\Users\pkolp\AppData\Local\Microsoft\Windows\Temporary Internet Files\Content.IE5\Z6SBRPES\Saumons_du_pacifique_chum_coho_sockeye_chinook_pink[1].jpg">
          <a:extLst xmlns:a="http://schemas.openxmlformats.org/drawingml/2006/main">
            <a:ext uri="{FF2B5EF4-FFF2-40B4-BE49-F238E27FC236}">
              <a16:creationId xmlns:a16="http://schemas.microsoft.com/office/drawing/2014/main" id="{8571932B-D126-4FF4-B010-031D8ACD2F82}"/>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t="69911" r="49286" b="8203"/>
        <a:stretch xmlns:a="http://schemas.openxmlformats.org/drawingml/2006/main"/>
      </cdr:blipFill>
      <cdr:spPr bwMode="auto">
        <a:xfrm xmlns:a="http://schemas.openxmlformats.org/drawingml/2006/main">
          <a:off x="6411041" y="1067944"/>
          <a:ext cx="922210" cy="398513"/>
        </a:xfrm>
        <a:prstGeom xmlns:a="http://schemas.openxmlformats.org/drawingml/2006/main" prst="rect">
          <a:avLst/>
        </a:prstGeom>
        <a:solidFill xmlns:a="http://schemas.openxmlformats.org/drawingml/2006/main">
          <a:schemeClr val="tx2"/>
        </a:solidFill>
        <a:extLst xmlns:a="http://schemas.openxmlformats.org/drawingml/2006/main"/>
      </cdr:spPr>
    </cdr:pic>
  </cdr:relSizeAnchor>
  <cdr:relSizeAnchor xmlns:cdr="http://schemas.openxmlformats.org/drawingml/2006/chartDrawing">
    <cdr:from>
      <cdr:x>0.713</cdr:x>
      <cdr:y>0.47026</cdr:y>
    </cdr:from>
    <cdr:to>
      <cdr:x>0.87188</cdr:x>
      <cdr:y>0.5</cdr:y>
    </cdr:to>
    <cdr:sp macro="" textlink="">
      <cdr:nvSpPr>
        <cdr:cNvPr id="12" name="TextBox 1"/>
        <cdr:cNvSpPr txBox="1"/>
      </cdr:nvSpPr>
      <cdr:spPr>
        <a:xfrm xmlns:a="http://schemas.openxmlformats.org/drawingml/2006/main">
          <a:off x="5945174" y="2418434"/>
          <a:ext cx="1324780" cy="1529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solidFill>
                <a:schemeClr val="bg1"/>
              </a:solidFill>
              <a:latin typeface="Garamond" panose="02020404030301010803" pitchFamily="18" charset="0"/>
            </a:rPr>
            <a:t>Fall Chinook  </a:t>
          </a:r>
        </a:p>
      </cdr:txBody>
    </cdr:sp>
  </cdr:relSizeAnchor>
  <cdr:relSizeAnchor xmlns:cdr="http://schemas.openxmlformats.org/drawingml/2006/chartDrawing">
    <cdr:from>
      <cdr:x>0.66207</cdr:x>
      <cdr:y>0.51648</cdr:y>
    </cdr:from>
    <cdr:to>
      <cdr:x>0.93056</cdr:x>
      <cdr:y>0.51829</cdr:y>
    </cdr:to>
    <cdr:cxnSp macro="">
      <cdr:nvCxnSpPr>
        <cdr:cNvPr id="19" name="Straight Arrow Connector 18">
          <a:extLst xmlns:a="http://schemas.openxmlformats.org/drawingml/2006/main">
            <a:ext uri="{FF2B5EF4-FFF2-40B4-BE49-F238E27FC236}">
              <a16:creationId xmlns:a16="http://schemas.microsoft.com/office/drawing/2014/main" id="{FD380C53-7C7C-4646-B390-A6DD342B572F}"/>
            </a:ext>
          </a:extLst>
        </cdr:cNvPr>
        <cdr:cNvCxnSpPr/>
      </cdr:nvCxnSpPr>
      <cdr:spPr>
        <a:xfrm xmlns:a="http://schemas.openxmlformats.org/drawingml/2006/main" flipV="1">
          <a:off x="5520525" y="2656115"/>
          <a:ext cx="2238735" cy="9309"/>
        </a:xfrm>
        <a:prstGeom xmlns:a="http://schemas.openxmlformats.org/drawingml/2006/main" prst="straightConnector1">
          <a:avLst/>
        </a:prstGeom>
        <a:ln xmlns:a="http://schemas.openxmlformats.org/drawingml/2006/main" w="63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0.80311</cdr:x>
      <cdr:y>0.39576</cdr:y>
    </cdr:from>
    <cdr:to>
      <cdr:x>0.92342</cdr:x>
      <cdr:y>0.39636</cdr:y>
    </cdr:to>
    <cdr:cxnSp macro="">
      <cdr:nvCxnSpPr>
        <cdr:cNvPr id="26" name="Straight Arrow Connector 25">
          <a:extLst xmlns:a="http://schemas.openxmlformats.org/drawingml/2006/main">
            <a:ext uri="{FF2B5EF4-FFF2-40B4-BE49-F238E27FC236}">
              <a16:creationId xmlns:a16="http://schemas.microsoft.com/office/drawing/2014/main" id="{5D000D1A-7986-4F83-BBE8-7FB2340D60F3}"/>
            </a:ext>
          </a:extLst>
        </cdr:cNvPr>
        <cdr:cNvCxnSpPr/>
      </cdr:nvCxnSpPr>
      <cdr:spPr>
        <a:xfrm xmlns:a="http://schemas.openxmlformats.org/drawingml/2006/main">
          <a:off x="8689975" y="2073276"/>
          <a:ext cx="1301750" cy="3174"/>
        </a:xfrm>
        <a:prstGeom xmlns:a="http://schemas.openxmlformats.org/drawingml/2006/main" prst="straightConnector1">
          <a:avLst/>
        </a:prstGeom>
        <a:ln xmlns:a="http://schemas.openxmlformats.org/drawingml/2006/main" w="63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0.86473</cdr:x>
      <cdr:y>0.32054</cdr:y>
    </cdr:from>
    <cdr:to>
      <cdr:x>0.9243</cdr:x>
      <cdr:y>0.3217</cdr:y>
    </cdr:to>
    <cdr:cxnSp macro="">
      <cdr:nvCxnSpPr>
        <cdr:cNvPr id="34" name="Straight Arrow Connector 33">
          <a:extLst xmlns:a="http://schemas.openxmlformats.org/drawingml/2006/main">
            <a:ext uri="{FF2B5EF4-FFF2-40B4-BE49-F238E27FC236}">
              <a16:creationId xmlns:a16="http://schemas.microsoft.com/office/drawing/2014/main" id="{1497997C-0538-4CE3-BD03-F8BF7DF6FF59}"/>
            </a:ext>
          </a:extLst>
        </cdr:cNvPr>
        <cdr:cNvCxnSpPr/>
      </cdr:nvCxnSpPr>
      <cdr:spPr>
        <a:xfrm xmlns:a="http://schemas.openxmlformats.org/drawingml/2006/main">
          <a:off x="7956510" y="1370857"/>
          <a:ext cx="548113" cy="4961"/>
        </a:xfrm>
        <a:prstGeom xmlns:a="http://schemas.openxmlformats.org/drawingml/2006/main" prst="straightConnector1">
          <a:avLst/>
        </a:prstGeom>
        <a:ln xmlns:a="http://schemas.openxmlformats.org/drawingml/2006/main" w="63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0.84584</cdr:x>
      <cdr:y>0.26671</cdr:y>
    </cdr:from>
    <cdr:to>
      <cdr:x>0.97986</cdr:x>
      <cdr:y>0.31298</cdr:y>
    </cdr:to>
    <cdr:sp macro="" textlink="">
      <cdr:nvSpPr>
        <cdr:cNvPr id="36" name="TextBox 1"/>
        <cdr:cNvSpPr txBox="1"/>
      </cdr:nvSpPr>
      <cdr:spPr>
        <a:xfrm xmlns:a="http://schemas.openxmlformats.org/drawingml/2006/main">
          <a:off x="7395335" y="1371600"/>
          <a:ext cx="1171766" cy="2379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baseline="0" dirty="0">
              <a:solidFill>
                <a:schemeClr val="bg1"/>
              </a:solidFill>
              <a:latin typeface="Garamond" panose="02020404030301010803" pitchFamily="18" charset="0"/>
            </a:rPr>
            <a:t>W</a:t>
          </a:r>
          <a:r>
            <a:rPr lang="en-US" sz="1400" b="0" dirty="0">
              <a:solidFill>
                <a:schemeClr val="bg1"/>
              </a:solidFill>
              <a:latin typeface="Garamond" panose="02020404030301010803" pitchFamily="18" charset="0"/>
            </a:rPr>
            <a:t> Steelhead </a:t>
          </a:r>
          <a:r>
            <a:rPr lang="en-US" sz="1400" b="0" baseline="0" dirty="0">
              <a:solidFill>
                <a:schemeClr val="bg1"/>
              </a:solidFill>
              <a:latin typeface="Garamond" panose="02020404030301010803" pitchFamily="18" charset="0"/>
            </a:rPr>
            <a:t> </a:t>
          </a:r>
          <a:r>
            <a:rPr lang="en-US" sz="1400" b="0" dirty="0">
              <a:solidFill>
                <a:schemeClr val="bg1"/>
              </a:solidFill>
              <a:latin typeface="Garamond" panose="02020404030301010803" pitchFamily="18" charset="0"/>
            </a:rPr>
            <a:t> </a:t>
          </a:r>
          <a:r>
            <a:rPr lang="en-US" sz="1400" b="0" baseline="0" dirty="0">
              <a:solidFill>
                <a:schemeClr val="bg1"/>
              </a:solidFill>
              <a:latin typeface="Garamond" panose="02020404030301010803" pitchFamily="18" charset="0"/>
            </a:rPr>
            <a:t> </a:t>
          </a:r>
          <a:endParaRPr lang="en-US" sz="1400" b="0" dirty="0">
            <a:solidFill>
              <a:schemeClr val="bg1"/>
            </a:solidFill>
            <a:latin typeface="Garamond" panose="02020404030301010803" pitchFamily="18" charset="0"/>
          </a:endParaRPr>
        </a:p>
      </cdr:txBody>
    </cdr:sp>
  </cdr:relSizeAnchor>
  <cdr:relSizeAnchor xmlns:cdr="http://schemas.openxmlformats.org/drawingml/2006/chartDrawing">
    <cdr:from>
      <cdr:x>0.08557</cdr:x>
      <cdr:y>0.32569</cdr:y>
    </cdr:from>
    <cdr:to>
      <cdr:x>0.24925</cdr:x>
      <cdr:y>0.32569</cdr:y>
    </cdr:to>
    <cdr:cxnSp macro="">
      <cdr:nvCxnSpPr>
        <cdr:cNvPr id="41" name="Straight Arrow Connector 40">
          <a:extLst xmlns:a="http://schemas.openxmlformats.org/drawingml/2006/main">
            <a:ext uri="{FF2B5EF4-FFF2-40B4-BE49-F238E27FC236}">
              <a16:creationId xmlns:a16="http://schemas.microsoft.com/office/drawing/2014/main" id="{722F714C-3C10-4CE0-BB61-386FAD507E58}"/>
            </a:ext>
          </a:extLst>
        </cdr:cNvPr>
        <cdr:cNvCxnSpPr/>
      </cdr:nvCxnSpPr>
      <cdr:spPr>
        <a:xfrm xmlns:a="http://schemas.openxmlformats.org/drawingml/2006/main">
          <a:off x="748133" y="1674968"/>
          <a:ext cx="1431090" cy="0"/>
        </a:xfrm>
        <a:prstGeom xmlns:a="http://schemas.openxmlformats.org/drawingml/2006/main" prst="straightConnector1">
          <a:avLst/>
        </a:prstGeom>
        <a:ln xmlns:a="http://schemas.openxmlformats.org/drawingml/2006/main" w="6350">
          <a:solidFill>
            <a:schemeClr val="bg2"/>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0.67288</cdr:x>
      <cdr:y>0.59466</cdr:y>
    </cdr:from>
    <cdr:to>
      <cdr:x>0.92236</cdr:x>
      <cdr:y>0.59688</cdr:y>
    </cdr:to>
    <cdr:cxnSp macro="">
      <cdr:nvCxnSpPr>
        <cdr:cNvPr id="23" name="Straight Arrow Connector 22">
          <a:extLst xmlns:a="http://schemas.openxmlformats.org/drawingml/2006/main">
            <a:ext uri="{FF2B5EF4-FFF2-40B4-BE49-F238E27FC236}">
              <a16:creationId xmlns:a16="http://schemas.microsoft.com/office/drawing/2014/main" id="{65CBE8BB-3B7E-4EC9-9E72-1ACAACB827BE}"/>
            </a:ext>
          </a:extLst>
        </cdr:cNvPr>
        <cdr:cNvCxnSpPr/>
      </cdr:nvCxnSpPr>
      <cdr:spPr>
        <a:xfrm xmlns:a="http://schemas.openxmlformats.org/drawingml/2006/main">
          <a:off x="6191250" y="2543176"/>
          <a:ext cx="2295525" cy="9526"/>
        </a:xfrm>
        <a:prstGeom xmlns:a="http://schemas.openxmlformats.org/drawingml/2006/main" prst="straightConnector1">
          <a:avLst/>
        </a:prstGeom>
        <a:ln xmlns:a="http://schemas.openxmlformats.org/drawingml/2006/main" w="63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0.72084</cdr:x>
      <cdr:y>0.55011</cdr:y>
    </cdr:from>
    <cdr:to>
      <cdr:x>0.87972</cdr:x>
      <cdr:y>0.59618</cdr:y>
    </cdr:to>
    <cdr:sp macro="" textlink="">
      <cdr:nvSpPr>
        <cdr:cNvPr id="27" name="TextBox 1"/>
        <cdr:cNvSpPr txBox="1"/>
      </cdr:nvSpPr>
      <cdr:spPr>
        <a:xfrm xmlns:a="http://schemas.openxmlformats.org/drawingml/2006/main">
          <a:off x="6632575" y="2352676"/>
          <a:ext cx="1461879" cy="1970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solidFill>
                <a:schemeClr val="bg1"/>
              </a:solidFill>
              <a:latin typeface="Garamond" panose="02020404030301010803" pitchFamily="18" charset="0"/>
            </a:rPr>
            <a:t>Juveniles  </a:t>
          </a:r>
        </a:p>
      </cdr:txBody>
    </cdr:sp>
  </cdr:relSizeAnchor>
  <cdr:relSizeAnchor xmlns:cdr="http://schemas.openxmlformats.org/drawingml/2006/chartDrawing">
    <cdr:from>
      <cdr:x>0.07962</cdr:x>
      <cdr:y>0.58797</cdr:y>
    </cdr:from>
    <cdr:to>
      <cdr:x>0.42961</cdr:x>
      <cdr:y>0.58797</cdr:y>
    </cdr:to>
    <cdr:cxnSp macro="">
      <cdr:nvCxnSpPr>
        <cdr:cNvPr id="28" name="Straight Arrow Connector 27">
          <a:extLst xmlns:a="http://schemas.openxmlformats.org/drawingml/2006/main">
            <a:ext uri="{FF2B5EF4-FFF2-40B4-BE49-F238E27FC236}">
              <a16:creationId xmlns:a16="http://schemas.microsoft.com/office/drawing/2014/main" id="{9512AB45-009A-4DC2-9D82-25B80A8D60F2}"/>
            </a:ext>
          </a:extLst>
        </cdr:cNvPr>
        <cdr:cNvCxnSpPr/>
      </cdr:nvCxnSpPr>
      <cdr:spPr>
        <a:xfrm xmlns:a="http://schemas.openxmlformats.org/drawingml/2006/main">
          <a:off x="679009" y="3023788"/>
          <a:ext cx="2984861" cy="0"/>
        </a:xfrm>
        <a:prstGeom xmlns:a="http://schemas.openxmlformats.org/drawingml/2006/main" prst="straightConnector1">
          <a:avLst/>
        </a:prstGeom>
        <a:ln xmlns:a="http://schemas.openxmlformats.org/drawingml/2006/main" w="63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0.21981</cdr:x>
      <cdr:y>0.5464</cdr:y>
    </cdr:from>
    <cdr:to>
      <cdr:x>0.37869</cdr:x>
      <cdr:y>0.59247</cdr:y>
    </cdr:to>
    <cdr:sp macro="" textlink="">
      <cdr:nvSpPr>
        <cdr:cNvPr id="32" name="TextBox 1"/>
        <cdr:cNvSpPr txBox="1"/>
      </cdr:nvSpPr>
      <cdr:spPr>
        <a:xfrm xmlns:a="http://schemas.openxmlformats.org/drawingml/2006/main">
          <a:off x="2022475" y="2336800"/>
          <a:ext cx="1461879" cy="19703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200" dirty="0">
            <a:latin typeface="Garamond" panose="02020404030301010803" pitchFamily="18" charset="0"/>
          </a:endParaRPr>
        </a:p>
      </cdr:txBody>
    </cdr:sp>
  </cdr:relSizeAnchor>
  <cdr:relSizeAnchor xmlns:cdr="http://schemas.openxmlformats.org/drawingml/2006/chartDrawing">
    <cdr:from>
      <cdr:x>0.20962</cdr:x>
      <cdr:y>0</cdr:y>
    </cdr:from>
    <cdr:to>
      <cdr:x>0.38831</cdr:x>
      <cdr:y>0.07921</cdr:y>
    </cdr:to>
    <cdr:pic>
      <cdr:nvPicPr>
        <cdr:cNvPr id="33" name="Picture 32" descr="C:\Users\pkolp\AppData\Local\Microsoft\Windows\Temporary Internet Files\Content.IE5\Z6SBRPES\Saumons_du_pacifique_chum_coho_sockeye_chinook_pink[1].jpg">
          <a:extLst xmlns:a="http://schemas.openxmlformats.org/drawingml/2006/main">
            <a:ext uri="{FF2B5EF4-FFF2-40B4-BE49-F238E27FC236}">
              <a16:creationId xmlns:a16="http://schemas.microsoft.com/office/drawing/2014/main" id="{B6FE6961-3E24-4BD3-9763-C97B7D580626}"/>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l="35535" t="22500" r="25537" b="64045"/>
        <a:stretch xmlns:a="http://schemas.openxmlformats.org/drawingml/2006/main"/>
      </cdr:blipFill>
      <cdr:spPr bwMode="auto">
        <a:xfrm xmlns:a="http://schemas.openxmlformats.org/drawingml/2006/main">
          <a:off x="1787683" y="0"/>
          <a:ext cx="1524000" cy="40735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0.00862</cdr:x>
      <cdr:y>0</cdr:y>
    </cdr:from>
    <cdr:to>
      <cdr:x>0.10638</cdr:x>
      <cdr:y>0.07593</cdr:y>
    </cdr:to>
    <cdr:pic>
      <cdr:nvPicPr>
        <cdr:cNvPr id="35" name="Picture 34">
          <a:extLst xmlns:a="http://schemas.openxmlformats.org/drawingml/2006/main">
            <a:ext uri="{FF2B5EF4-FFF2-40B4-BE49-F238E27FC236}">
              <a16:creationId xmlns:a16="http://schemas.microsoft.com/office/drawing/2014/main" id="{870F011A-057B-4E29-A58A-80CFDC147DA2}"/>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rcRect xmlns:a="http://schemas.openxmlformats.org/drawingml/2006/main" l="19485" t="82342" r="7993" b="2822"/>
        <a:stretch xmlns:a="http://schemas.openxmlformats.org/drawingml/2006/main"/>
      </cdr:blipFill>
      <cdr:spPr bwMode="auto">
        <a:xfrm xmlns:a="http://schemas.openxmlformats.org/drawingml/2006/main">
          <a:off x="76200" y="-838200"/>
          <a:ext cx="864120" cy="365232"/>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0.39725</cdr:x>
      <cdr:y>0.01419</cdr:y>
    </cdr:from>
    <cdr:to>
      <cdr:x>0.47766</cdr:x>
      <cdr:y>0.07842</cdr:y>
    </cdr:to>
    <cdr:sp macro="" textlink="">
      <cdr:nvSpPr>
        <cdr:cNvPr id="9" name="TextBox 8"/>
        <cdr:cNvSpPr txBox="1"/>
      </cdr:nvSpPr>
      <cdr:spPr>
        <a:xfrm xmlns:a="http://schemas.openxmlformats.org/drawingml/2006/main">
          <a:off x="3387882" y="72976"/>
          <a:ext cx="685800" cy="330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chemeClr val="bg1"/>
              </a:solidFill>
              <a:latin typeface="Garamond" panose="02020404030301010803" pitchFamily="18" charset="0"/>
            </a:rPr>
            <a:t>Adult</a:t>
          </a:r>
          <a:r>
            <a:rPr lang="en-US" sz="1400" baseline="0" dirty="0">
              <a:solidFill>
                <a:schemeClr val="bg1"/>
              </a:solidFill>
              <a:latin typeface="Garamond" panose="02020404030301010803" pitchFamily="18" charset="0"/>
            </a:rPr>
            <a:t> </a:t>
          </a:r>
          <a:endParaRPr lang="en-US" sz="1400" dirty="0">
            <a:solidFill>
              <a:schemeClr val="bg1"/>
            </a:solidFill>
            <a:latin typeface="Garamond" panose="02020404030301010803" pitchFamily="18" charset="0"/>
          </a:endParaRPr>
        </a:p>
      </cdr:txBody>
    </cdr:sp>
  </cdr:relSizeAnchor>
  <cdr:relSizeAnchor xmlns:cdr="http://schemas.openxmlformats.org/drawingml/2006/chartDrawing">
    <cdr:from>
      <cdr:x>0.11925</cdr:x>
      <cdr:y>0.01584</cdr:y>
    </cdr:from>
    <cdr:to>
      <cdr:x>0.24828</cdr:x>
      <cdr:y>0.06602</cdr:y>
    </cdr:to>
    <cdr:sp macro="" textlink="">
      <cdr:nvSpPr>
        <cdr:cNvPr id="37" name="TextBox 1"/>
        <cdr:cNvSpPr txBox="1"/>
      </cdr:nvSpPr>
      <cdr:spPr>
        <a:xfrm xmlns:a="http://schemas.openxmlformats.org/drawingml/2006/main">
          <a:off x="804455" y="62996"/>
          <a:ext cx="870435" cy="1995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aseline="0" dirty="0">
              <a:solidFill>
                <a:schemeClr val="bg1"/>
              </a:solidFill>
              <a:latin typeface="Garamond" panose="02020404030301010803" pitchFamily="18" charset="0"/>
            </a:rPr>
            <a:t>Juvenile</a:t>
          </a:r>
          <a:r>
            <a:rPr lang="en-US" sz="1200" baseline="0" dirty="0">
              <a:solidFill>
                <a:schemeClr val="bg1"/>
              </a:solidFill>
              <a:latin typeface="Garamond" panose="02020404030301010803" pitchFamily="18" charset="0"/>
            </a:rPr>
            <a:t>  </a:t>
          </a:r>
          <a:endParaRPr lang="en-US" sz="1200" dirty="0">
            <a:solidFill>
              <a:schemeClr val="bg1"/>
            </a:solidFill>
            <a:latin typeface="Garamond" panose="02020404030301010803" pitchFamily="18" charset="0"/>
          </a:endParaRPr>
        </a:p>
      </cdr:txBody>
    </cdr:sp>
  </cdr:relSizeAnchor>
  <cdr:relSizeAnchor xmlns:cdr="http://schemas.openxmlformats.org/drawingml/2006/chartDrawing">
    <cdr:from>
      <cdr:x>0.73833</cdr:x>
      <cdr:y>0.61065</cdr:y>
    </cdr:from>
    <cdr:to>
      <cdr:x>0.80172</cdr:x>
      <cdr:y>0.65969</cdr:y>
    </cdr:to>
    <cdr:pic>
      <cdr:nvPicPr>
        <cdr:cNvPr id="38" name="Picture 37">
          <a:extLst xmlns:a="http://schemas.openxmlformats.org/drawingml/2006/main">
            <a:ext uri="{FF2B5EF4-FFF2-40B4-BE49-F238E27FC236}">
              <a16:creationId xmlns:a16="http://schemas.microsoft.com/office/drawing/2014/main" id="{F9FE4E19-D3C2-4915-AB8F-437C1672E919}"/>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rcRect xmlns:a="http://schemas.openxmlformats.org/drawingml/2006/main" l="19485" t="82342" r="7993" b="2822"/>
        <a:stretch xmlns:a="http://schemas.openxmlformats.org/drawingml/2006/main"/>
      </cdr:blipFill>
      <cdr:spPr bwMode="auto">
        <a:xfrm xmlns:a="http://schemas.openxmlformats.org/drawingml/2006/main">
          <a:off x="6156357" y="3140426"/>
          <a:ext cx="528578" cy="25219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0.87198</cdr:x>
      <cdr:y>0.66357</cdr:y>
    </cdr:from>
    <cdr:to>
      <cdr:x>0.92216</cdr:x>
      <cdr:y>0.70491</cdr:y>
    </cdr:to>
    <cdr:pic>
      <cdr:nvPicPr>
        <cdr:cNvPr id="39" name="Picture 38">
          <a:extLst xmlns:a="http://schemas.openxmlformats.org/drawingml/2006/main">
            <a:ext uri="{FF2B5EF4-FFF2-40B4-BE49-F238E27FC236}">
              <a16:creationId xmlns:a16="http://schemas.microsoft.com/office/drawing/2014/main" id="{32B36663-071A-4F3A-A24E-304DC5B30E48}"/>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l="18178" t="66010" r="6316" b="17543"/>
        <a:stretch xmlns:a="http://schemas.openxmlformats.org/drawingml/2006/main"/>
      </cdr:blipFill>
      <cdr:spPr bwMode="auto">
        <a:xfrm xmlns:a="http://schemas.openxmlformats.org/drawingml/2006/main">
          <a:off x="7270809" y="3412602"/>
          <a:ext cx="418413" cy="212602"/>
        </a:xfrm>
        <a:prstGeom xmlns:a="http://schemas.openxmlformats.org/drawingml/2006/main" prst="rect">
          <a:avLst/>
        </a:prstGeom>
        <a:pattFill xmlns:a="http://schemas.openxmlformats.org/drawingml/2006/main" prst="pct5">
          <a:fgClr>
            <a:schemeClr val="accent1"/>
          </a:fgClr>
          <a:bgClr>
            <a:schemeClr val="bg1"/>
          </a:bgClr>
        </a:pattFill>
        <a:extLst xmlns:a="http://schemas.openxmlformats.org/drawingml/2006/main"/>
      </cdr:spPr>
    </cdr:pic>
  </cdr:relSizeAnchor>
  <cdr:relSizeAnchor xmlns:cdr="http://schemas.openxmlformats.org/drawingml/2006/chartDrawing">
    <cdr:from>
      <cdr:x>0.73029</cdr:x>
      <cdr:y>0.68911</cdr:y>
    </cdr:from>
    <cdr:to>
      <cdr:x>0.79332</cdr:x>
      <cdr:y>0.73653</cdr:y>
    </cdr:to>
    <cdr:pic>
      <cdr:nvPicPr>
        <cdr:cNvPr id="42" name="Picture 41">
          <a:extLst xmlns:a="http://schemas.openxmlformats.org/drawingml/2006/main">
            <a:ext uri="{FF2B5EF4-FFF2-40B4-BE49-F238E27FC236}">
              <a16:creationId xmlns:a16="http://schemas.microsoft.com/office/drawing/2014/main" id="{DFBE4755-CFEC-4C3E-8EC6-C096D1B17B93}"/>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5" cstate="print">
          <a:extLst>
            <a:ext uri="{28A0092B-C50C-407E-A947-70E740481C1C}">
              <a14:useLocalDpi xmlns:a14="http://schemas.microsoft.com/office/drawing/2010/main" val="0"/>
            </a:ext>
          </a:extLst>
        </a:blip>
        <a:srcRect xmlns:a="http://schemas.openxmlformats.org/drawingml/2006/main" l="17287" t="52230" r="7048" b="32718"/>
        <a:stretch xmlns:a="http://schemas.openxmlformats.org/drawingml/2006/main"/>
      </cdr:blipFill>
      <cdr:spPr bwMode="auto">
        <a:xfrm xmlns:a="http://schemas.openxmlformats.org/drawingml/2006/main">
          <a:off x="6089354" y="3543915"/>
          <a:ext cx="525567" cy="243897"/>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0.08833</cdr:x>
      <cdr:y>0.22133</cdr:y>
    </cdr:from>
    <cdr:to>
      <cdr:x>0.20398</cdr:x>
      <cdr:y>0.30235</cdr:y>
    </cdr:to>
    <cdr:pic>
      <cdr:nvPicPr>
        <cdr:cNvPr id="31" name="Picture 30" descr="C:\Users\pkolp\AppData\Local\Microsoft\Windows\Temporary Internet Files\Content.IE5\Z6SBRPES\Saumons_du_pacifique_chum_coho_sockeye_chinook_pink[1].jpg">
          <a:extLst xmlns:a="http://schemas.openxmlformats.org/drawingml/2006/main">
            <a:ext uri="{FF2B5EF4-FFF2-40B4-BE49-F238E27FC236}">
              <a16:creationId xmlns:a16="http://schemas.microsoft.com/office/drawing/2014/main" id="{745567F5-CCFC-4CC0-ADC9-8084846F775C}"/>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t="69911" r="49286" b="8203"/>
        <a:stretch xmlns:a="http://schemas.openxmlformats.org/drawingml/2006/main"/>
      </cdr:blipFill>
      <cdr:spPr bwMode="auto">
        <a:xfrm xmlns:a="http://schemas.openxmlformats.org/drawingml/2006/main">
          <a:off x="736536" y="1138223"/>
          <a:ext cx="964321" cy="41671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0.81974</cdr:x>
      <cdr:y>0.34079</cdr:y>
    </cdr:from>
    <cdr:to>
      <cdr:x>0.95987</cdr:x>
      <cdr:y>0.38705</cdr:y>
    </cdr:to>
    <cdr:sp macro="" textlink="">
      <cdr:nvSpPr>
        <cdr:cNvPr id="43" name="TextBox 1">
          <a:extLst xmlns:a="http://schemas.openxmlformats.org/drawingml/2006/main">
            <a:ext uri="{FF2B5EF4-FFF2-40B4-BE49-F238E27FC236}">
              <a16:creationId xmlns:a16="http://schemas.microsoft.com/office/drawing/2014/main" id="{DD99561D-15DD-4335-8E42-6D8FF550D35F}"/>
            </a:ext>
          </a:extLst>
        </cdr:cNvPr>
        <cdr:cNvSpPr txBox="1"/>
      </cdr:nvSpPr>
      <cdr:spPr>
        <a:xfrm xmlns:a="http://schemas.openxmlformats.org/drawingml/2006/main">
          <a:off x="7167168" y="1752600"/>
          <a:ext cx="1225187" cy="23790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solidFill>
                <a:schemeClr val="bg1"/>
              </a:solidFill>
              <a:latin typeface="Garamond" panose="02020404030301010803" pitchFamily="18" charset="0"/>
            </a:rPr>
            <a:t>Chum </a:t>
          </a:r>
        </a:p>
      </cdr:txBody>
    </cdr:sp>
  </cdr:relSizeAnchor>
  <cdr:relSizeAnchor xmlns:cdr="http://schemas.openxmlformats.org/drawingml/2006/chartDrawing">
    <cdr:from>
      <cdr:x>0.72238</cdr:x>
      <cdr:y>0.44537</cdr:y>
    </cdr:from>
    <cdr:to>
      <cdr:x>0.92906</cdr:x>
      <cdr:y>0.44538</cdr:y>
    </cdr:to>
    <cdr:cxnSp macro="">
      <cdr:nvCxnSpPr>
        <cdr:cNvPr id="46" name="Straight Arrow Connector 45">
          <a:extLst xmlns:a="http://schemas.openxmlformats.org/drawingml/2006/main">
            <a:ext uri="{FF2B5EF4-FFF2-40B4-BE49-F238E27FC236}">
              <a16:creationId xmlns:a16="http://schemas.microsoft.com/office/drawing/2014/main" id="{536A9F8F-51E1-4CD4-BEE1-3D09984931C3}"/>
            </a:ext>
          </a:extLst>
        </cdr:cNvPr>
        <cdr:cNvCxnSpPr/>
      </cdr:nvCxnSpPr>
      <cdr:spPr>
        <a:xfrm xmlns:a="http://schemas.openxmlformats.org/drawingml/2006/main">
          <a:off x="6023384" y="2290456"/>
          <a:ext cx="1723302" cy="1"/>
        </a:xfrm>
        <a:prstGeom xmlns:a="http://schemas.openxmlformats.org/drawingml/2006/main" prst="straightConnector1">
          <a:avLst/>
        </a:prstGeom>
        <a:ln xmlns:a="http://schemas.openxmlformats.org/drawingml/2006/main" w="6350">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0.77569</cdr:x>
      <cdr:y>0.40283</cdr:y>
    </cdr:from>
    <cdr:to>
      <cdr:x>0.91582</cdr:x>
      <cdr:y>0.4491</cdr:y>
    </cdr:to>
    <cdr:sp macro="" textlink="">
      <cdr:nvSpPr>
        <cdr:cNvPr id="47" name="TextBox 1">
          <a:extLst xmlns:a="http://schemas.openxmlformats.org/drawingml/2006/main">
            <a:ext uri="{FF2B5EF4-FFF2-40B4-BE49-F238E27FC236}">
              <a16:creationId xmlns:a16="http://schemas.microsoft.com/office/drawing/2014/main" id="{29436191-AFB6-4324-8BA4-61BD5BF16932}"/>
            </a:ext>
          </a:extLst>
        </cdr:cNvPr>
        <cdr:cNvSpPr txBox="1"/>
      </cdr:nvSpPr>
      <cdr:spPr>
        <a:xfrm xmlns:a="http://schemas.openxmlformats.org/drawingml/2006/main">
          <a:off x="6467851" y="2071673"/>
          <a:ext cx="1168465" cy="23792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solidFill>
                <a:schemeClr val="bg1"/>
              </a:solidFill>
              <a:latin typeface="Garamond" panose="02020404030301010803" pitchFamily="18" charset="0"/>
            </a:rPr>
            <a:t>Coho </a:t>
          </a:r>
        </a:p>
      </cdr:txBody>
    </cdr:sp>
  </cdr:relSizeAnchor>
  <cdr:relSizeAnchor xmlns:cdr="http://schemas.openxmlformats.org/drawingml/2006/chartDrawing">
    <cdr:from>
      <cdr:x>0.17745</cdr:x>
      <cdr:y>0.52282</cdr:y>
    </cdr:from>
    <cdr:to>
      <cdr:x>0.27908</cdr:x>
      <cdr:y>0.56889</cdr:y>
    </cdr:to>
    <cdr:sp macro="" textlink="">
      <cdr:nvSpPr>
        <cdr:cNvPr id="48" name="TextBox 1">
          <a:extLst xmlns:a="http://schemas.openxmlformats.org/drawingml/2006/main">
            <a:ext uri="{FF2B5EF4-FFF2-40B4-BE49-F238E27FC236}">
              <a16:creationId xmlns:a16="http://schemas.microsoft.com/office/drawing/2014/main" id="{934C1D85-D0BD-40DF-8BEA-2BBBB9EE07C6}"/>
            </a:ext>
          </a:extLst>
        </cdr:cNvPr>
        <cdr:cNvSpPr txBox="1"/>
      </cdr:nvSpPr>
      <cdr:spPr>
        <a:xfrm xmlns:a="http://schemas.openxmlformats.org/drawingml/2006/main">
          <a:off x="1551499" y="2688741"/>
          <a:ext cx="888573" cy="2369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solidFill>
                <a:schemeClr val="bg1"/>
              </a:solidFill>
              <a:latin typeface="Garamond" panose="02020404030301010803" pitchFamily="18" charset="0"/>
            </a:rPr>
            <a:t>Juveniles  </a:t>
          </a:r>
        </a:p>
      </cdr:txBody>
    </cdr:sp>
  </cdr:relSizeAnchor>
  <cdr:relSizeAnchor xmlns:cdr="http://schemas.openxmlformats.org/drawingml/2006/chartDrawing">
    <cdr:from>
      <cdr:x>0.10381</cdr:x>
      <cdr:y>0.87051</cdr:y>
    </cdr:from>
    <cdr:to>
      <cdr:x>0.1672</cdr:x>
      <cdr:y>0.91955</cdr:y>
    </cdr:to>
    <cdr:pic>
      <cdr:nvPicPr>
        <cdr:cNvPr id="51" name="Picture 50">
          <a:extLst xmlns:a="http://schemas.openxmlformats.org/drawingml/2006/main">
            <a:ext uri="{FF2B5EF4-FFF2-40B4-BE49-F238E27FC236}">
              <a16:creationId xmlns:a16="http://schemas.microsoft.com/office/drawing/2014/main" id="{CB7299EA-0B03-4B79-953F-08276919621C}"/>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3" cstate="print">
          <a:extLst>
            <a:ext uri="{28A0092B-C50C-407E-A947-70E740481C1C}">
              <a14:useLocalDpi xmlns:a14="http://schemas.microsoft.com/office/drawing/2010/main" val="0"/>
            </a:ext>
          </a:extLst>
        </a:blip>
        <a:srcRect xmlns:a="http://schemas.openxmlformats.org/drawingml/2006/main" l="19485" t="82342" r="7993" b="2822"/>
        <a:stretch xmlns:a="http://schemas.openxmlformats.org/drawingml/2006/main"/>
      </cdr:blipFill>
      <cdr:spPr bwMode="auto">
        <a:xfrm xmlns:a="http://schemas.openxmlformats.org/drawingml/2006/main">
          <a:off x="865613" y="4476818"/>
          <a:ext cx="528578" cy="25219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0.3417</cdr:x>
      <cdr:y>0.7157</cdr:y>
    </cdr:from>
    <cdr:to>
      <cdr:x>0.39188</cdr:x>
      <cdr:y>0.75704</cdr:y>
    </cdr:to>
    <cdr:pic>
      <cdr:nvPicPr>
        <cdr:cNvPr id="53" name="Picture 52">
          <a:extLst xmlns:a="http://schemas.openxmlformats.org/drawingml/2006/main">
            <a:ext uri="{FF2B5EF4-FFF2-40B4-BE49-F238E27FC236}">
              <a16:creationId xmlns:a16="http://schemas.microsoft.com/office/drawing/2014/main" id="{BF5982C8-6E14-41F7-8443-23E6B9787085}"/>
            </a:ext>
          </a:extLst>
        </cdr:cNvPr>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4" cstate="print">
          <a:extLst>
            <a:ext uri="{28A0092B-C50C-407E-A947-70E740481C1C}">
              <a14:useLocalDpi xmlns:a14="http://schemas.microsoft.com/office/drawing/2010/main" val="0"/>
            </a:ext>
          </a:extLst>
        </a:blip>
        <a:srcRect xmlns:a="http://schemas.openxmlformats.org/drawingml/2006/main" l="18178" t="66010" r="6316" b="17543"/>
        <a:stretch xmlns:a="http://schemas.openxmlformats.org/drawingml/2006/main"/>
      </cdr:blipFill>
      <cdr:spPr bwMode="auto">
        <a:xfrm xmlns:a="http://schemas.openxmlformats.org/drawingml/2006/main">
          <a:off x="2849197" y="3680685"/>
          <a:ext cx="418413" cy="212602"/>
        </a:xfrm>
        <a:prstGeom xmlns:a="http://schemas.openxmlformats.org/drawingml/2006/main" prst="rect">
          <a:avLst/>
        </a:prstGeom>
        <a:pattFill xmlns:a="http://schemas.openxmlformats.org/drawingml/2006/main" prst="pct5">
          <a:fgClr>
            <a:schemeClr val="accent1"/>
          </a:fgClr>
          <a:bgClr>
            <a:schemeClr val="bg1"/>
          </a:bgClr>
        </a:pattFill>
        <a:extLst xmlns:a="http://schemas.openxmlformats.org/drawingml/2006/main"/>
      </cdr:spPr>
    </cdr:pic>
  </cdr:relSizeAnchor>
  <cdr:relSizeAnchor xmlns:cdr="http://schemas.openxmlformats.org/drawingml/2006/chartDrawing">
    <cdr:from>
      <cdr:x>0.56179</cdr:x>
      <cdr:y>0.04445</cdr:y>
    </cdr:from>
    <cdr:to>
      <cdr:x>0.60537</cdr:x>
      <cdr:y>0.0889</cdr:y>
    </cdr:to>
    <cdr:sp macro="" textlink="">
      <cdr:nvSpPr>
        <cdr:cNvPr id="2" name="TextBox 1">
          <a:extLst xmlns:a="http://schemas.openxmlformats.org/drawingml/2006/main">
            <a:ext uri="{FF2B5EF4-FFF2-40B4-BE49-F238E27FC236}">
              <a16:creationId xmlns:a16="http://schemas.microsoft.com/office/drawing/2014/main" id="{5AB1DEE6-1268-4347-98A0-96A0BFD0B20D}"/>
            </a:ext>
          </a:extLst>
        </cdr:cNvPr>
        <cdr:cNvSpPr txBox="1"/>
      </cdr:nvSpPr>
      <cdr:spPr>
        <a:xfrm xmlns:a="http://schemas.openxmlformats.org/drawingml/2006/main">
          <a:off x="4911882" y="228600"/>
          <a:ext cx="381001" cy="228600"/>
        </a:xfrm>
        <a:prstGeom xmlns:a="http://schemas.openxmlformats.org/drawingml/2006/main" prst="rect">
          <a:avLst/>
        </a:prstGeom>
        <a:solidFill xmlns:a="http://schemas.openxmlformats.org/drawingml/2006/main">
          <a:schemeClr val="bg2">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0.77843</cdr:x>
      <cdr:y>0.23525</cdr:y>
    </cdr:from>
    <cdr:to>
      <cdr:x>0.77843</cdr:x>
      <cdr:y>0.81776</cdr:y>
    </cdr:to>
    <cdr:cxnSp macro="">
      <cdr:nvCxnSpPr>
        <cdr:cNvPr id="4" name="Straight Connector 3">
          <a:extLst xmlns:a="http://schemas.openxmlformats.org/drawingml/2006/main">
            <a:ext uri="{FF2B5EF4-FFF2-40B4-BE49-F238E27FC236}">
              <a16:creationId xmlns:a16="http://schemas.microsoft.com/office/drawing/2014/main" id="{67C2F7DE-5064-4569-A860-4DA24F13E7FC}"/>
            </a:ext>
          </a:extLst>
        </cdr:cNvPr>
        <cdr:cNvCxnSpPr/>
      </cdr:nvCxnSpPr>
      <cdr:spPr>
        <a:xfrm xmlns:a="http://schemas.openxmlformats.org/drawingml/2006/main" flipV="1">
          <a:off x="6744823" y="1295400"/>
          <a:ext cx="0" cy="3207576"/>
        </a:xfrm>
        <a:prstGeom xmlns:a="http://schemas.openxmlformats.org/drawingml/2006/main" prst="line">
          <a:avLst/>
        </a:prstGeom>
        <a:ln xmlns:a="http://schemas.openxmlformats.org/drawingml/2006/main" w="12700">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0.53518</cdr:x>
      <cdr:y>0.2906</cdr:y>
    </cdr:from>
    <cdr:to>
      <cdr:x>0.54397</cdr:x>
      <cdr:y>0.80262</cdr:y>
    </cdr:to>
    <cdr:cxnSp macro="">
      <cdr:nvCxnSpPr>
        <cdr:cNvPr id="5" name="Straight Connector 4">
          <a:extLst xmlns:a="http://schemas.openxmlformats.org/drawingml/2006/main">
            <a:ext uri="{FF2B5EF4-FFF2-40B4-BE49-F238E27FC236}">
              <a16:creationId xmlns:a16="http://schemas.microsoft.com/office/drawing/2014/main" id="{A2640B07-BA05-49FA-B040-B45682B0CDE9}"/>
            </a:ext>
          </a:extLst>
        </cdr:cNvPr>
        <cdr:cNvCxnSpPr/>
      </cdr:nvCxnSpPr>
      <cdr:spPr>
        <a:xfrm xmlns:a="http://schemas.openxmlformats.org/drawingml/2006/main" flipH="1" flipV="1">
          <a:off x="4637139" y="1600200"/>
          <a:ext cx="76200" cy="2819400"/>
        </a:xfrm>
        <a:prstGeom xmlns:a="http://schemas.openxmlformats.org/drawingml/2006/main" prst="line">
          <a:avLst/>
        </a:prstGeom>
        <a:ln xmlns:a="http://schemas.openxmlformats.org/drawingml/2006/main" w="15875">
          <a:solidFill>
            <a:schemeClr val="bg1"/>
          </a:solidFill>
          <a:prstDash val="lgDash"/>
          <a:headEnd type="triangle"/>
          <a:tailEnd type="triangle"/>
        </a:ln>
        <a:effectLst xmlns:a="http://schemas.openxmlformats.org/drawingml/2006/main">
          <a:outerShdw blurRad="63500" sx="102000" sy="102000" algn="c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0.54397</cdr:x>
      <cdr:y>0.60266</cdr:y>
    </cdr:from>
    <cdr:to>
      <cdr:x>0.71106</cdr:x>
      <cdr:y>0.65576</cdr:y>
    </cdr:to>
    <cdr:sp macro="" textlink="">
      <cdr:nvSpPr>
        <cdr:cNvPr id="6" name="TextBox 11"/>
        <cdr:cNvSpPr txBox="1"/>
      </cdr:nvSpPr>
      <cdr:spPr>
        <a:xfrm xmlns:a="http://schemas.openxmlformats.org/drawingml/2006/main">
          <a:off x="4713339" y="3318558"/>
          <a:ext cx="1447780" cy="29238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300" dirty="0">
              <a:latin typeface="Garamond" panose="02020404030301010803" pitchFamily="18" charset="0"/>
            </a:rPr>
            <a:t>. </a:t>
          </a:r>
        </a:p>
      </cdr:txBody>
    </cdr:sp>
  </cdr:relSizeAnchor>
  <cdr:relSizeAnchor xmlns:cdr="http://schemas.openxmlformats.org/drawingml/2006/chartDrawing">
    <cdr:from>
      <cdr:x>0.78399</cdr:x>
      <cdr:y>0.27977</cdr:y>
    </cdr:from>
    <cdr:to>
      <cdr:x>0.84274</cdr:x>
      <cdr:y>0.65664</cdr:y>
    </cdr:to>
    <cdr:sp macro="" textlink="">
      <cdr:nvSpPr>
        <cdr:cNvPr id="7" name="TextBox 9"/>
        <cdr:cNvSpPr txBox="1"/>
      </cdr:nvSpPr>
      <cdr:spPr>
        <a:xfrm xmlns:a="http://schemas.openxmlformats.org/drawingml/2006/main" rot="16200000">
          <a:off x="5513561" y="1951217"/>
          <a:ext cx="1756371"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solidFill>
                <a:srgbClr val="FF0000"/>
              </a:solidFill>
              <a:latin typeface="Garamond" panose="02020404030301010803" pitchFamily="18" charset="0"/>
            </a:rPr>
            <a:t>Temp. threshold- 17.5 C</a:t>
          </a:r>
        </a:p>
        <a:p xmlns:a="http://schemas.openxmlformats.org/drawingml/2006/main">
          <a:r>
            <a:rPr lang="en-US" sz="1200" dirty="0">
              <a:solidFill>
                <a:srgbClr val="FF0000"/>
              </a:solidFill>
              <a:latin typeface="Garamond" panose="02020404030301010803" pitchFamily="18" charset="0"/>
            </a:rPr>
            <a:t>(drier &amp; warmer scenario) </a:t>
          </a:r>
        </a:p>
      </cdr:txBody>
    </cdr:sp>
  </cdr:relSizeAnchor>
  <cdr:relSizeAnchor xmlns:cdr="http://schemas.openxmlformats.org/drawingml/2006/chartDrawing">
    <cdr:from>
      <cdr:x>0.17461</cdr:x>
      <cdr:y>0.67807</cdr:y>
    </cdr:from>
    <cdr:to>
      <cdr:x>0.17461</cdr:x>
      <cdr:y>0.8303</cdr:y>
    </cdr:to>
    <cdr:cxnSp macro="">
      <cdr:nvCxnSpPr>
        <cdr:cNvPr id="8" name="Straight Connector 7">
          <a:extLst xmlns:a="http://schemas.openxmlformats.org/drawingml/2006/main">
            <a:ext uri="{FF2B5EF4-FFF2-40B4-BE49-F238E27FC236}">
              <a16:creationId xmlns:a16="http://schemas.microsoft.com/office/drawing/2014/main" id="{03729155-D692-40C5-AF4D-A0F57631285B}"/>
            </a:ext>
          </a:extLst>
        </cdr:cNvPr>
        <cdr:cNvCxnSpPr/>
      </cdr:nvCxnSpPr>
      <cdr:spPr>
        <a:xfrm xmlns:a="http://schemas.openxmlformats.org/drawingml/2006/main" flipV="1">
          <a:off x="1512939" y="3733800"/>
          <a:ext cx="0" cy="838200"/>
        </a:xfrm>
        <a:prstGeom xmlns:a="http://schemas.openxmlformats.org/drawingml/2006/main" prst="line">
          <a:avLst/>
        </a:prstGeom>
        <a:ln xmlns:a="http://schemas.openxmlformats.org/drawingml/2006/main" w="22225">
          <a:solidFill>
            <a:schemeClr val="bg1"/>
          </a:solidFill>
          <a:prstDash val="sysDash"/>
          <a:headEnd type="triangle"/>
          <a:tailEnd type="triangle"/>
        </a:ln>
        <a:effectLst xmlns:a="http://schemas.openxmlformats.org/drawingml/2006/main">
          <a:outerShdw blurRad="63500" sx="102000" sy="102000" algn="c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0.17879</cdr:x>
      <cdr:y>0.66277</cdr:y>
    </cdr:from>
    <cdr:to>
      <cdr:x>0.31408</cdr:x>
      <cdr:y>0.80437</cdr:y>
    </cdr:to>
    <cdr:sp macro="" textlink="">
      <cdr:nvSpPr>
        <cdr:cNvPr id="9" name="TextBox 7"/>
        <cdr:cNvSpPr txBox="1"/>
      </cdr:nvSpPr>
      <cdr:spPr>
        <a:xfrm xmlns:a="http://schemas.openxmlformats.org/drawingml/2006/main">
          <a:off x="1405017" y="3088796"/>
          <a:ext cx="1063119" cy="65990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bg1"/>
              </a:solidFill>
              <a:latin typeface="Garamond" panose="02020404030301010803" pitchFamily="18" charset="0"/>
            </a:rPr>
            <a:t>Fall</a:t>
          </a:r>
          <a:r>
            <a:rPr lang="en-US" sz="1800" dirty="0">
              <a:latin typeface="Garamond" panose="02020404030301010803" pitchFamily="18" charset="0"/>
            </a:rPr>
            <a:t> </a:t>
          </a:r>
        </a:p>
        <a:p xmlns:a="http://schemas.openxmlformats.org/drawingml/2006/main">
          <a:r>
            <a:rPr lang="en-US" sz="1800" dirty="0">
              <a:solidFill>
                <a:schemeClr val="bg1"/>
              </a:solidFill>
              <a:latin typeface="Garamond" panose="02020404030301010803" pitchFamily="18" charset="0"/>
            </a:rPr>
            <a:t>1.0 ft. </a:t>
          </a:r>
        </a:p>
      </cdr:txBody>
    </cdr:sp>
  </cdr:relSizeAnchor>
  <cdr:relSizeAnchor xmlns:cdr="http://schemas.openxmlformats.org/drawingml/2006/chartDrawing">
    <cdr:from>
      <cdr:x>0.30652</cdr:x>
      <cdr:y>0.22141</cdr:y>
    </cdr:from>
    <cdr:to>
      <cdr:x>0.31532</cdr:x>
      <cdr:y>0.81646</cdr:y>
    </cdr:to>
    <cdr:cxnSp macro="">
      <cdr:nvCxnSpPr>
        <cdr:cNvPr id="10" name="Straight Connector 9">
          <a:extLst xmlns:a="http://schemas.openxmlformats.org/drawingml/2006/main">
            <a:ext uri="{FF2B5EF4-FFF2-40B4-BE49-F238E27FC236}">
              <a16:creationId xmlns:a16="http://schemas.microsoft.com/office/drawing/2014/main" id="{35AF895E-E100-473D-9276-B3D54CECF738}"/>
            </a:ext>
          </a:extLst>
        </cdr:cNvPr>
        <cdr:cNvCxnSpPr/>
      </cdr:nvCxnSpPr>
      <cdr:spPr>
        <a:xfrm xmlns:a="http://schemas.openxmlformats.org/drawingml/2006/main" flipH="1" flipV="1">
          <a:off x="2655939" y="1219200"/>
          <a:ext cx="76200" cy="3276600"/>
        </a:xfrm>
        <a:prstGeom xmlns:a="http://schemas.openxmlformats.org/drawingml/2006/main" prst="line">
          <a:avLst/>
        </a:prstGeom>
        <a:ln xmlns:a="http://schemas.openxmlformats.org/drawingml/2006/main" w="22225">
          <a:solidFill>
            <a:schemeClr val="bg1"/>
          </a:solidFill>
          <a:prstDash val="sysDot"/>
          <a:headEnd type="triangle"/>
          <a:tailEnd type="triangle"/>
        </a:ln>
        <a:effectLst xmlns:a="http://schemas.openxmlformats.org/drawingml/2006/main">
          <a:outerShdw blurRad="63500" sx="102000" sy="102000" algn="ctr"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0.31532</cdr:x>
      <cdr:y>0.60652</cdr:y>
    </cdr:from>
    <cdr:to>
      <cdr:x>0.47611</cdr:x>
      <cdr:y>0.74812</cdr:y>
    </cdr:to>
    <cdr:sp macro="" textlink="">
      <cdr:nvSpPr>
        <cdr:cNvPr id="11" name="TextBox 1"/>
        <cdr:cNvSpPr txBox="1"/>
      </cdr:nvSpPr>
      <cdr:spPr>
        <a:xfrm xmlns:a="http://schemas.openxmlformats.org/drawingml/2006/main">
          <a:off x="2049110" y="2504840"/>
          <a:ext cx="104490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bg1"/>
              </a:solidFill>
              <a:latin typeface="Garamond" panose="02020404030301010803" pitchFamily="18" charset="0"/>
            </a:rPr>
            <a:t>Winter </a:t>
          </a:r>
        </a:p>
        <a:p xmlns:a="http://schemas.openxmlformats.org/drawingml/2006/main">
          <a:r>
            <a:rPr lang="en-US" sz="1800" dirty="0">
              <a:solidFill>
                <a:schemeClr val="bg1"/>
              </a:solidFill>
              <a:latin typeface="Garamond" panose="02020404030301010803" pitchFamily="18" charset="0"/>
            </a:rPr>
            <a:t>2 -5.5 ft. </a:t>
          </a:r>
        </a:p>
      </cdr:txBody>
    </cdr:sp>
  </cdr:relSizeAnchor>
  <cdr:relSizeAnchor xmlns:cdr="http://schemas.openxmlformats.org/drawingml/2006/chartDrawing">
    <cdr:from>
      <cdr:x>0.54397</cdr:x>
      <cdr:y>0.53969</cdr:y>
    </cdr:from>
    <cdr:to>
      <cdr:x>0.68509</cdr:x>
      <cdr:y>0.67177</cdr:y>
    </cdr:to>
    <cdr:sp macro="" textlink="">
      <cdr:nvSpPr>
        <cdr:cNvPr id="23" name="TextBox 1"/>
        <cdr:cNvSpPr txBox="1"/>
      </cdr:nvSpPr>
      <cdr:spPr>
        <a:xfrm xmlns:a="http://schemas.openxmlformats.org/drawingml/2006/main">
          <a:off x="4274736" y="2515187"/>
          <a:ext cx="1108944" cy="61555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bg1"/>
              </a:solidFill>
              <a:latin typeface="Garamond" panose="02020404030301010803" pitchFamily="18" charset="0"/>
            </a:rPr>
            <a:t>Spring-</a:t>
          </a:r>
        </a:p>
        <a:p xmlns:a="http://schemas.openxmlformats.org/drawingml/2006/main">
          <a:r>
            <a:rPr lang="en-US" sz="1600" dirty="0">
              <a:solidFill>
                <a:schemeClr val="bg1"/>
              </a:solidFill>
              <a:latin typeface="Garamond" panose="02020404030301010803" pitchFamily="18" charset="0"/>
            </a:rPr>
            <a:t>3 -5.5 ft. </a:t>
          </a:r>
        </a:p>
      </cdr:txBody>
    </cdr:sp>
  </cdr:relSizeAnchor>
  <cdr:relSizeAnchor xmlns:cdr="http://schemas.openxmlformats.org/drawingml/2006/chartDrawing">
    <cdr:from>
      <cdr:x>0.15702</cdr:x>
      <cdr:y>0.94877</cdr:y>
    </cdr:from>
    <cdr:to>
      <cdr:x>0.32411</cdr:x>
      <cdr:y>0.94877</cdr:y>
    </cdr:to>
    <cdr:cxnSp macro="">
      <cdr:nvCxnSpPr>
        <cdr:cNvPr id="25" name="Straight Arrow Connector 24">
          <a:extLst xmlns:a="http://schemas.openxmlformats.org/drawingml/2006/main">
            <a:ext uri="{FF2B5EF4-FFF2-40B4-BE49-F238E27FC236}">
              <a16:creationId xmlns:a16="http://schemas.microsoft.com/office/drawing/2014/main" id="{AF6A856D-8262-48A0-9C6A-D36B842147D4}"/>
            </a:ext>
          </a:extLst>
        </cdr:cNvPr>
        <cdr:cNvCxnSpPr/>
      </cdr:nvCxnSpPr>
      <cdr:spPr>
        <a:xfrm xmlns:a="http://schemas.openxmlformats.org/drawingml/2006/main">
          <a:off x="1233927" y="4421679"/>
          <a:ext cx="1313061" cy="0"/>
        </a:xfrm>
        <a:prstGeom xmlns:a="http://schemas.openxmlformats.org/drawingml/2006/main" prst="straightConnector1">
          <a:avLst/>
        </a:prstGeom>
        <a:ln xmlns:a="http://schemas.openxmlformats.org/drawingml/2006/main" w="41275">
          <a:solidFill>
            <a:schemeClr val="accent6"/>
          </a:solidFill>
          <a:headEnd type="triangle" w="med" len="med"/>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0.18225</cdr:x>
      <cdr:y>0.87011</cdr:y>
    </cdr:from>
    <cdr:to>
      <cdr:x>0.31417</cdr:x>
      <cdr:y>0.93784</cdr:y>
    </cdr:to>
    <cdr:sp macro="" textlink="">
      <cdr:nvSpPr>
        <cdr:cNvPr id="26" name="TextBox 25"/>
        <cdr:cNvSpPr txBox="1"/>
      </cdr:nvSpPr>
      <cdr:spPr>
        <a:xfrm xmlns:a="http://schemas.openxmlformats.org/drawingml/2006/main">
          <a:off x="1432179" y="4055082"/>
          <a:ext cx="1036681" cy="3156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solidFill>
                <a:schemeClr val="bg1"/>
              </a:solidFill>
              <a:latin typeface="Garamond" panose="02020404030301010803" pitchFamily="18" charset="0"/>
            </a:rPr>
            <a:t>Ingress</a:t>
          </a:r>
        </a:p>
      </cdr:txBody>
    </cdr:sp>
  </cdr:relSizeAnchor>
  <cdr:relSizeAnchor xmlns:cdr="http://schemas.openxmlformats.org/drawingml/2006/chartDrawing">
    <cdr:from>
      <cdr:x>0.46428</cdr:x>
      <cdr:y>0.9546</cdr:y>
    </cdr:from>
    <cdr:to>
      <cdr:x>0.67939</cdr:x>
      <cdr:y>0.9546</cdr:y>
    </cdr:to>
    <cdr:cxnSp macro="">
      <cdr:nvCxnSpPr>
        <cdr:cNvPr id="29" name="Straight Arrow Connector 28">
          <a:extLst xmlns:a="http://schemas.openxmlformats.org/drawingml/2006/main">
            <a:ext uri="{FF2B5EF4-FFF2-40B4-BE49-F238E27FC236}">
              <a16:creationId xmlns:a16="http://schemas.microsoft.com/office/drawing/2014/main" id="{266835A3-41E9-4548-B02D-78380984F320}"/>
            </a:ext>
          </a:extLst>
        </cdr:cNvPr>
        <cdr:cNvCxnSpPr/>
      </cdr:nvCxnSpPr>
      <cdr:spPr>
        <a:xfrm xmlns:a="http://schemas.openxmlformats.org/drawingml/2006/main">
          <a:off x="3648469" y="4448840"/>
          <a:ext cx="1690421" cy="0"/>
        </a:xfrm>
        <a:prstGeom xmlns:a="http://schemas.openxmlformats.org/drawingml/2006/main" prst="straightConnector1">
          <a:avLst/>
        </a:prstGeom>
        <a:ln xmlns:a="http://schemas.openxmlformats.org/drawingml/2006/main" w="41275">
          <a:solidFill>
            <a:srgbClr val="0000FF"/>
          </a:solidFill>
          <a:headEnd type="triangle" w="med" len="med"/>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0.5169</cdr:x>
      <cdr:y>0.87205</cdr:y>
    </cdr:from>
    <cdr:to>
      <cdr:x>0.64882</cdr:x>
      <cdr:y>0.9274</cdr:y>
    </cdr:to>
    <cdr:sp macro="" textlink="">
      <cdr:nvSpPr>
        <cdr:cNvPr id="30" name="TextBox 1"/>
        <cdr:cNvSpPr txBox="1"/>
      </cdr:nvSpPr>
      <cdr:spPr>
        <a:xfrm xmlns:a="http://schemas.openxmlformats.org/drawingml/2006/main">
          <a:off x="4062043" y="4064136"/>
          <a:ext cx="1036681" cy="257955"/>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dirty="0">
              <a:solidFill>
                <a:schemeClr val="bg1"/>
              </a:solidFill>
              <a:latin typeface="Garamond" panose="02020404030301010803" pitchFamily="18" charset="0"/>
            </a:rPr>
            <a:t>Egress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5138"/>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978276" y="0"/>
            <a:ext cx="3043238" cy="465138"/>
          </a:xfrm>
          <a:prstGeom prst="rect">
            <a:avLst/>
          </a:prstGeom>
        </p:spPr>
        <p:txBody>
          <a:bodyPr vert="horz" lIns="91431" tIns="45715" rIns="91431" bIns="45715" rtlCol="0"/>
          <a:lstStyle>
            <a:lvl1pPr algn="r">
              <a:defRPr sz="1200"/>
            </a:lvl1pPr>
          </a:lstStyle>
          <a:p>
            <a:fld id="{4163CCB5-B956-4146-AC8F-A7E2334942A9}" type="datetimeFigureOut">
              <a:rPr lang="en-US" smtClean="0"/>
              <a:t>5/11/2018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376"/>
            <a:ext cx="3043238" cy="465138"/>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978276" y="8842376"/>
            <a:ext cx="3043238" cy="465138"/>
          </a:xfrm>
          <a:prstGeom prst="rect">
            <a:avLst/>
          </a:prstGeom>
        </p:spPr>
        <p:txBody>
          <a:bodyPr vert="horz" lIns="91431" tIns="45715" rIns="91431" bIns="45715" rtlCol="0" anchor="b"/>
          <a:lstStyle>
            <a:lvl1pPr algn="r">
              <a:defRPr sz="1200"/>
            </a:lvl1pPr>
          </a:lstStyle>
          <a:p>
            <a:fld id="{42FF7E42-B22D-44B8-88BC-EDCF0B145B45}" type="slidenum">
              <a:rPr lang="en-US" smtClean="0"/>
              <a:t>‹#›</a:t>
            </a:fld>
            <a:endParaRPr lang="en-US"/>
          </a:p>
        </p:txBody>
      </p:sp>
    </p:spTree>
    <p:extLst>
      <p:ext uri="{BB962C8B-B14F-4D97-AF65-F5344CB8AC3E}">
        <p14:creationId xmlns:p14="http://schemas.microsoft.com/office/powerpoint/2010/main" val="110253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None/>
              <a:tabLst/>
              <a:defRPr/>
            </a:pPr>
            <a:r>
              <a:rPr lang="en-US" dirty="0"/>
              <a:t>Paraphrase your objective list from your Appendix C Project Proposal document to remind the TAC of what you aim to accomplish with your project. </a:t>
            </a:r>
          </a:p>
          <a:p>
            <a:pPr marL="0" marR="0" lvl="0" indent="0" algn="l" defTabSz="914400" rtl="0" eaLnBrk="1" fontAlgn="auto" latinLnBrk="0" hangingPunct="1">
              <a:lnSpc>
                <a:spcPct val="100000"/>
              </a:lnSpc>
              <a:spcBef>
                <a:spcPts val="0"/>
              </a:spcBef>
              <a:spcAft>
                <a:spcPts val="0"/>
              </a:spcAft>
              <a:buClr>
                <a:schemeClr val="accent6">
                  <a:lumMod val="75000"/>
                </a:schemeClr>
              </a:buClr>
              <a:buSzTx/>
              <a:buFont typeface="Wingdings" panose="05000000000000000000" pitchFamily="2" charset="2"/>
              <a:buNone/>
              <a:tabLst/>
              <a:defRPr/>
            </a:pPr>
            <a:r>
              <a:rPr lang="en-US" dirty="0"/>
              <a:t>Please</a:t>
            </a:r>
            <a:r>
              <a:rPr lang="en-US" baseline="0" dirty="0"/>
              <a:t> t</a:t>
            </a:r>
            <a:r>
              <a:rPr lang="en-US" dirty="0"/>
              <a:t>ie objectives into habitat limitations identified for species-life stages that are present in your project area. </a:t>
            </a:r>
          </a:p>
        </p:txBody>
      </p:sp>
      <p:sp>
        <p:nvSpPr>
          <p:cNvPr id="4" name="Slide Number Placeholder 3"/>
          <p:cNvSpPr>
            <a:spLocks noGrp="1"/>
          </p:cNvSpPr>
          <p:nvPr>
            <p:ph type="sldNum" sz="quarter" idx="10"/>
          </p:nvPr>
        </p:nvSpPr>
        <p:spPr/>
        <p:txBody>
          <a:bodyPr/>
          <a:lstStyle/>
          <a:p>
            <a:fld id="{C79AA303-6AA8-4F03-A60A-5031988A004F}" type="slidenum">
              <a:rPr lang="en-US" smtClean="0"/>
              <a:t>3</a:t>
            </a:fld>
            <a:endParaRPr lang="en-US" dirty="0"/>
          </a:p>
        </p:txBody>
      </p:sp>
    </p:spTree>
    <p:extLst>
      <p:ext uri="{BB962C8B-B14F-4D97-AF65-F5344CB8AC3E}">
        <p14:creationId xmlns:p14="http://schemas.microsoft.com/office/powerpoint/2010/main" val="132750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662A12-628B-4CE3-ACF1-AA1B992AEBF3}" type="slidenum">
              <a:rPr lang="en-US" smtClean="0"/>
              <a:t>7</a:t>
            </a:fld>
            <a:endParaRPr lang="en-US"/>
          </a:p>
        </p:txBody>
      </p:sp>
    </p:spTree>
    <p:extLst>
      <p:ext uri="{BB962C8B-B14F-4D97-AF65-F5344CB8AC3E}">
        <p14:creationId xmlns:p14="http://schemas.microsoft.com/office/powerpoint/2010/main" val="181223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FF7E42-B22D-44B8-88BC-EDCF0B145B45}" type="slidenum">
              <a:rPr lang="en-US" smtClean="0"/>
              <a:t>9</a:t>
            </a:fld>
            <a:endParaRPr lang="en-US"/>
          </a:p>
        </p:txBody>
      </p:sp>
    </p:spTree>
    <p:extLst>
      <p:ext uri="{BB962C8B-B14F-4D97-AF65-F5344CB8AC3E}">
        <p14:creationId xmlns:p14="http://schemas.microsoft.com/office/powerpoint/2010/main" val="236531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Clr>
                <a:schemeClr val="accent6">
                  <a:lumMod val="75000"/>
                </a:schemeClr>
              </a:buClr>
              <a:buFont typeface="Wingdings" panose="05000000000000000000" pitchFamily="2" charset="2"/>
              <a:buChar char="§"/>
            </a:pPr>
            <a:endParaRPr lang="en-US" dirty="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solidFill>
                  <a:schemeClr val="bg1">
                    <a:lumMod val="50000"/>
                  </a:schemeClr>
                </a:solidFill>
              </a:rPr>
              <a:t>Walk the TAC through your proposed design. Drawings can be added to the slide or staff can load materials from your draft application. Relate design elements to functional habitat goals and fish benefits. </a:t>
            </a:r>
          </a:p>
          <a:p>
            <a:endParaRPr lang="en-US" dirty="0"/>
          </a:p>
        </p:txBody>
      </p:sp>
      <p:sp>
        <p:nvSpPr>
          <p:cNvPr id="4" name="Slide Number Placeholder 3"/>
          <p:cNvSpPr>
            <a:spLocks noGrp="1"/>
          </p:cNvSpPr>
          <p:nvPr>
            <p:ph type="sldNum" sz="quarter" idx="10"/>
          </p:nvPr>
        </p:nvSpPr>
        <p:spPr/>
        <p:txBody>
          <a:bodyPr/>
          <a:lstStyle/>
          <a:p>
            <a:fld id="{C79AA303-6AA8-4F03-A60A-5031988A004F}" type="slidenum">
              <a:rPr lang="en-US" smtClean="0"/>
              <a:t>33</a:t>
            </a:fld>
            <a:endParaRPr lang="en-US" dirty="0"/>
          </a:p>
        </p:txBody>
      </p:sp>
    </p:spTree>
    <p:extLst>
      <p:ext uri="{BB962C8B-B14F-4D97-AF65-F5344CB8AC3E}">
        <p14:creationId xmlns:p14="http://schemas.microsoft.com/office/powerpoint/2010/main" val="354652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Clr>
                <a:schemeClr val="accent6">
                  <a:lumMod val="75000"/>
                </a:schemeClr>
              </a:buClr>
              <a:buFont typeface="Wingdings" panose="05000000000000000000" pitchFamily="2" charset="2"/>
              <a:buChar char="§"/>
            </a:pPr>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you have a work group?  Who are the key members?  How often will the group meet?  Will you have a technical design team?  What expertise do you expect the technical team to have?  How will you incorporate feedback from the LCFRB TAC?</a:t>
            </a:r>
          </a:p>
          <a:p>
            <a:endParaRPr lang="en-US" dirty="0"/>
          </a:p>
        </p:txBody>
      </p:sp>
      <p:sp>
        <p:nvSpPr>
          <p:cNvPr id="4" name="Slide Number Placeholder 3"/>
          <p:cNvSpPr>
            <a:spLocks noGrp="1"/>
          </p:cNvSpPr>
          <p:nvPr>
            <p:ph type="sldNum" sz="quarter" idx="10"/>
          </p:nvPr>
        </p:nvSpPr>
        <p:spPr/>
        <p:txBody>
          <a:bodyPr/>
          <a:lstStyle/>
          <a:p>
            <a:fld id="{C79AA303-6AA8-4F03-A60A-5031988A004F}" type="slidenum">
              <a:rPr lang="en-US" smtClean="0"/>
              <a:t>34</a:t>
            </a:fld>
            <a:endParaRPr lang="en-US" dirty="0"/>
          </a:p>
        </p:txBody>
      </p:sp>
    </p:spTree>
    <p:extLst>
      <p:ext uri="{BB962C8B-B14F-4D97-AF65-F5344CB8AC3E}">
        <p14:creationId xmlns:p14="http://schemas.microsoft.com/office/powerpoint/2010/main" val="17064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Clr>
                <a:schemeClr val="accent6">
                  <a:lumMod val="75000"/>
                </a:schemeClr>
              </a:buClr>
              <a:buFont typeface="Wingdings" panose="05000000000000000000" pitchFamily="2" charset="2"/>
              <a:buChar char="§"/>
            </a:pPr>
            <a:endParaRPr lang="en-US" dirty="0">
              <a:latin typeface="Century Gothic" panose="020B0502020202020204" pitchFamily="34" charset="0"/>
            </a:endParaRPr>
          </a:p>
          <a:p>
            <a:r>
              <a:rPr lang="en-US" dirty="0"/>
              <a:t>List your deliverables and due dates if funded. This should be a coarse-scale version of what you submitted in SalmonPORT and in your Appendix C Project Proposal document (Scope of Work). Example: "1. Site survey (Month, Year), 2. Present conceptual alternatives to stakeholder group (Month, Year), 3. Present draft preliminary designs to stakeholder group (Months, Year), 4. Present draft preliminary designs to TAC (Months, Year), 5. Complete preliminary designs (Month, Year), 6. Public workshop (if needed, Month,</a:t>
            </a:r>
            <a:r>
              <a:rPr lang="en-US" baseline="0" dirty="0"/>
              <a:t> Year</a:t>
            </a:r>
            <a:r>
              <a:rPr lang="en-US" dirty="0"/>
              <a:t>).</a:t>
            </a:r>
          </a:p>
        </p:txBody>
      </p:sp>
      <p:sp>
        <p:nvSpPr>
          <p:cNvPr id="4" name="Slide Number Placeholder 3"/>
          <p:cNvSpPr>
            <a:spLocks noGrp="1"/>
          </p:cNvSpPr>
          <p:nvPr>
            <p:ph type="sldNum" sz="quarter" idx="10"/>
          </p:nvPr>
        </p:nvSpPr>
        <p:spPr/>
        <p:txBody>
          <a:bodyPr/>
          <a:lstStyle/>
          <a:p>
            <a:fld id="{C79AA303-6AA8-4F03-A60A-5031988A004F}" type="slidenum">
              <a:rPr lang="en-US" smtClean="0"/>
              <a:t>35</a:t>
            </a:fld>
            <a:endParaRPr lang="en-US" dirty="0"/>
          </a:p>
        </p:txBody>
      </p:sp>
    </p:spTree>
    <p:extLst>
      <p:ext uri="{BB962C8B-B14F-4D97-AF65-F5344CB8AC3E}">
        <p14:creationId xmlns:p14="http://schemas.microsoft.com/office/powerpoint/2010/main" val="686379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B55694D1-3C7C-4408-A871-D8F61666E7D5}" type="datetime1">
              <a:rPr lang="en-US" smtClean="0"/>
              <a:t>5/11/2018</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3B8E308B-A00F-4B4A-9D45-8F3469E4C9F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EE1DBC-34E6-4B9C-934C-C5BDB339C90A}" type="datetime1">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E308B-A00F-4B4A-9D45-8F3469E4C9F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EBB0D85-5A5E-49D7-A74F-47F0D4AFAE64}" type="datetime1">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E308B-A00F-4B4A-9D45-8F3469E4C9F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17885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5C5EB56-B7B1-47BF-8A9A-9CFFC49DB85E}" type="datetime1">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E308B-A00F-4B4A-9D45-8F3469E4C9F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A7A0988-B856-4CEF-AB5A-F4CDD233453D}" type="datetime1">
              <a:rPr lang="en-US" smtClean="0"/>
              <a:t>5/11/2018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8E308B-A00F-4B4A-9D45-8F3469E4C9F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3C5B13C-6E4C-4F62-813B-A78B161B2EFA}" type="datetime1">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E308B-A00F-4B4A-9D45-8F3469E4C9F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45070BDB-A0DC-46D6-B5EF-902AE9468020}" type="datetime1">
              <a:rPr lang="en-US" smtClean="0"/>
              <a:t>5/11/2018</a:t>
            </a:fld>
            <a:endParaRPr lang="en-US"/>
          </a:p>
        </p:txBody>
      </p:sp>
      <p:sp>
        <p:nvSpPr>
          <p:cNvPr id="27" name="Slide Number Placeholder 26"/>
          <p:cNvSpPr>
            <a:spLocks noGrp="1"/>
          </p:cNvSpPr>
          <p:nvPr>
            <p:ph type="sldNum" sz="quarter" idx="11"/>
          </p:nvPr>
        </p:nvSpPr>
        <p:spPr/>
        <p:txBody>
          <a:bodyPr rtlCol="0"/>
          <a:lstStyle/>
          <a:p>
            <a:fld id="{3B8E308B-A00F-4B4A-9D45-8F3469E4C9F6}"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C70EE8BA-4962-469D-858C-FEC02D8DB75D}" type="datetime1">
              <a:rPr lang="en-US" smtClean="0"/>
              <a:t>5/11/2018</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3B8E308B-A00F-4B4A-9D45-8F3469E4C9F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AC846-2CD0-440D-8971-5BDA53AAC2F3}" type="datetime1">
              <a:rPr lang="en-US" smtClean="0"/>
              <a:t>5/11/2018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8E308B-A00F-4B4A-9D45-8F3469E4C9F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372DE4B-1E8A-430A-80B8-2827F9F2767D}" type="datetime1">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E308B-A00F-4B4A-9D45-8F3469E4C9F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A4440E4-B329-453B-B3F0-E2A84D813896}" type="datetime1">
              <a:rPr lang="en-US" smtClean="0"/>
              <a:t>5/11/2018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8E308B-A00F-4B4A-9D45-8F3469E4C9F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E3F24F30-AB8C-43AB-8D9D-59225790099A}" type="datetime1">
              <a:rPr lang="en-US" smtClean="0"/>
              <a:t>5/11/2018</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3B8E308B-A00F-4B4A-9D45-8F3469E4C9F6}"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B8E308B-A00F-4B4A-9D45-8F3469E4C9F6}" type="slidenum">
              <a:rPr lang="en-US" sz="1600" smtClean="0">
                <a:solidFill>
                  <a:schemeClr val="bg1"/>
                </a:solidFill>
                <a:latin typeface="+mj-lt"/>
              </a:rPr>
              <a:t>1</a:t>
            </a:fld>
            <a:endParaRPr lang="en-US" sz="1600" dirty="0">
              <a:solidFill>
                <a:schemeClr val="bg1"/>
              </a:solidFill>
              <a:latin typeface="+mj-lt"/>
            </a:endParaRPr>
          </a:p>
        </p:txBody>
      </p:sp>
      <p:sp>
        <p:nvSpPr>
          <p:cNvPr id="2" name="Title 1"/>
          <p:cNvSpPr>
            <a:spLocks noGrp="1"/>
          </p:cNvSpPr>
          <p:nvPr>
            <p:ph type="title" idx="4294967295"/>
          </p:nvPr>
        </p:nvSpPr>
        <p:spPr>
          <a:xfrm>
            <a:off x="0" y="1143000"/>
            <a:ext cx="9144000" cy="1066800"/>
          </a:xfrm>
        </p:spPr>
        <p:txBody>
          <a:bodyPr>
            <a:noAutofit/>
          </a:bodyPr>
          <a:lstStyle/>
          <a:p>
            <a:pPr algn="ctr"/>
            <a:r>
              <a:rPr lang="en-US" dirty="0">
                <a:solidFill>
                  <a:schemeClr val="tx1"/>
                </a:solidFill>
                <a:latin typeface="Trebuchet MS" panose="020B0603020202020204" pitchFamily="34" charset="0"/>
                <a:cs typeface="Times New Roman" panose="02020603050405020304" pitchFamily="18" charset="0"/>
              </a:rPr>
              <a:t>18-1412 Mason Creek </a:t>
            </a:r>
            <a:br>
              <a:rPr lang="en-US" dirty="0">
                <a:solidFill>
                  <a:schemeClr val="tx1"/>
                </a:solidFill>
                <a:latin typeface="Trebuchet MS" panose="020B0603020202020204" pitchFamily="34" charset="0"/>
                <a:cs typeface="Times New Roman" panose="02020603050405020304" pitchFamily="18" charset="0"/>
              </a:rPr>
            </a:br>
            <a:r>
              <a:rPr lang="en-US" dirty="0">
                <a:solidFill>
                  <a:schemeClr val="tx1"/>
                </a:solidFill>
                <a:latin typeface="Trebuchet MS" panose="020B0603020202020204" pitchFamily="34" charset="0"/>
                <a:cs typeface="Times New Roman" panose="02020603050405020304" pitchFamily="18" charset="0"/>
              </a:rPr>
              <a:t>Planning &amp; Acquisition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481" y="3505200"/>
            <a:ext cx="4343400" cy="2443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784" y="3526631"/>
            <a:ext cx="4267200" cy="2400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82782" y="2305050"/>
            <a:ext cx="8262198" cy="369332"/>
          </a:xfrm>
          <a:prstGeom prst="rect">
            <a:avLst/>
          </a:prstGeom>
          <a:noFill/>
        </p:spPr>
        <p:txBody>
          <a:bodyPr wrap="none" rtlCol="0">
            <a:spAutoFit/>
          </a:bodyPr>
          <a:lstStyle/>
          <a:p>
            <a:r>
              <a:rPr lang="en-US" dirty="0">
                <a:latin typeface="+mj-lt"/>
              </a:rPr>
              <a:t>Patrick Lee, Clark County, and Paul </a:t>
            </a:r>
            <a:r>
              <a:rPr lang="en-US" dirty="0" err="1">
                <a:latin typeface="+mj-lt"/>
              </a:rPr>
              <a:t>Kolp</a:t>
            </a:r>
            <a:r>
              <a:rPr lang="en-US" dirty="0">
                <a:latin typeface="+mj-lt"/>
              </a:rPr>
              <a:t>, Lower Columbia Estuary Partnership</a:t>
            </a:r>
          </a:p>
        </p:txBody>
      </p:sp>
      <p:pic>
        <p:nvPicPr>
          <p:cNvPr id="1433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84384" y="76200"/>
            <a:ext cx="1369016" cy="911263"/>
          </a:xfrm>
          <a:prstGeom prst="ellipse">
            <a:avLst/>
          </a:prstGeom>
          <a:ln w="9525">
            <a:solidFill>
              <a:schemeClr val="accent2">
                <a:lumMod val="40000"/>
                <a:lumOff val="60000"/>
              </a:schemeClr>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0" name="Rectangle 9">
            <a:extLst>
              <a:ext uri="{FF2B5EF4-FFF2-40B4-BE49-F238E27FC236}">
                <a16:creationId xmlns:a16="http://schemas.microsoft.com/office/drawing/2014/main" id="{B8552BD5-AA81-4B71-80DF-2114C3276807}"/>
              </a:ext>
            </a:extLst>
          </p:cNvPr>
          <p:cNvSpPr/>
          <p:nvPr/>
        </p:nvSpPr>
        <p:spPr>
          <a:xfrm>
            <a:off x="148846" y="6477000"/>
            <a:ext cx="8787890" cy="304799"/>
          </a:xfrm>
          <a:prstGeom prst="rect">
            <a:avLst/>
          </a:prstGeom>
          <a:solidFill>
            <a:schemeClr val="accent1">
              <a:lumMod val="20000"/>
              <a:lumOff val="80000"/>
              <a:alpha val="58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r"/>
            <a:r>
              <a:rPr lang="en-US" dirty="0"/>
              <a:t>LCFRB Draft Application Review: May 15, 2018</a:t>
            </a:r>
          </a:p>
        </p:txBody>
      </p:sp>
    </p:spTree>
    <p:extLst>
      <p:ext uri="{BB962C8B-B14F-4D97-AF65-F5344CB8AC3E}">
        <p14:creationId xmlns:p14="http://schemas.microsoft.com/office/powerpoint/2010/main" val="666677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CC5F78-C027-4068-AD85-65F2A2123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0959" y="4229427"/>
            <a:ext cx="2946400" cy="2209800"/>
          </a:xfrm>
          <a:prstGeom prst="rect">
            <a:avLst/>
          </a:prstGeom>
        </p:spPr>
      </p:pic>
      <p:sp>
        <p:nvSpPr>
          <p:cNvPr id="3" name="TextBox 2">
            <a:extLst>
              <a:ext uri="{FF2B5EF4-FFF2-40B4-BE49-F238E27FC236}">
                <a16:creationId xmlns:a16="http://schemas.microsoft.com/office/drawing/2014/main" id="{050CBDBD-A1ED-4AC0-96EC-794DD85744B9}"/>
              </a:ext>
            </a:extLst>
          </p:cNvPr>
          <p:cNvSpPr txBox="1"/>
          <p:nvPr/>
        </p:nvSpPr>
        <p:spPr>
          <a:xfrm>
            <a:off x="97174" y="916075"/>
            <a:ext cx="5646512" cy="6001643"/>
          </a:xfrm>
          <a:prstGeom prst="rect">
            <a:avLst/>
          </a:prstGeom>
          <a:noFill/>
        </p:spPr>
        <p:txBody>
          <a:bodyPr wrap="square" rtlCol="0">
            <a:spAutoFit/>
          </a:bodyPr>
          <a:lstStyle/>
          <a:p>
            <a:r>
              <a:rPr lang="en-US" sz="2400" u="sng" dirty="0">
                <a:latin typeface="Garamond" panose="02020404030301010803" pitchFamily="18" charset="0"/>
              </a:rPr>
              <a:t>Wetland/Off-channel-</a:t>
            </a:r>
            <a:r>
              <a:rPr lang="en-US" sz="2400" dirty="0">
                <a:latin typeface="Garamond" panose="02020404030301010803" pitchFamily="18" charset="0"/>
              </a:rPr>
              <a:t> regrade, remove ditches and  bring up channel elevations </a:t>
            </a:r>
          </a:p>
          <a:p>
            <a:endParaRPr lang="en-US" sz="2400" dirty="0">
              <a:latin typeface="Garamond" panose="02020404030301010803" pitchFamily="18" charset="0"/>
            </a:endParaRPr>
          </a:p>
          <a:p>
            <a:r>
              <a:rPr lang="en-US" sz="2400" u="sng" dirty="0">
                <a:latin typeface="Garamond" panose="02020404030301010803" pitchFamily="18" charset="0"/>
              </a:rPr>
              <a:t>Improve habitat-</a:t>
            </a:r>
            <a:r>
              <a:rPr lang="en-US" sz="2400" dirty="0">
                <a:latin typeface="Garamond" panose="02020404030301010803" pitchFamily="18" charset="0"/>
              </a:rPr>
              <a:t> sediment seed?, install wood (low profile) &amp; beaver?  </a:t>
            </a:r>
          </a:p>
          <a:p>
            <a:endParaRPr lang="en-US" sz="2400" dirty="0">
              <a:latin typeface="Garamond" panose="02020404030301010803" pitchFamily="18" charset="0"/>
            </a:endParaRPr>
          </a:p>
          <a:p>
            <a:r>
              <a:rPr lang="en-US" sz="2400" u="sng" dirty="0">
                <a:latin typeface="Garamond" panose="02020404030301010803" pitchFamily="18" charset="0"/>
              </a:rPr>
              <a:t>Riparian-</a:t>
            </a:r>
            <a:r>
              <a:rPr lang="en-US" sz="2400" dirty="0">
                <a:latin typeface="Garamond" panose="02020404030301010803" pitchFamily="18" charset="0"/>
              </a:rPr>
              <a:t> high density planting</a:t>
            </a:r>
            <a:endParaRPr lang="en-US" sz="2400" u="sng" dirty="0">
              <a:latin typeface="Garamond" panose="02020404030301010803" pitchFamily="18" charset="0"/>
            </a:endParaRPr>
          </a:p>
          <a:p>
            <a:endParaRPr lang="en-US" sz="2400" dirty="0">
              <a:latin typeface="Garamond" panose="02020404030301010803" pitchFamily="18" charset="0"/>
            </a:endParaRPr>
          </a:p>
          <a:p>
            <a:r>
              <a:rPr lang="en-US" sz="2400" u="sng" dirty="0">
                <a:latin typeface="Garamond" panose="02020404030301010803" pitchFamily="18" charset="0"/>
              </a:rPr>
              <a:t>Cold water</a:t>
            </a:r>
            <a:r>
              <a:rPr lang="en-US" sz="2400" dirty="0">
                <a:latin typeface="Garamond" panose="02020404030301010803" pitchFamily="18" charset="0"/>
              </a:rPr>
              <a:t>- excavate/capture</a:t>
            </a:r>
          </a:p>
          <a:p>
            <a:pPr>
              <a:buNone/>
            </a:pPr>
            <a:endParaRPr lang="en-US" sz="2400" u="sng" dirty="0">
              <a:latin typeface="Garamond" panose="02020404030301010803" pitchFamily="18" charset="0"/>
            </a:endParaRPr>
          </a:p>
          <a:p>
            <a:pPr>
              <a:buNone/>
            </a:pPr>
            <a:r>
              <a:rPr lang="en-US" sz="2400" u="sng" dirty="0">
                <a:latin typeface="Garamond" panose="02020404030301010803" pitchFamily="18" charset="0"/>
              </a:rPr>
              <a:t>Design Considerations</a:t>
            </a:r>
          </a:p>
          <a:p>
            <a:pPr marL="109728" indent="0">
              <a:buNone/>
            </a:pPr>
            <a:r>
              <a:rPr lang="en-US" sz="2400" dirty="0">
                <a:latin typeface="Garamond" panose="02020404030301010803" pitchFamily="18" charset="0"/>
              </a:rPr>
              <a:t>- Power line</a:t>
            </a:r>
          </a:p>
          <a:p>
            <a:pPr marL="109728" indent="0">
              <a:buNone/>
            </a:pPr>
            <a:r>
              <a:rPr lang="en-US" sz="2400" dirty="0">
                <a:latin typeface="Garamond" panose="02020404030301010803" pitchFamily="18" charset="0"/>
              </a:rPr>
              <a:t>- Alluvial- gravel recruitment</a:t>
            </a:r>
          </a:p>
          <a:p>
            <a:pPr marL="109728" indent="0">
              <a:buNone/>
            </a:pPr>
            <a:r>
              <a:rPr lang="en-US" sz="2400" dirty="0">
                <a:latin typeface="Garamond" panose="02020404030301010803" pitchFamily="18" charset="0"/>
              </a:rPr>
              <a:t>- Fish use timing (October May)   </a:t>
            </a:r>
          </a:p>
          <a:p>
            <a:pPr marL="109728" indent="0">
              <a:buNone/>
            </a:pPr>
            <a:r>
              <a:rPr lang="en-US" sz="2400" dirty="0">
                <a:latin typeface="Garamond" panose="02020404030301010803" pitchFamily="18" charset="0"/>
              </a:rPr>
              <a:t>- Alternatives Analysis to inform designs     </a:t>
            </a:r>
          </a:p>
          <a:p>
            <a:pPr marL="109728" indent="0">
              <a:buNone/>
            </a:pPr>
            <a:r>
              <a:rPr lang="en-US" sz="2400" dirty="0">
                <a:latin typeface="Garamond" panose="02020404030301010803" pitchFamily="18" charset="0"/>
              </a:rPr>
              <a:t>- Adjacent restoration projects  </a:t>
            </a:r>
          </a:p>
        </p:txBody>
      </p:sp>
      <p:sp>
        <p:nvSpPr>
          <p:cNvPr id="5" name="Slide Number Placeholder 4"/>
          <p:cNvSpPr>
            <a:spLocks noGrp="1"/>
          </p:cNvSpPr>
          <p:nvPr>
            <p:ph type="sldNum" sz="quarter" idx="12"/>
          </p:nvPr>
        </p:nvSpPr>
        <p:spPr/>
        <p:txBody>
          <a:bodyPr/>
          <a:lstStyle/>
          <a:p>
            <a:fld id="{3B8E308B-A00F-4B4A-9D45-8F3469E4C9F6}" type="slidenum">
              <a:rPr lang="en-US" sz="1600" smtClean="0">
                <a:solidFill>
                  <a:schemeClr val="bg1"/>
                </a:solidFill>
                <a:latin typeface="+mj-lt"/>
              </a:rPr>
              <a:t>10</a:t>
            </a:fld>
            <a:endParaRPr lang="en-US" sz="1600">
              <a:solidFill>
                <a:schemeClr val="bg1"/>
              </a:solidFill>
              <a:latin typeface="+mj-lt"/>
            </a:endParaRPr>
          </a:p>
        </p:txBody>
      </p:sp>
      <p:sp>
        <p:nvSpPr>
          <p:cNvPr id="6" name="Title 1">
            <a:extLst>
              <a:ext uri="{FF2B5EF4-FFF2-40B4-BE49-F238E27FC236}">
                <a16:creationId xmlns:a16="http://schemas.microsoft.com/office/drawing/2014/main" id="{46395185-E10E-4A56-84D2-A27736005CED}"/>
              </a:ext>
            </a:extLst>
          </p:cNvPr>
          <p:cNvSpPr txBox="1">
            <a:spLocks/>
          </p:cNvSpPr>
          <p:nvPr/>
        </p:nvSpPr>
        <p:spPr>
          <a:xfrm>
            <a:off x="16787" y="16414"/>
            <a:ext cx="8550981" cy="61932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			</a:t>
            </a:r>
          </a:p>
          <a:p>
            <a:pPr algn="l"/>
            <a:endParaRPr lang="en-US" sz="4400" dirty="0">
              <a:solidFill>
                <a:schemeClr val="bg2">
                  <a:lumMod val="25000"/>
                </a:schemeClr>
              </a:solidFill>
              <a:latin typeface="Garamond" panose="02020404030301010803" pitchFamily="18" charset="0"/>
            </a:endParaRPr>
          </a:p>
          <a:p>
            <a:pPr algn="l"/>
            <a:r>
              <a:rPr lang="en-US" sz="4400" dirty="0">
                <a:solidFill>
                  <a:schemeClr val="bg2">
                    <a:lumMod val="25000"/>
                  </a:schemeClr>
                </a:solidFill>
                <a:latin typeface="Garamond" panose="02020404030301010803" pitchFamily="18" charset="0"/>
              </a:rPr>
              <a:t>			Designs- Mason Cr.  </a:t>
            </a:r>
          </a:p>
        </p:txBody>
      </p:sp>
      <p:pic>
        <p:nvPicPr>
          <p:cNvPr id="9" name="Content Placeholder 3">
            <a:extLst>
              <a:ext uri="{FF2B5EF4-FFF2-40B4-BE49-F238E27FC236}">
                <a16:creationId xmlns:a16="http://schemas.microsoft.com/office/drawing/2014/main" id="{FB2F6B9A-2A8C-442D-91BB-5D02D5B74B60}"/>
              </a:ext>
            </a:extLst>
          </p:cNvPr>
          <p:cNvPicPr>
            <a:picLocks noGrp="1" noChangeAspect="1"/>
          </p:cNvPicPr>
          <p:nvPr>
            <p:ph idx="1"/>
          </p:nvPr>
        </p:nvPicPr>
        <p:blipFill rotWithShape="1">
          <a:blip r:embed="rId3"/>
          <a:srcRect l="58732" t="22962" r="15792" b="11197"/>
          <a:stretch/>
        </p:blipFill>
        <p:spPr>
          <a:xfrm>
            <a:off x="4300298" y="2621390"/>
            <a:ext cx="2431946" cy="1767702"/>
          </a:xfrm>
          <a:prstGeom prst="rect">
            <a:avLst/>
          </a:prstGeom>
        </p:spPr>
      </p:pic>
      <p:grpSp>
        <p:nvGrpSpPr>
          <p:cNvPr id="8" name="Group 7">
            <a:extLst>
              <a:ext uri="{FF2B5EF4-FFF2-40B4-BE49-F238E27FC236}">
                <a16:creationId xmlns:a16="http://schemas.microsoft.com/office/drawing/2014/main" id="{778F1F91-27CA-41C3-A684-51C79AEC2157}"/>
              </a:ext>
            </a:extLst>
          </p:cNvPr>
          <p:cNvGrpSpPr/>
          <p:nvPr/>
        </p:nvGrpSpPr>
        <p:grpSpPr>
          <a:xfrm>
            <a:off x="6024759" y="1267404"/>
            <a:ext cx="3098800" cy="2464827"/>
            <a:chOff x="4267200" y="1268973"/>
            <a:chExt cx="3487823" cy="2609311"/>
          </a:xfrm>
        </p:grpSpPr>
        <p:pic>
          <p:nvPicPr>
            <p:cNvPr id="4" name="Picture 3">
              <a:extLst>
                <a:ext uri="{FF2B5EF4-FFF2-40B4-BE49-F238E27FC236}">
                  <a16:creationId xmlns:a16="http://schemas.microsoft.com/office/drawing/2014/main" id="{4E0F4D2A-6C8A-4164-944B-39B0E56F94AE}"/>
                </a:ext>
              </a:extLst>
            </p:cNvPr>
            <p:cNvPicPr>
              <a:picLocks noChangeAspect="1"/>
            </p:cNvPicPr>
            <p:nvPr/>
          </p:nvPicPr>
          <p:blipFill rotWithShape="1">
            <a:blip r:embed="rId4"/>
            <a:srcRect l="58615" t="19742" r="15260" b="10766"/>
            <a:stretch/>
          </p:blipFill>
          <p:spPr>
            <a:xfrm>
              <a:off x="4267200" y="1268973"/>
              <a:ext cx="3487823" cy="2609311"/>
            </a:xfrm>
            <a:prstGeom prst="rect">
              <a:avLst/>
            </a:prstGeom>
          </p:spPr>
        </p:pic>
        <p:pic>
          <p:nvPicPr>
            <p:cNvPr id="11" name="Picture 10">
              <a:extLst>
                <a:ext uri="{FF2B5EF4-FFF2-40B4-BE49-F238E27FC236}">
                  <a16:creationId xmlns:a16="http://schemas.microsoft.com/office/drawing/2014/main" id="{A5AFDFE5-E5B1-48EF-B6B3-5E8CFEF236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2173" y="1871251"/>
              <a:ext cx="540725" cy="736064"/>
            </a:xfrm>
            <a:prstGeom prst="rect">
              <a:avLst/>
            </a:prstGeom>
          </p:spPr>
        </p:pic>
      </p:grpSp>
      <p:pic>
        <p:nvPicPr>
          <p:cNvPr id="12" name="Picture 11">
            <a:extLst>
              <a:ext uri="{FF2B5EF4-FFF2-40B4-BE49-F238E27FC236}">
                <a16:creationId xmlns:a16="http://schemas.microsoft.com/office/drawing/2014/main" id="{4B0DA092-34A4-479E-8436-3A65EE7752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115474" y="4775754"/>
            <a:ext cx="3093294" cy="2319971"/>
          </a:xfrm>
          <a:prstGeom prst="rect">
            <a:avLst/>
          </a:prstGeom>
        </p:spPr>
      </p:pic>
    </p:spTree>
    <p:extLst>
      <p:ext uri="{BB962C8B-B14F-4D97-AF65-F5344CB8AC3E}">
        <p14:creationId xmlns:p14="http://schemas.microsoft.com/office/powerpoint/2010/main" val="1988652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B8E308B-A00F-4B4A-9D45-8F3469E4C9F6}" type="slidenum">
              <a:rPr lang="en-US" sz="1600" smtClean="0">
                <a:solidFill>
                  <a:schemeClr val="bg2">
                    <a:lumMod val="75000"/>
                  </a:schemeClr>
                </a:solidFill>
                <a:latin typeface="+mj-lt"/>
              </a:rPr>
              <a:t>11</a:t>
            </a:fld>
            <a:endParaRPr lang="en-US" sz="1600" dirty="0">
              <a:solidFill>
                <a:schemeClr val="bg2">
                  <a:lumMod val="75000"/>
                </a:schemeClr>
              </a:solidFill>
              <a:latin typeface="+mj-lt"/>
            </a:endParaRPr>
          </a:p>
        </p:txBody>
      </p:sp>
      <p:cxnSp>
        <p:nvCxnSpPr>
          <p:cNvPr id="6" name="Straight Arrow Connector 5"/>
          <p:cNvCxnSpPr/>
          <p:nvPr/>
        </p:nvCxnSpPr>
        <p:spPr>
          <a:xfrm flipV="1">
            <a:off x="6400800" y="2133600"/>
            <a:ext cx="0" cy="381000"/>
          </a:xfrm>
          <a:prstGeom prst="straightConnector1">
            <a:avLst/>
          </a:prstGeom>
          <a:ln w="28575">
            <a:solidFill>
              <a:schemeClr val="bg2">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96000" y="2466201"/>
            <a:ext cx="1295400" cy="276999"/>
          </a:xfrm>
          <a:prstGeom prst="rect">
            <a:avLst/>
          </a:prstGeom>
          <a:noFill/>
          <a:ln>
            <a:noFill/>
          </a:ln>
        </p:spPr>
        <p:txBody>
          <a:bodyPr wrap="square" rtlCol="0">
            <a:spAutoFit/>
          </a:bodyPr>
          <a:lstStyle/>
          <a:p>
            <a:r>
              <a:rPr lang="en-US" sz="1200" b="1" dirty="0">
                <a:solidFill>
                  <a:schemeClr val="bg2">
                    <a:lumMod val="20000"/>
                    <a:lumOff val="80000"/>
                  </a:schemeClr>
                </a:solidFill>
                <a:latin typeface="+mj-lt"/>
              </a:rPr>
              <a:t>NORTH</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974863"/>
            <a:ext cx="4503420" cy="5709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80343"/>
            <a:ext cx="4495800" cy="5717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a16="http://schemas.microsoft.com/office/drawing/2014/main" id="{78CC3384-0611-4F52-85B8-FD73E3FE42ED}"/>
              </a:ext>
            </a:extLst>
          </p:cNvPr>
          <p:cNvSpPr txBox="1">
            <a:spLocks/>
          </p:cNvSpPr>
          <p:nvPr/>
        </p:nvSpPr>
        <p:spPr>
          <a:xfrm>
            <a:off x="0" y="73859"/>
            <a:ext cx="8610599" cy="734703"/>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Designs Riparian- Mason Cr. &amp; . Fork  </a:t>
            </a:r>
          </a:p>
        </p:txBody>
      </p:sp>
    </p:spTree>
    <p:extLst>
      <p:ext uri="{BB962C8B-B14F-4D97-AF65-F5344CB8AC3E}">
        <p14:creationId xmlns:p14="http://schemas.microsoft.com/office/powerpoint/2010/main" val="325778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252381517"/>
              </p:ext>
            </p:extLst>
          </p:nvPr>
        </p:nvGraphicFramePr>
        <p:xfrm>
          <a:off x="232077" y="1143001"/>
          <a:ext cx="8743218" cy="5215732"/>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a:cxnSpLocks/>
          </p:cNvCxnSpPr>
          <p:nvPr/>
        </p:nvCxnSpPr>
        <p:spPr>
          <a:xfrm flipV="1">
            <a:off x="4865297" y="1981200"/>
            <a:ext cx="0" cy="385348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9"/>
          <p:cNvSpPr txBox="1"/>
          <p:nvPr/>
        </p:nvSpPr>
        <p:spPr>
          <a:xfrm rot="16200000">
            <a:off x="3172064" y="2938833"/>
            <a:ext cx="2863245"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rgbClr val="FF0000"/>
                </a:solidFill>
                <a:latin typeface="Garamond" panose="02020404030301010803" pitchFamily="18" charset="0"/>
              </a:rPr>
              <a:t>Temp. threshold- 17.5 C</a:t>
            </a:r>
          </a:p>
          <a:p>
            <a:r>
              <a:rPr lang="en-US" sz="2000" dirty="0">
                <a:solidFill>
                  <a:srgbClr val="FF0000"/>
                </a:solidFill>
                <a:latin typeface="Garamond" panose="02020404030301010803" pitchFamily="18" charset="0"/>
              </a:rPr>
              <a:t>(drier &amp; warmer scenario) </a:t>
            </a:r>
          </a:p>
        </p:txBody>
      </p:sp>
      <p:sp>
        <p:nvSpPr>
          <p:cNvPr id="2" name="Rectangle 1"/>
          <p:cNvSpPr/>
          <p:nvPr/>
        </p:nvSpPr>
        <p:spPr>
          <a:xfrm>
            <a:off x="941651" y="6440931"/>
            <a:ext cx="6800850" cy="369332"/>
          </a:xfrm>
          <a:prstGeom prst="rect">
            <a:avLst/>
          </a:prstGeom>
          <a:ln>
            <a:noFill/>
          </a:ln>
        </p:spPr>
        <p:txBody>
          <a:bodyPr wrap="square">
            <a:spAutoFit/>
          </a:bodyPr>
          <a:lstStyle/>
          <a:p>
            <a:r>
              <a:rPr lang="en-US" b="1" dirty="0">
                <a:solidFill>
                  <a:schemeClr val="bg1"/>
                </a:solidFill>
                <a:latin typeface="Garamond" panose="02020404030301010803" pitchFamily="18" charset="0"/>
              </a:rPr>
              <a:t>*</a:t>
            </a:r>
            <a:r>
              <a:rPr lang="en-US" b="1" baseline="30000" dirty="0">
                <a:solidFill>
                  <a:schemeClr val="bg1"/>
                </a:solidFill>
                <a:latin typeface="Garamond" panose="02020404030301010803" pitchFamily="18" charset="0"/>
              </a:rPr>
              <a:t> </a:t>
            </a:r>
            <a:r>
              <a:rPr lang="en-US" dirty="0">
                <a:solidFill>
                  <a:schemeClr val="bg1"/>
                </a:solidFill>
              </a:rPr>
              <a:t> </a:t>
            </a:r>
            <a:r>
              <a:rPr lang="en-US" dirty="0">
                <a:solidFill>
                  <a:schemeClr val="bg1"/>
                </a:solidFill>
                <a:latin typeface="Garamond" panose="02020404030301010803" pitchFamily="18" charset="0"/>
              </a:rPr>
              <a:t>Based on data from WDFW (1999) &amp; Cindy Baker (2008)   </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93AFC5E7-B19D-4F71-8D50-F853570B5129}" type="slidenum">
              <a:rPr lang="en-US" sz="1600" smtClean="0">
                <a:solidFill>
                  <a:schemeClr val="bg1"/>
                </a:solidFill>
                <a:latin typeface="+mj-lt"/>
              </a:rPr>
              <a:pPr/>
              <a:t>12</a:t>
            </a:fld>
            <a:endParaRPr lang="en-US" sz="1600" dirty="0">
              <a:solidFill>
                <a:schemeClr val="bg1"/>
              </a:solidFill>
              <a:latin typeface="+mj-lt"/>
            </a:endParaRPr>
          </a:p>
        </p:txBody>
      </p:sp>
      <p:sp>
        <p:nvSpPr>
          <p:cNvPr id="8" name="Title 1">
            <a:extLst>
              <a:ext uri="{FF2B5EF4-FFF2-40B4-BE49-F238E27FC236}">
                <a16:creationId xmlns:a16="http://schemas.microsoft.com/office/drawing/2014/main" id="{1CDE89E4-EC6D-48BB-8BF2-5839C0A691E6}"/>
              </a:ext>
            </a:extLst>
          </p:cNvPr>
          <p:cNvSpPr txBox="1">
            <a:spLocks/>
          </p:cNvSpPr>
          <p:nvPr/>
        </p:nvSpPr>
        <p:spPr>
          <a:xfrm>
            <a:off x="1143000" y="422867"/>
            <a:ext cx="7239000"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1">
                    <a:lumMod val="65000"/>
                  </a:schemeClr>
                </a:solidFill>
                <a:latin typeface="Garamond" panose="02020404030301010803" pitchFamily="18" charset="0"/>
              </a:rPr>
              <a:t>Salmon Use &amp; Climate Change</a:t>
            </a:r>
            <a:r>
              <a:rPr lang="en-US" sz="4000" dirty="0"/>
              <a:t> </a:t>
            </a:r>
            <a:r>
              <a:rPr lang="en-US" sz="4000" dirty="0">
                <a:solidFill>
                  <a:schemeClr val="bg1"/>
                </a:solidFill>
              </a:rPr>
              <a:t>*</a:t>
            </a:r>
            <a:r>
              <a:rPr lang="en-US" sz="4000" dirty="0">
                <a:solidFill>
                  <a:schemeClr val="bg1">
                    <a:lumMod val="65000"/>
                  </a:schemeClr>
                </a:solidFill>
                <a:latin typeface="Garamond" panose="02020404030301010803" pitchFamily="18" charset="0"/>
              </a:rPr>
              <a:t> </a:t>
            </a:r>
          </a:p>
        </p:txBody>
      </p:sp>
    </p:spTree>
    <p:extLst>
      <p:ext uri="{BB962C8B-B14F-4D97-AF65-F5344CB8AC3E}">
        <p14:creationId xmlns:p14="http://schemas.microsoft.com/office/powerpoint/2010/main" val="461690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BD70B2-3AFC-4893-A876-A1568D710B0C}"/>
              </a:ext>
            </a:extLst>
          </p:cNvPr>
          <p:cNvSpPr>
            <a:spLocks noGrp="1"/>
          </p:cNvSpPr>
          <p:nvPr>
            <p:ph type="sldNum" sz="quarter" idx="12"/>
          </p:nvPr>
        </p:nvSpPr>
        <p:spPr/>
        <p:txBody>
          <a:bodyPr/>
          <a:lstStyle/>
          <a:p>
            <a:fld id="{3B8E308B-A00F-4B4A-9D45-8F3469E4C9F6}" type="slidenum">
              <a:rPr lang="en-US" smtClean="0"/>
              <a:t>13</a:t>
            </a:fld>
            <a:endParaRPr lang="en-US"/>
          </a:p>
        </p:txBody>
      </p:sp>
      <p:sp>
        <p:nvSpPr>
          <p:cNvPr id="5" name="Title 1">
            <a:extLst>
              <a:ext uri="{FF2B5EF4-FFF2-40B4-BE49-F238E27FC236}">
                <a16:creationId xmlns:a16="http://schemas.microsoft.com/office/drawing/2014/main" id="{A44B0F0F-2BEA-4FA2-87C4-890FE96AED6F}"/>
              </a:ext>
            </a:extLst>
          </p:cNvPr>
          <p:cNvSpPr txBox="1">
            <a:spLocks/>
          </p:cNvSpPr>
          <p:nvPr/>
        </p:nvSpPr>
        <p:spPr>
          <a:xfrm>
            <a:off x="1676400" y="396106"/>
            <a:ext cx="6172200" cy="641469"/>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25000"/>
                  </a:schemeClr>
                </a:solidFill>
                <a:latin typeface="Garamond" panose="02020404030301010803" pitchFamily="18" charset="0"/>
              </a:rPr>
              <a:t>     </a:t>
            </a:r>
            <a:r>
              <a:rPr lang="en-US" sz="4400" dirty="0">
                <a:solidFill>
                  <a:schemeClr val="bg2">
                    <a:lumMod val="25000"/>
                  </a:schemeClr>
                </a:solidFill>
                <a:latin typeface="Garamond" panose="02020404030301010803" pitchFamily="18" charset="0"/>
              </a:rPr>
              <a:t>Certainty of Success</a:t>
            </a:r>
            <a:endParaRPr lang="en-US" sz="4400" i="1" dirty="0">
              <a:solidFill>
                <a:schemeClr val="bg1">
                  <a:lumMod val="65000"/>
                </a:schemeClr>
              </a:solidFill>
              <a:latin typeface="Garamond" panose="02020404030301010803" pitchFamily="18" charset="0"/>
            </a:endParaRPr>
          </a:p>
        </p:txBody>
      </p:sp>
      <p:sp>
        <p:nvSpPr>
          <p:cNvPr id="6" name="Subtitle 4">
            <a:extLst>
              <a:ext uri="{FF2B5EF4-FFF2-40B4-BE49-F238E27FC236}">
                <a16:creationId xmlns:a16="http://schemas.microsoft.com/office/drawing/2014/main" id="{47ED61DF-C6B6-4646-8990-1440CCB0AE10}"/>
              </a:ext>
            </a:extLst>
          </p:cNvPr>
          <p:cNvSpPr txBox="1">
            <a:spLocks/>
          </p:cNvSpPr>
          <p:nvPr/>
        </p:nvSpPr>
        <p:spPr>
          <a:xfrm>
            <a:off x="100263" y="1037575"/>
            <a:ext cx="9067800" cy="1797614"/>
          </a:xfrm>
          <a:prstGeom prst="rect">
            <a:avLst/>
          </a:prstGeom>
          <a:gradFill>
            <a:gsLst>
              <a:gs pos="0">
                <a:srgbClr val="5E9EFF"/>
              </a:gs>
              <a:gs pos="39999">
                <a:srgbClr val="85C2FF"/>
              </a:gs>
              <a:gs pos="70000">
                <a:srgbClr val="C4D6EB"/>
              </a:gs>
              <a:gs pos="100000">
                <a:srgbClr val="FFEBFA"/>
              </a:gs>
            </a:gsLst>
            <a:lin ang="5400000" scaled="0"/>
          </a:gra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spcBef>
                <a:spcPts val="0"/>
              </a:spcBef>
              <a:spcAft>
                <a:spcPts val="600"/>
              </a:spcAft>
              <a:buClrTx/>
              <a:buFont typeface="Wingdings" panose="05000000000000000000" pitchFamily="2" charset="2"/>
              <a:buChar char="Ø"/>
            </a:pPr>
            <a:r>
              <a:rPr lang="en-US" sz="2400" dirty="0">
                <a:solidFill>
                  <a:schemeClr val="bg1"/>
                </a:solidFill>
                <a:latin typeface="Garamond" panose="02020404030301010803" pitchFamily="18" charset="0"/>
              </a:rPr>
              <a:t>Incorporate lessons from adjacent restoration projects </a:t>
            </a:r>
          </a:p>
          <a:p>
            <a:pPr>
              <a:spcBef>
                <a:spcPts val="0"/>
              </a:spcBef>
              <a:spcAft>
                <a:spcPts val="600"/>
              </a:spcAft>
              <a:buClrTx/>
              <a:buFont typeface="Wingdings" panose="05000000000000000000" pitchFamily="2" charset="2"/>
              <a:buChar char="Ø"/>
            </a:pPr>
            <a:r>
              <a:rPr lang="en-US" sz="2400" dirty="0">
                <a:solidFill>
                  <a:schemeClr val="bg1"/>
                </a:solidFill>
                <a:latin typeface="Garamond" panose="02020404030301010803" pitchFamily="18" charset="0"/>
              </a:rPr>
              <a:t>Off-channel rearing and spawning documented (C. Baker &amp; WDFW) </a:t>
            </a:r>
          </a:p>
          <a:p>
            <a:pPr>
              <a:spcBef>
                <a:spcPts val="0"/>
              </a:spcBef>
              <a:spcAft>
                <a:spcPts val="600"/>
              </a:spcAft>
              <a:buClrTx/>
              <a:buFont typeface="Wingdings" panose="05000000000000000000" pitchFamily="2" charset="2"/>
              <a:buChar char="Ø"/>
            </a:pPr>
            <a:r>
              <a:rPr lang="en-US" sz="2400" dirty="0">
                <a:solidFill>
                  <a:schemeClr val="bg1"/>
                </a:solidFill>
                <a:latin typeface="Garamond" panose="02020404030301010803" pitchFamily="18" charset="0"/>
              </a:rPr>
              <a:t>Don’t “reinvent the wheel”…… use existing information &amp; data  </a:t>
            </a:r>
          </a:p>
          <a:p>
            <a:pPr>
              <a:spcBef>
                <a:spcPts val="0"/>
              </a:spcBef>
              <a:spcAft>
                <a:spcPts val="600"/>
              </a:spcAft>
              <a:buClrTx/>
              <a:buFont typeface="Wingdings" panose="05000000000000000000" pitchFamily="2" charset="2"/>
              <a:buChar char="Ø"/>
            </a:pPr>
            <a:r>
              <a:rPr lang="en-US" sz="2400" dirty="0">
                <a:solidFill>
                  <a:schemeClr val="bg1"/>
                </a:solidFill>
                <a:latin typeface="Garamond" panose="02020404030301010803" pitchFamily="18" charset="0"/>
              </a:rPr>
              <a:t>Wetland potential exists (NWI) </a:t>
            </a:r>
          </a:p>
        </p:txBody>
      </p:sp>
      <p:sp>
        <p:nvSpPr>
          <p:cNvPr id="9" name="Arrow: Up 8">
            <a:extLst>
              <a:ext uri="{FF2B5EF4-FFF2-40B4-BE49-F238E27FC236}">
                <a16:creationId xmlns:a16="http://schemas.microsoft.com/office/drawing/2014/main" id="{F08AFEAA-B48B-4F8E-AC93-711A263A457A}"/>
              </a:ext>
            </a:extLst>
          </p:cNvPr>
          <p:cNvSpPr/>
          <p:nvPr/>
        </p:nvSpPr>
        <p:spPr>
          <a:xfrm rot="20670957">
            <a:off x="6269311" y="6103605"/>
            <a:ext cx="177479" cy="416242"/>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1FEB13-1080-404E-882D-A4EF68A03E36}"/>
              </a:ext>
            </a:extLst>
          </p:cNvPr>
          <p:cNvPicPr>
            <a:picLocks noChangeAspect="1"/>
          </p:cNvPicPr>
          <p:nvPr/>
        </p:nvPicPr>
        <p:blipFill rotWithShape="1">
          <a:blip r:embed="rId2"/>
          <a:srcRect l="20476" t="47460" r="69703" b="28181"/>
          <a:stretch/>
        </p:blipFill>
        <p:spPr>
          <a:xfrm>
            <a:off x="156059" y="2835189"/>
            <a:ext cx="5550198" cy="3870411"/>
          </a:xfrm>
          <a:prstGeom prst="rect">
            <a:avLst/>
          </a:prstGeom>
        </p:spPr>
      </p:pic>
      <p:pic>
        <p:nvPicPr>
          <p:cNvPr id="8" name="Picture 7">
            <a:extLst>
              <a:ext uri="{FF2B5EF4-FFF2-40B4-BE49-F238E27FC236}">
                <a16:creationId xmlns:a16="http://schemas.microsoft.com/office/drawing/2014/main" id="{EFD56DD9-5032-4889-9501-D56C2E1B632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
                    </a14:imgEffect>
                  </a14:imgLayer>
                </a14:imgProps>
              </a:ext>
            </a:extLst>
          </a:blip>
          <a:srcRect l="68926" t="23901" r="18630" b="17103"/>
          <a:stretch/>
        </p:blipFill>
        <p:spPr>
          <a:xfrm>
            <a:off x="5706257" y="2322095"/>
            <a:ext cx="3314700" cy="4419600"/>
          </a:xfrm>
          <a:prstGeom prst="rect">
            <a:avLst/>
          </a:prstGeom>
        </p:spPr>
      </p:pic>
      <p:sp>
        <p:nvSpPr>
          <p:cNvPr id="11" name="Star: 5 Points 10">
            <a:extLst>
              <a:ext uri="{FF2B5EF4-FFF2-40B4-BE49-F238E27FC236}">
                <a16:creationId xmlns:a16="http://schemas.microsoft.com/office/drawing/2014/main" id="{25AB5CBF-92E7-4694-8978-4524D05F9474}"/>
              </a:ext>
            </a:extLst>
          </p:cNvPr>
          <p:cNvSpPr/>
          <p:nvPr/>
        </p:nvSpPr>
        <p:spPr>
          <a:xfrm>
            <a:off x="6226927" y="4431520"/>
            <a:ext cx="272205" cy="237948"/>
          </a:xfrm>
          <a:prstGeom prst="star5">
            <a:avLst/>
          </a:prstGeom>
          <a:gradFill>
            <a:gsLst>
              <a:gs pos="0">
                <a:srgbClr val="5E9EFF"/>
              </a:gs>
              <a:gs pos="39999">
                <a:srgbClr val="85C2FF"/>
              </a:gs>
              <a:gs pos="70000">
                <a:srgbClr val="C4D6EB"/>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656728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4A98AA-58DB-45B5-8F08-9F4D4E583C44}"/>
              </a:ext>
            </a:extLst>
          </p:cNvPr>
          <p:cNvSpPr>
            <a:spLocks noGrp="1"/>
          </p:cNvSpPr>
          <p:nvPr>
            <p:ph type="sldNum" sz="quarter" idx="12"/>
          </p:nvPr>
        </p:nvSpPr>
        <p:spPr/>
        <p:txBody>
          <a:bodyPr/>
          <a:lstStyle/>
          <a:p>
            <a:fld id="{3B8E308B-A00F-4B4A-9D45-8F3469E4C9F6}" type="slidenum">
              <a:rPr lang="en-US" smtClean="0"/>
              <a:t>14</a:t>
            </a:fld>
            <a:endParaRPr lang="en-US"/>
          </a:p>
        </p:txBody>
      </p:sp>
      <p:sp>
        <p:nvSpPr>
          <p:cNvPr id="5" name="Title 1">
            <a:extLst>
              <a:ext uri="{FF2B5EF4-FFF2-40B4-BE49-F238E27FC236}">
                <a16:creationId xmlns:a16="http://schemas.microsoft.com/office/drawing/2014/main" id="{B612AD55-3353-445B-B5EF-88F45AD668FB}"/>
              </a:ext>
            </a:extLst>
          </p:cNvPr>
          <p:cNvSpPr txBox="1">
            <a:spLocks/>
          </p:cNvSpPr>
          <p:nvPr/>
        </p:nvSpPr>
        <p:spPr>
          <a:xfrm>
            <a:off x="935736" y="685800"/>
            <a:ext cx="7239000" cy="685800"/>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25000"/>
                  </a:schemeClr>
                </a:solidFill>
                <a:latin typeface="Garamond" panose="02020404030301010803" pitchFamily="18" charset="0"/>
              </a:rPr>
              <a:t>     </a:t>
            </a:r>
            <a:r>
              <a:rPr lang="en-US" sz="4400" dirty="0">
                <a:solidFill>
                  <a:schemeClr val="bg2">
                    <a:lumMod val="25000"/>
                  </a:schemeClr>
                </a:solidFill>
                <a:latin typeface="Garamond" panose="02020404030301010803" pitchFamily="18" charset="0"/>
              </a:rPr>
              <a:t>Predicted Uplift- Mason Cr.  </a:t>
            </a:r>
            <a:endParaRPr lang="en-US" sz="4400" i="1" dirty="0">
              <a:solidFill>
                <a:schemeClr val="bg1">
                  <a:lumMod val="65000"/>
                </a:schemeClr>
              </a:solidFill>
              <a:latin typeface="Garamond" panose="02020404030301010803" pitchFamily="18" charset="0"/>
            </a:endParaRPr>
          </a:p>
        </p:txBody>
      </p:sp>
      <p:graphicFrame>
        <p:nvGraphicFramePr>
          <p:cNvPr id="6" name="Content Placeholder 3">
            <a:extLst>
              <a:ext uri="{FF2B5EF4-FFF2-40B4-BE49-F238E27FC236}">
                <a16:creationId xmlns:a16="http://schemas.microsoft.com/office/drawing/2014/main" id="{1D4B319F-21D6-4327-BB33-D345E0FBB4A2}"/>
              </a:ext>
            </a:extLst>
          </p:cNvPr>
          <p:cNvGraphicFramePr>
            <a:graphicFrameLocks/>
          </p:cNvGraphicFramePr>
          <p:nvPr>
            <p:extLst>
              <p:ext uri="{D42A27DB-BD31-4B8C-83A1-F6EECF244321}">
                <p14:modId xmlns:p14="http://schemas.microsoft.com/office/powerpoint/2010/main" val="3991517754"/>
              </p:ext>
            </p:extLst>
          </p:nvPr>
        </p:nvGraphicFramePr>
        <p:xfrm>
          <a:off x="326135" y="1524000"/>
          <a:ext cx="8458201" cy="4724400"/>
        </p:xfrm>
        <a:graphic>
          <a:graphicData uri="http://schemas.openxmlformats.org/drawingml/2006/table">
            <a:tbl>
              <a:tblPr firstRow="1" bandRow="1">
                <a:tableStyleId>{5C22544A-7EE6-4342-B048-85BDC9FD1C3A}</a:tableStyleId>
              </a:tblPr>
              <a:tblGrid>
                <a:gridCol w="2071396">
                  <a:extLst>
                    <a:ext uri="{9D8B030D-6E8A-4147-A177-3AD203B41FA5}">
                      <a16:colId xmlns:a16="http://schemas.microsoft.com/office/drawing/2014/main" val="506508431"/>
                    </a:ext>
                  </a:extLst>
                </a:gridCol>
                <a:gridCol w="1828039">
                  <a:extLst>
                    <a:ext uri="{9D8B030D-6E8A-4147-A177-3AD203B41FA5}">
                      <a16:colId xmlns:a16="http://schemas.microsoft.com/office/drawing/2014/main" val="1345226386"/>
                    </a:ext>
                  </a:extLst>
                </a:gridCol>
                <a:gridCol w="1795880">
                  <a:extLst>
                    <a:ext uri="{9D8B030D-6E8A-4147-A177-3AD203B41FA5}">
                      <a16:colId xmlns:a16="http://schemas.microsoft.com/office/drawing/2014/main" val="8766931"/>
                    </a:ext>
                  </a:extLst>
                </a:gridCol>
                <a:gridCol w="2762886">
                  <a:extLst>
                    <a:ext uri="{9D8B030D-6E8A-4147-A177-3AD203B41FA5}">
                      <a16:colId xmlns:a16="http://schemas.microsoft.com/office/drawing/2014/main" val="3655532332"/>
                    </a:ext>
                  </a:extLst>
                </a:gridCol>
              </a:tblGrid>
              <a:tr h="720421">
                <a:tc>
                  <a:txBody>
                    <a:bodyPr/>
                    <a:lstStyle/>
                    <a:p>
                      <a:endParaRPr lang="en-US" sz="2800" dirty="0">
                        <a:solidFill>
                          <a:schemeClr val="bg1"/>
                        </a:solidFill>
                        <a:latin typeface="Garamond" panose="02020404030301010803" pitchFamily="18" charset="0"/>
                      </a:endParaRPr>
                    </a:p>
                  </a:txBody>
                  <a:tcPr>
                    <a:solidFill>
                      <a:schemeClr val="accent2">
                        <a:lumMod val="75000"/>
                      </a:schemeClr>
                    </a:solidFill>
                  </a:tcPr>
                </a:tc>
                <a:tc>
                  <a:txBody>
                    <a:bodyPr/>
                    <a:lstStyle/>
                    <a:p>
                      <a:pPr algn="ctr"/>
                      <a:r>
                        <a:rPr lang="en-US" sz="2800" dirty="0">
                          <a:solidFill>
                            <a:schemeClr val="bg1"/>
                          </a:solidFill>
                          <a:latin typeface="Garamond" panose="02020404030301010803" pitchFamily="18" charset="0"/>
                        </a:rPr>
                        <a:t>Current  (per/mile) </a:t>
                      </a:r>
                    </a:p>
                  </a:txBody>
                  <a:tcPr>
                    <a:solidFill>
                      <a:schemeClr val="accent2">
                        <a:lumMod val="75000"/>
                      </a:schemeClr>
                    </a:solidFill>
                  </a:tcPr>
                </a:tc>
                <a:tc>
                  <a:txBody>
                    <a:bodyPr/>
                    <a:lstStyle/>
                    <a:p>
                      <a:pPr algn="ctr"/>
                      <a:r>
                        <a:rPr lang="en-US" sz="2800" dirty="0">
                          <a:solidFill>
                            <a:schemeClr val="bg1"/>
                          </a:solidFill>
                          <a:latin typeface="Garamond" panose="02020404030301010803" pitchFamily="18" charset="0"/>
                        </a:rPr>
                        <a:t>With project (per/mile) </a:t>
                      </a:r>
                    </a:p>
                  </a:txBody>
                  <a:tcPr>
                    <a:solidFill>
                      <a:schemeClr val="accent2">
                        <a:lumMod val="75000"/>
                      </a:schemeClr>
                    </a:solidFill>
                  </a:tcPr>
                </a:tc>
                <a:tc>
                  <a:txBody>
                    <a:bodyPr/>
                    <a:lstStyle/>
                    <a:p>
                      <a:pPr algn="ctr"/>
                      <a:r>
                        <a:rPr lang="en-US" sz="2800" dirty="0">
                          <a:solidFill>
                            <a:schemeClr val="bg1"/>
                          </a:solidFill>
                          <a:latin typeface="Garamond" panose="02020404030301010803" pitchFamily="18" charset="0"/>
                        </a:rPr>
                        <a:t> Predicted  increase    (%)</a:t>
                      </a:r>
                    </a:p>
                  </a:txBody>
                  <a:tcPr>
                    <a:solidFill>
                      <a:schemeClr val="accent2">
                        <a:lumMod val="75000"/>
                      </a:schemeClr>
                    </a:solidFill>
                  </a:tcPr>
                </a:tc>
                <a:extLst>
                  <a:ext uri="{0D108BD9-81ED-4DB2-BD59-A6C34878D82A}">
                    <a16:rowId xmlns:a16="http://schemas.microsoft.com/office/drawing/2014/main" val="3465631038"/>
                  </a:ext>
                </a:extLst>
              </a:tr>
              <a:tr h="403436">
                <a:tc>
                  <a:txBody>
                    <a:bodyPr/>
                    <a:lstStyle/>
                    <a:p>
                      <a:r>
                        <a:rPr lang="en-US" sz="2800" i="0" dirty="0">
                          <a:solidFill>
                            <a:schemeClr val="bg1"/>
                          </a:solidFill>
                          <a:latin typeface="Garamond" panose="02020404030301010803" pitchFamily="18" charset="0"/>
                        </a:rPr>
                        <a:t>Pools </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5</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20</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300% </a:t>
                      </a:r>
                    </a:p>
                  </a:txBody>
                  <a:tcPr>
                    <a:solidFill>
                      <a:schemeClr val="accent2">
                        <a:lumMod val="60000"/>
                        <a:lumOff val="40000"/>
                      </a:schemeClr>
                    </a:solidFill>
                  </a:tcPr>
                </a:tc>
                <a:extLst>
                  <a:ext uri="{0D108BD9-81ED-4DB2-BD59-A6C34878D82A}">
                    <a16:rowId xmlns:a16="http://schemas.microsoft.com/office/drawing/2014/main" val="4159516800"/>
                  </a:ext>
                </a:extLst>
              </a:tr>
              <a:tr h="483301">
                <a:tc>
                  <a:txBody>
                    <a:bodyPr/>
                    <a:lstStyle/>
                    <a:p>
                      <a:r>
                        <a:rPr lang="en-US" sz="2800" dirty="0">
                          <a:solidFill>
                            <a:schemeClr val="bg1"/>
                          </a:solidFill>
                          <a:latin typeface="Garamond" panose="02020404030301010803" pitchFamily="18" charset="0"/>
                        </a:rPr>
                        <a:t>LWD </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1</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175</a:t>
                      </a: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Garamond" panose="02020404030301010803" pitchFamily="18" charset="0"/>
                        </a:rPr>
                        <a:t>A LOT</a:t>
                      </a:r>
                    </a:p>
                  </a:txBody>
                  <a:tcPr>
                    <a:solidFill>
                      <a:schemeClr val="accent2">
                        <a:lumMod val="60000"/>
                        <a:lumOff val="40000"/>
                      </a:schemeClr>
                    </a:solidFill>
                  </a:tcPr>
                </a:tc>
                <a:extLst>
                  <a:ext uri="{0D108BD9-81ED-4DB2-BD59-A6C34878D82A}">
                    <a16:rowId xmlns:a16="http://schemas.microsoft.com/office/drawing/2014/main" val="4016579994"/>
                  </a:ext>
                </a:extLst>
              </a:tr>
              <a:tr h="720421">
                <a:tc>
                  <a:txBody>
                    <a:bodyPr/>
                    <a:lstStyle/>
                    <a:p>
                      <a:r>
                        <a:rPr lang="en-US" sz="2800" dirty="0">
                          <a:solidFill>
                            <a:schemeClr val="bg1"/>
                          </a:solidFill>
                          <a:latin typeface="Garamond" panose="02020404030301010803" pitchFamily="18" charset="0"/>
                        </a:rPr>
                        <a:t>Spawning Gravels (</a:t>
                      </a:r>
                      <a:r>
                        <a:rPr lang="en-US" sz="2800" dirty="0" err="1">
                          <a:solidFill>
                            <a:schemeClr val="bg1"/>
                          </a:solidFill>
                          <a:latin typeface="Garamond" panose="02020404030301010803" pitchFamily="18" charset="0"/>
                        </a:rPr>
                        <a:t>Redds</a:t>
                      </a:r>
                      <a:r>
                        <a:rPr lang="en-US" sz="2800" dirty="0">
                          <a:solidFill>
                            <a:schemeClr val="bg1"/>
                          </a:solidFill>
                          <a:latin typeface="Garamond" panose="02020404030301010803" pitchFamily="18" charset="0"/>
                        </a:rPr>
                        <a:t>)  </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2</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8 </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300%</a:t>
                      </a:r>
                    </a:p>
                  </a:txBody>
                  <a:tcPr>
                    <a:solidFill>
                      <a:schemeClr val="accent2">
                        <a:lumMod val="60000"/>
                        <a:lumOff val="40000"/>
                      </a:schemeClr>
                    </a:solidFill>
                  </a:tcPr>
                </a:tc>
                <a:extLst>
                  <a:ext uri="{0D108BD9-81ED-4DB2-BD59-A6C34878D82A}">
                    <a16:rowId xmlns:a16="http://schemas.microsoft.com/office/drawing/2014/main" val="487692765"/>
                  </a:ext>
                </a:extLst>
              </a:tr>
              <a:tr h="720421">
                <a:tc>
                  <a:txBody>
                    <a:bodyPr/>
                    <a:lstStyle/>
                    <a:p>
                      <a:r>
                        <a:rPr lang="en-US" sz="2800" dirty="0">
                          <a:solidFill>
                            <a:schemeClr val="bg1"/>
                          </a:solidFill>
                          <a:latin typeface="Garamond" panose="02020404030301010803" pitchFamily="18" charset="0"/>
                        </a:rPr>
                        <a:t>Willows/</a:t>
                      </a:r>
                    </a:p>
                    <a:p>
                      <a:r>
                        <a:rPr lang="en-US" sz="2800" dirty="0">
                          <a:solidFill>
                            <a:schemeClr val="bg1"/>
                          </a:solidFill>
                          <a:latin typeface="Garamond" panose="02020404030301010803" pitchFamily="18" charset="0"/>
                        </a:rPr>
                        <a:t>Shrubs</a:t>
                      </a: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0 </a:t>
                      </a:r>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Garamond" panose="02020404030301010803" pitchFamily="18" charset="0"/>
                        </a:rPr>
                        <a:t>A LOT </a:t>
                      </a:r>
                    </a:p>
                    <a:p>
                      <a:pPr algn="ctr"/>
                      <a:endParaRPr lang="en-US" sz="2800" dirty="0">
                        <a:solidFill>
                          <a:schemeClr val="bg1"/>
                        </a:solidFill>
                        <a:latin typeface="Garamond" panose="02020404030301010803" pitchFamily="18" charset="0"/>
                      </a:endParaRPr>
                    </a:p>
                  </a:txBody>
                  <a:tcPr>
                    <a:solidFill>
                      <a:schemeClr val="accent2">
                        <a:lumMod val="60000"/>
                        <a:lumOff val="40000"/>
                      </a:schemeClr>
                    </a:solidFill>
                  </a:tcPr>
                </a:tc>
                <a:tc>
                  <a:txBody>
                    <a:bodyPr/>
                    <a:lstStyle/>
                    <a:p>
                      <a:pPr algn="ctr"/>
                      <a:r>
                        <a:rPr lang="en-US" sz="2800" dirty="0">
                          <a:solidFill>
                            <a:schemeClr val="bg1"/>
                          </a:solidFill>
                          <a:latin typeface="Garamond" panose="02020404030301010803" pitchFamily="18" charset="0"/>
                        </a:rPr>
                        <a:t>A LOT</a:t>
                      </a:r>
                    </a:p>
                  </a:txBody>
                  <a:tcPr>
                    <a:solidFill>
                      <a:schemeClr val="accent2">
                        <a:lumMod val="60000"/>
                        <a:lumOff val="40000"/>
                      </a:schemeClr>
                    </a:solidFill>
                  </a:tcPr>
                </a:tc>
                <a:extLst>
                  <a:ext uri="{0D108BD9-81ED-4DB2-BD59-A6C34878D82A}">
                    <a16:rowId xmlns:a16="http://schemas.microsoft.com/office/drawing/2014/main" val="1523284779"/>
                  </a:ext>
                </a:extLst>
              </a:tr>
            </a:tbl>
          </a:graphicData>
        </a:graphic>
      </p:graphicFrame>
    </p:spTree>
    <p:extLst>
      <p:ext uri="{BB962C8B-B14F-4D97-AF65-F5344CB8AC3E}">
        <p14:creationId xmlns:p14="http://schemas.microsoft.com/office/powerpoint/2010/main" val="425910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5486400" cy="4325112"/>
          </a:xfrm>
        </p:spPr>
        <p:txBody>
          <a:bodyPr>
            <a:normAutofit/>
          </a:bodyPr>
          <a:lstStyle/>
          <a:p>
            <a:pPr marL="109728" indent="0">
              <a:lnSpc>
                <a:spcPct val="150000"/>
              </a:lnSpc>
              <a:buNone/>
            </a:pPr>
            <a:r>
              <a:rPr lang="en-US" sz="3200" b="1" dirty="0">
                <a:latin typeface="Garamond" panose="02020404030301010803" pitchFamily="18" charset="0"/>
              </a:rPr>
              <a:t>Total: $748,110</a:t>
            </a:r>
          </a:p>
          <a:p>
            <a:pPr marL="109728" indent="0">
              <a:lnSpc>
                <a:spcPct val="150000"/>
              </a:lnSpc>
              <a:buNone/>
            </a:pPr>
            <a:r>
              <a:rPr lang="en-US" sz="3200" b="1" dirty="0">
                <a:latin typeface="Garamond" panose="02020404030301010803" pitchFamily="18" charset="0"/>
              </a:rPr>
              <a:t>SRFB </a:t>
            </a:r>
            <a:r>
              <a:rPr lang="en-US" sz="3200" dirty="0">
                <a:latin typeface="Garamond" panose="02020404030301010803" pitchFamily="18" charset="0"/>
              </a:rPr>
              <a:t>Request: $561,092 (75%)</a:t>
            </a:r>
          </a:p>
          <a:p>
            <a:pPr marL="109728" indent="0">
              <a:buNone/>
              <a:tabLst>
                <a:tab pos="512763" algn="l"/>
              </a:tabLst>
            </a:pPr>
            <a:r>
              <a:rPr lang="en-US" sz="3200" b="1" dirty="0">
                <a:latin typeface="Garamond" panose="02020404030301010803" pitchFamily="18" charset="0"/>
              </a:rPr>
              <a:t>	Design Costs </a:t>
            </a:r>
            <a:r>
              <a:rPr lang="en-US" sz="3200" dirty="0">
                <a:latin typeface="Garamond" panose="02020404030301010803" pitchFamily="18" charset="0"/>
              </a:rPr>
              <a:t>for MS 01 &amp; 	EF 41 were $130k (2009) &amp; 	ask today is $150k</a:t>
            </a:r>
          </a:p>
          <a:p>
            <a:pPr marL="109728" indent="0">
              <a:lnSpc>
                <a:spcPct val="150000"/>
              </a:lnSpc>
              <a:buNone/>
            </a:pPr>
            <a:r>
              <a:rPr lang="en-US" sz="3200" dirty="0">
                <a:latin typeface="Garamond" panose="02020404030301010803" pitchFamily="18" charset="0"/>
              </a:rPr>
              <a:t>Local Match: $187,018 (25%)</a:t>
            </a:r>
          </a:p>
        </p:txBody>
      </p:sp>
      <p:sp>
        <p:nvSpPr>
          <p:cNvPr id="4" name="Slide Number Placeholder 3"/>
          <p:cNvSpPr>
            <a:spLocks noGrp="1"/>
          </p:cNvSpPr>
          <p:nvPr>
            <p:ph type="sldNum" sz="quarter" idx="12"/>
          </p:nvPr>
        </p:nvSpPr>
        <p:spPr/>
        <p:txBody>
          <a:bodyPr/>
          <a:lstStyle/>
          <a:p>
            <a:fld id="{3B8E308B-A00F-4B4A-9D45-8F3469E4C9F6}" type="slidenum">
              <a:rPr lang="en-US" sz="1400" smtClean="0">
                <a:solidFill>
                  <a:schemeClr val="bg2"/>
                </a:solidFill>
                <a:latin typeface="+mj-lt"/>
              </a:rPr>
              <a:t>15</a:t>
            </a:fld>
            <a:endParaRPr lang="en-US" dirty="0">
              <a:solidFill>
                <a:schemeClr val="bg2"/>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5500" y="1295400"/>
            <a:ext cx="3028950" cy="538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327FF88D-19F1-480B-B300-D91A571D1E51}"/>
              </a:ext>
            </a:extLst>
          </p:cNvPr>
          <p:cNvSpPr txBox="1">
            <a:spLocks/>
          </p:cNvSpPr>
          <p:nvPr/>
        </p:nvSpPr>
        <p:spPr>
          <a:xfrm>
            <a:off x="762000" y="646356"/>
            <a:ext cx="4953000" cy="893055"/>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Cost Considerations </a:t>
            </a:r>
          </a:p>
        </p:txBody>
      </p:sp>
    </p:spTree>
    <p:extLst>
      <p:ext uri="{BB962C8B-B14F-4D97-AF65-F5344CB8AC3E}">
        <p14:creationId xmlns:p14="http://schemas.microsoft.com/office/powerpoint/2010/main" val="16773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6042" y="1447800"/>
            <a:ext cx="4289448" cy="5181600"/>
          </a:xfrm>
        </p:spPr>
        <p:txBody>
          <a:bodyPr>
            <a:normAutofit fontScale="25000" lnSpcReduction="20000"/>
          </a:bodyPr>
          <a:lstStyle/>
          <a:p>
            <a:pPr marL="109728" indent="0">
              <a:buNone/>
            </a:pPr>
            <a:r>
              <a:rPr lang="en-US" sz="10400" dirty="0">
                <a:solidFill>
                  <a:schemeClr val="tx1">
                    <a:lumMod val="95000"/>
                  </a:schemeClr>
                </a:solidFill>
                <a:latin typeface="Garamond" panose="02020404030301010803" pitchFamily="18" charset="0"/>
              </a:rPr>
              <a:t>Project identified as a high priority in the East Fork  Habitat Restoration Plan</a:t>
            </a:r>
          </a:p>
          <a:p>
            <a:pPr marL="109728" indent="0">
              <a:buNone/>
            </a:pPr>
            <a:endParaRPr lang="en-US" sz="10400" dirty="0">
              <a:solidFill>
                <a:schemeClr val="tx1">
                  <a:lumMod val="95000"/>
                </a:schemeClr>
              </a:solidFill>
              <a:latin typeface="Garamond" panose="02020404030301010803" pitchFamily="18" charset="0"/>
            </a:endParaRPr>
          </a:p>
          <a:p>
            <a:pPr marL="109728" indent="0">
              <a:buNone/>
            </a:pPr>
            <a:r>
              <a:rPr lang="en-US" sz="10400" dirty="0">
                <a:solidFill>
                  <a:schemeClr val="tx1">
                    <a:lumMod val="95000"/>
                  </a:schemeClr>
                </a:solidFill>
                <a:latin typeface="Garamond" panose="02020404030301010803" pitchFamily="18" charset="0"/>
              </a:rPr>
              <a:t>Project included in Clark County Comprehensive Parks Recreation and Open Space Plan &amp; Conservation Areas Acquisition Plan 6-year capital project list</a:t>
            </a:r>
          </a:p>
          <a:p>
            <a:pPr marL="109728" indent="0">
              <a:buNone/>
            </a:pPr>
            <a:endParaRPr lang="en-US" sz="10400" dirty="0">
              <a:solidFill>
                <a:schemeClr val="tx1">
                  <a:lumMod val="95000"/>
                </a:schemeClr>
              </a:solidFill>
              <a:latin typeface="Garamond" panose="02020404030301010803" pitchFamily="18" charset="0"/>
            </a:endParaRPr>
          </a:p>
          <a:p>
            <a:pPr marL="109728" indent="0">
              <a:buNone/>
            </a:pPr>
            <a:r>
              <a:rPr lang="en-US" sz="10400" dirty="0">
                <a:solidFill>
                  <a:schemeClr val="tx1">
                    <a:lumMod val="95000"/>
                  </a:schemeClr>
                </a:solidFill>
                <a:latin typeface="Garamond" panose="02020404030301010803" pitchFamily="18" charset="0"/>
              </a:rPr>
              <a:t>County Council has approved funding for the project</a:t>
            </a:r>
          </a:p>
          <a:p>
            <a:pPr marL="109728" indent="0">
              <a:buNone/>
            </a:pPr>
            <a:endParaRPr lang="en-US" dirty="0">
              <a:solidFill>
                <a:schemeClr val="tx1">
                  <a:lumMod val="95000"/>
                </a:schemeClr>
              </a:solidFill>
              <a:latin typeface="+mj-lt"/>
            </a:endParaRPr>
          </a:p>
        </p:txBody>
      </p:sp>
      <p:sp>
        <p:nvSpPr>
          <p:cNvPr id="4" name="Slide Number Placeholder 3"/>
          <p:cNvSpPr>
            <a:spLocks noGrp="1"/>
          </p:cNvSpPr>
          <p:nvPr>
            <p:ph type="sldNum" sz="quarter" idx="12"/>
          </p:nvPr>
        </p:nvSpPr>
        <p:spPr/>
        <p:txBody>
          <a:bodyPr/>
          <a:lstStyle/>
          <a:p>
            <a:fld id="{3B8E308B-A00F-4B4A-9D45-8F3469E4C9F6}" type="slidenum">
              <a:rPr lang="en-US" sz="1400" smtClean="0">
                <a:solidFill>
                  <a:schemeClr val="bg1"/>
                </a:solidFill>
                <a:latin typeface="+mj-lt"/>
              </a:rPr>
              <a:t>16</a:t>
            </a:fld>
            <a:endParaRPr lang="en-US" sz="1400" dirty="0">
              <a:solidFill>
                <a:schemeClr val="bg1"/>
              </a:solidFill>
              <a:latin typeface="+mj-lt"/>
            </a:endParaRPr>
          </a:p>
        </p:txBody>
      </p:sp>
      <p:pic>
        <p:nvPicPr>
          <p:cNvPr id="7" name="Content Placeholder 5" descr="ChrisRoperGrou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41848" y="2057400"/>
            <a:ext cx="4610273" cy="35683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4213544-AAC8-41B0-B069-E6BD5636C472}"/>
              </a:ext>
            </a:extLst>
          </p:cNvPr>
          <p:cNvSpPr txBox="1">
            <a:spLocks/>
          </p:cNvSpPr>
          <p:nvPr/>
        </p:nvSpPr>
        <p:spPr>
          <a:xfrm>
            <a:off x="1638300" y="185152"/>
            <a:ext cx="4953000" cy="893055"/>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     Project Support </a:t>
            </a:r>
          </a:p>
        </p:txBody>
      </p:sp>
    </p:spTree>
    <p:extLst>
      <p:ext uri="{BB962C8B-B14F-4D97-AF65-F5344CB8AC3E}">
        <p14:creationId xmlns:p14="http://schemas.microsoft.com/office/powerpoint/2010/main" val="2426535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2900" y="152400"/>
            <a:ext cx="8229600" cy="1066800"/>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Questions ?</a:t>
            </a:r>
          </a:p>
        </p:txBody>
      </p:sp>
      <p:sp>
        <p:nvSpPr>
          <p:cNvPr id="2" name="Slide Number Placeholder 1"/>
          <p:cNvSpPr>
            <a:spLocks noGrp="1"/>
          </p:cNvSpPr>
          <p:nvPr>
            <p:ph type="sldNum" sz="quarter" idx="12"/>
          </p:nvPr>
        </p:nvSpPr>
        <p:spPr/>
        <p:txBody>
          <a:bodyPr/>
          <a:lstStyle/>
          <a:p>
            <a:fld id="{3B8E308B-A00F-4B4A-9D45-8F3469E4C9F6}" type="slidenum">
              <a:rPr lang="en-US" sz="1400" smtClean="0">
                <a:solidFill>
                  <a:schemeClr val="bg2">
                    <a:lumMod val="75000"/>
                  </a:schemeClr>
                </a:solidFill>
                <a:latin typeface="+mj-lt"/>
              </a:rPr>
              <a:t>17</a:t>
            </a:fld>
            <a:endParaRPr lang="en-US" sz="1400" dirty="0">
              <a:solidFill>
                <a:schemeClr val="bg2">
                  <a:lumMod val="75000"/>
                </a:schemeClr>
              </a:solidFill>
              <a:latin typeface="+mj-lt"/>
            </a:endParaRPr>
          </a:p>
        </p:txBody>
      </p:sp>
      <p:sp>
        <p:nvSpPr>
          <p:cNvPr id="7" name="Title 4"/>
          <p:cNvSpPr txBox="1">
            <a:spLocks/>
          </p:cNvSpPr>
          <p:nvPr/>
        </p:nvSpPr>
        <p:spPr>
          <a:xfrm>
            <a:off x="3276600" y="5943600"/>
            <a:ext cx="3048000" cy="1066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2800" i="1" dirty="0">
                <a:solidFill>
                  <a:schemeClr val="tx1"/>
                </a:solidFill>
              </a:rPr>
              <a:t>Thank you!</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7228"/>
          <a:stretch/>
        </p:blipFill>
        <p:spPr>
          <a:xfrm>
            <a:off x="304800" y="1066801"/>
            <a:ext cx="8650279" cy="51182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p:cNvCxnSpPr/>
          <p:nvPr/>
        </p:nvCxnSpPr>
        <p:spPr>
          <a:xfrm>
            <a:off x="1676400" y="5410200"/>
            <a:ext cx="0" cy="533400"/>
          </a:xfrm>
          <a:prstGeom prst="straightConnector1">
            <a:avLst/>
          </a:prstGeom>
          <a:ln w="25400">
            <a:solidFill>
              <a:schemeClr val="tx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itle 4"/>
          <p:cNvSpPr txBox="1">
            <a:spLocks/>
          </p:cNvSpPr>
          <p:nvPr/>
        </p:nvSpPr>
        <p:spPr>
          <a:xfrm>
            <a:off x="1333901" y="5791200"/>
            <a:ext cx="837398" cy="4572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sz="1400" b="1" dirty="0">
                <a:solidFill>
                  <a:schemeClr val="tx1">
                    <a:lumMod val="95000"/>
                  </a:schemeClr>
                </a:solidFill>
                <a:latin typeface="Calibri Light" panose="020F0302020204030204" pitchFamily="34" charset="0"/>
              </a:rPr>
              <a:t>NORTH</a:t>
            </a:r>
          </a:p>
        </p:txBody>
      </p:sp>
      <p:sp>
        <p:nvSpPr>
          <p:cNvPr id="4" name="Oval 3"/>
          <p:cNvSpPr/>
          <p:nvPr/>
        </p:nvSpPr>
        <p:spPr>
          <a:xfrm>
            <a:off x="3429000" y="3886200"/>
            <a:ext cx="3124200" cy="1524000"/>
          </a:xfrm>
          <a:prstGeom prst="ellipse">
            <a:avLst/>
          </a:prstGeom>
          <a:no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07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EA0C0B-5F2D-4386-8ED2-7E2519DBA41E}"/>
              </a:ext>
            </a:extLst>
          </p:cNvPr>
          <p:cNvSpPr>
            <a:spLocks noGrp="1"/>
          </p:cNvSpPr>
          <p:nvPr>
            <p:ph type="sldNum" sz="quarter" idx="12"/>
          </p:nvPr>
        </p:nvSpPr>
        <p:spPr/>
        <p:txBody>
          <a:bodyPr/>
          <a:lstStyle/>
          <a:p>
            <a:fld id="{3B8E308B-A00F-4B4A-9D45-8F3469E4C9F6}" type="slidenum">
              <a:rPr lang="en-US" smtClean="0"/>
              <a:t>18</a:t>
            </a:fld>
            <a:endParaRPr lang="en-US"/>
          </a:p>
        </p:txBody>
      </p:sp>
    </p:spTree>
    <p:extLst>
      <p:ext uri="{BB962C8B-B14F-4D97-AF65-F5344CB8AC3E}">
        <p14:creationId xmlns:p14="http://schemas.microsoft.com/office/powerpoint/2010/main" val="505671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B8E308B-A00F-4B4A-9D45-8F3469E4C9F6}" type="slidenum">
              <a:rPr lang="en-US" sz="1600" smtClean="0">
                <a:solidFill>
                  <a:schemeClr val="bg2">
                    <a:lumMod val="75000"/>
                  </a:schemeClr>
                </a:solidFill>
                <a:latin typeface="+mj-lt"/>
              </a:rPr>
              <a:t>19</a:t>
            </a:fld>
            <a:endParaRPr lang="en-US" sz="1600" dirty="0">
              <a:solidFill>
                <a:schemeClr val="bg2">
                  <a:lumMod val="75000"/>
                </a:schemeClr>
              </a:solidFill>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449821"/>
            <a:ext cx="4925568" cy="642823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304800" y="685799"/>
            <a:ext cx="6019800" cy="954107"/>
          </a:xfrm>
          <a:prstGeom prst="rect">
            <a:avLst/>
          </a:prstGeom>
          <a:noFill/>
        </p:spPr>
        <p:txBody>
          <a:bodyPr wrap="square" rtlCol="0">
            <a:spAutoFit/>
          </a:bodyPr>
          <a:lstStyle/>
          <a:p>
            <a:r>
              <a:rPr lang="en-US" sz="3200" dirty="0">
                <a:solidFill>
                  <a:schemeClr val="tx1">
                    <a:lumMod val="95000"/>
                  </a:schemeClr>
                </a:solidFill>
                <a:latin typeface="+mj-lt"/>
                <a:cs typeface="Times New Roman" panose="02020603050405020304" pitchFamily="18" charset="0"/>
              </a:rPr>
              <a:t>Project Regional Location Map</a:t>
            </a:r>
          </a:p>
          <a:p>
            <a:r>
              <a:rPr lang="en-US" sz="2400" dirty="0">
                <a:solidFill>
                  <a:schemeClr val="tx1">
                    <a:lumMod val="95000"/>
                  </a:schemeClr>
                </a:solidFill>
                <a:latin typeface="+mj-lt"/>
                <a:cs typeface="Times New Roman" panose="02020603050405020304" pitchFamily="18" charset="0"/>
              </a:rPr>
              <a:t>Mason Creek Acquisition (18-1412)</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6586"/>
            <a:ext cx="4155237" cy="2687053"/>
          </a:xfrm>
          <a:prstGeom prst="rect">
            <a:avLst/>
          </a:prstGeom>
        </p:spPr>
      </p:pic>
      <p:cxnSp>
        <p:nvCxnSpPr>
          <p:cNvPr id="10" name="Straight Connector 9"/>
          <p:cNvCxnSpPr/>
          <p:nvPr/>
        </p:nvCxnSpPr>
        <p:spPr>
          <a:xfrm flipV="1">
            <a:off x="1219200" y="1905000"/>
            <a:ext cx="3429000" cy="449580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71600" y="6629400"/>
            <a:ext cx="6858000" cy="76200"/>
          </a:xfrm>
          <a:prstGeom prst="line">
            <a:avLst/>
          </a:prstGeom>
          <a:ln>
            <a:solidFill>
              <a:schemeClr val="tx1">
                <a:lumMod val="9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8600" y="6169967"/>
            <a:ext cx="4849368" cy="461665"/>
          </a:xfrm>
          <a:prstGeom prst="rect">
            <a:avLst/>
          </a:prstGeom>
          <a:noFill/>
        </p:spPr>
        <p:txBody>
          <a:bodyPr wrap="square" rtlCol="0">
            <a:spAutoFit/>
          </a:bodyPr>
          <a:lstStyle/>
          <a:p>
            <a:r>
              <a:rPr lang="en-US" sz="2400" dirty="0">
                <a:solidFill>
                  <a:schemeClr val="tx1">
                    <a:lumMod val="95000"/>
                  </a:schemeClr>
                </a:solidFill>
                <a:latin typeface="+mj-lt"/>
              </a:rPr>
              <a:t>Clark County, WA</a:t>
            </a:r>
            <a:endParaRPr lang="en-US" dirty="0">
              <a:solidFill>
                <a:schemeClr val="tx1">
                  <a:lumMod val="95000"/>
                </a:schemeClr>
              </a:solidFill>
              <a:latin typeface="+mj-lt"/>
            </a:endParaRPr>
          </a:p>
        </p:txBody>
      </p:sp>
    </p:spTree>
    <p:extLst>
      <p:ext uri="{BB962C8B-B14F-4D97-AF65-F5344CB8AC3E}">
        <p14:creationId xmlns:p14="http://schemas.microsoft.com/office/powerpoint/2010/main" val="32978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D34832-B867-4940-883B-D3426C736EE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tretch>
            <a:fillRect/>
          </a:stretch>
        </p:blipFill>
        <p:spPr>
          <a:xfrm>
            <a:off x="249936" y="2499120"/>
            <a:ext cx="8686800" cy="4282680"/>
          </a:xfrm>
          <a:prstGeom prst="rect">
            <a:avLst/>
          </a:prstGeom>
        </p:spPr>
      </p:pic>
      <p:sp>
        <p:nvSpPr>
          <p:cNvPr id="2" name="Slide Number Placeholder 1">
            <a:extLst>
              <a:ext uri="{FF2B5EF4-FFF2-40B4-BE49-F238E27FC236}">
                <a16:creationId xmlns:a16="http://schemas.microsoft.com/office/drawing/2014/main" id="{0074397A-C2BB-4A8E-A94C-4FAF32948A66}"/>
              </a:ext>
            </a:extLst>
          </p:cNvPr>
          <p:cNvSpPr>
            <a:spLocks noGrp="1"/>
          </p:cNvSpPr>
          <p:nvPr>
            <p:ph type="sldNum" sz="quarter" idx="12"/>
          </p:nvPr>
        </p:nvSpPr>
        <p:spPr/>
        <p:txBody>
          <a:bodyPr/>
          <a:lstStyle/>
          <a:p>
            <a:fld id="{3B8E308B-A00F-4B4A-9D45-8F3469E4C9F6}" type="slidenum">
              <a:rPr lang="en-US" smtClean="0"/>
              <a:t>2</a:t>
            </a:fld>
            <a:endParaRPr lang="en-US"/>
          </a:p>
        </p:txBody>
      </p:sp>
      <p:sp>
        <p:nvSpPr>
          <p:cNvPr id="3" name="Rounded Rectangle 9">
            <a:extLst>
              <a:ext uri="{FF2B5EF4-FFF2-40B4-BE49-F238E27FC236}">
                <a16:creationId xmlns:a16="http://schemas.microsoft.com/office/drawing/2014/main" id="{0BD4BEED-8DE5-4995-81F2-6A3EB54AB731}"/>
              </a:ext>
            </a:extLst>
          </p:cNvPr>
          <p:cNvSpPr/>
          <p:nvPr/>
        </p:nvSpPr>
        <p:spPr>
          <a:xfrm>
            <a:off x="148847" y="404876"/>
            <a:ext cx="8989291" cy="2057400"/>
          </a:xfrm>
          <a:prstGeom prst="roundRect">
            <a:avLst/>
          </a:prstGeom>
          <a:gradFill>
            <a:gsLst>
              <a:gs pos="0">
                <a:srgbClr val="5E9EFF"/>
              </a:gs>
              <a:gs pos="39999">
                <a:srgbClr val="85C2FF"/>
              </a:gs>
              <a:gs pos="70000">
                <a:srgbClr val="C4D6EB"/>
              </a:gs>
              <a:gs pos="100000">
                <a:srgbClr val="FFEBFA"/>
              </a:gs>
            </a:gsLst>
            <a:lin ang="5400000" scaled="0"/>
          </a:gradFill>
          <a:ln w="19050">
            <a:prstDash val="dash"/>
          </a:ln>
        </p:spPr>
        <p:style>
          <a:lnRef idx="1">
            <a:schemeClr val="accent6"/>
          </a:lnRef>
          <a:fillRef idx="2">
            <a:schemeClr val="accent6"/>
          </a:fillRef>
          <a:effectRef idx="1">
            <a:schemeClr val="accent6"/>
          </a:effectRef>
          <a:fontRef idx="minor">
            <a:schemeClr val="dk1"/>
          </a:fontRef>
        </p:style>
        <p:txBody>
          <a:bodyPr rtlCol="0" anchor="ctr"/>
          <a:lstStyle/>
          <a:p>
            <a:r>
              <a:rPr lang="en-US" sz="2400" b="1" dirty="0">
                <a:latin typeface="Garamond" panose="02020404030301010803" pitchFamily="18" charset="0"/>
              </a:rPr>
              <a:t>Acquire 60 acres &amp; Develop Designs: 1 mile- Mason Cr. &amp; E. Fork </a:t>
            </a:r>
            <a:endParaRPr lang="en-US" sz="2600" b="1" dirty="0">
              <a:latin typeface="Garamond" panose="02020404030301010803" pitchFamily="18" charset="0"/>
            </a:endParaRPr>
          </a:p>
          <a:p>
            <a:pPr>
              <a:tabLst>
                <a:tab pos="171450" algn="l"/>
                <a:tab pos="231775" algn="l"/>
              </a:tabLst>
            </a:pPr>
            <a:r>
              <a:rPr lang="en-US" sz="2200" dirty="0">
                <a:latin typeface="Garamond" panose="02020404030301010803" pitchFamily="18" charset="0"/>
              </a:rPr>
              <a:t>	</a:t>
            </a:r>
            <a:r>
              <a:rPr lang="en-US" sz="2200" u="sng" dirty="0">
                <a:latin typeface="Garamond" panose="02020404030301010803" pitchFamily="18" charset="0"/>
              </a:rPr>
              <a:t>Restoration actions </a:t>
            </a:r>
            <a:r>
              <a:rPr lang="en-US" sz="2200" dirty="0">
                <a:latin typeface="Garamond" panose="02020404030301010803" pitchFamily="18" charset="0"/>
              </a:rPr>
              <a:t>: EF Lewis 4C, 5A         &amp; Mason Cr1   </a:t>
            </a:r>
          </a:p>
          <a:p>
            <a:pPr>
              <a:tabLst>
                <a:tab pos="171450" algn="l"/>
                <a:tab pos="231775" algn="l"/>
              </a:tabLst>
            </a:pPr>
            <a:r>
              <a:rPr lang="en-US" sz="2200" dirty="0">
                <a:latin typeface="Garamond" panose="02020404030301010803" pitchFamily="18" charset="0"/>
              </a:rPr>
              <a:t>	</a:t>
            </a:r>
            <a:r>
              <a:rPr lang="en-US" sz="2200" u="sng" dirty="0">
                <a:latin typeface="Garamond" panose="02020404030301010803" pitchFamily="18" charset="0"/>
              </a:rPr>
              <a:t>Benefiting reaches</a:t>
            </a:r>
            <a:r>
              <a:rPr lang="en-US" sz="2200" dirty="0">
                <a:latin typeface="Garamond" panose="02020404030301010803" pitchFamily="18" charset="0"/>
              </a:rPr>
              <a:t>: Swanson Creek &amp; Mason Cr2</a:t>
            </a:r>
          </a:p>
          <a:p>
            <a:pPr>
              <a:tabLst>
                <a:tab pos="171450" algn="l"/>
                <a:tab pos="231775" algn="l"/>
              </a:tabLst>
            </a:pPr>
            <a:r>
              <a:rPr lang="en-US" sz="2200" dirty="0">
                <a:latin typeface="Garamond" panose="02020404030301010803" pitchFamily="18" charset="0"/>
              </a:rPr>
              <a:t>	</a:t>
            </a:r>
            <a:r>
              <a:rPr lang="en-US" sz="2200" u="sng" dirty="0">
                <a:latin typeface="Garamond" panose="02020404030301010803" pitchFamily="18" charset="0"/>
              </a:rPr>
              <a:t>Primary limiting life stages</a:t>
            </a:r>
            <a:r>
              <a:rPr lang="en-US" sz="2200" dirty="0">
                <a:latin typeface="Garamond" panose="02020404030301010803" pitchFamily="18" charset="0"/>
              </a:rPr>
              <a:t>: pre-spawn holding, spawning, rearing, egg &amp; fry </a:t>
            </a:r>
          </a:p>
          <a:p>
            <a:pPr>
              <a:tabLst>
                <a:tab pos="171450" algn="l"/>
                <a:tab pos="231775" algn="l"/>
              </a:tabLst>
            </a:pPr>
            <a:r>
              <a:rPr lang="en-US" sz="2200" dirty="0">
                <a:latin typeface="Garamond" panose="02020404030301010803" pitchFamily="18" charset="0"/>
              </a:rPr>
              <a:t>	</a:t>
            </a:r>
            <a:r>
              <a:rPr lang="en-US" sz="2200" u="sng" dirty="0">
                <a:latin typeface="Garamond" panose="02020404030301010803" pitchFamily="18" charset="0"/>
              </a:rPr>
              <a:t>Primary limiting factors:</a:t>
            </a:r>
            <a:r>
              <a:rPr lang="en-US" sz="2200" dirty="0">
                <a:latin typeface="Garamond" panose="02020404030301010803" pitchFamily="18" charset="0"/>
              </a:rPr>
              <a:t> temperature, habitat quantity/quality &amp; sediment </a:t>
            </a:r>
          </a:p>
          <a:p>
            <a:pPr>
              <a:tabLst>
                <a:tab pos="171450" algn="l"/>
                <a:tab pos="231775" algn="l"/>
              </a:tabLst>
            </a:pPr>
            <a:r>
              <a:rPr lang="en-US" sz="2200" dirty="0">
                <a:latin typeface="Garamond" panose="02020404030301010803" pitchFamily="18" charset="0"/>
              </a:rPr>
              <a:t>   </a:t>
            </a:r>
            <a:r>
              <a:rPr lang="en-US" sz="2200" u="sng" dirty="0">
                <a:latin typeface="Garamond" panose="02020404030301010803" pitchFamily="18" charset="0"/>
              </a:rPr>
              <a:t>Species: </a:t>
            </a:r>
            <a:r>
              <a:rPr lang="en-US" sz="2200" dirty="0">
                <a:latin typeface="Garamond" panose="02020404030301010803" pitchFamily="18" charset="0"/>
              </a:rPr>
              <a:t>chum, Chinook, steelhead, </a:t>
            </a:r>
            <a:r>
              <a:rPr lang="en-US" sz="2200" dirty="0" err="1">
                <a:latin typeface="Garamond" panose="02020404030301010803" pitchFamily="18" charset="0"/>
              </a:rPr>
              <a:t>coho</a:t>
            </a:r>
            <a:r>
              <a:rPr lang="en-US" sz="2200" dirty="0">
                <a:latin typeface="Garamond" panose="02020404030301010803" pitchFamily="18" charset="0"/>
              </a:rPr>
              <a:t> and cutthroat </a:t>
            </a:r>
            <a:r>
              <a:rPr lang="en-US" sz="2200" u="sng" dirty="0">
                <a:latin typeface="Garamond" panose="02020404030301010803" pitchFamily="18" charset="0"/>
              </a:rPr>
              <a:t> </a:t>
            </a:r>
          </a:p>
        </p:txBody>
      </p:sp>
      <p:cxnSp>
        <p:nvCxnSpPr>
          <p:cNvPr id="11" name="Straight Connector 10">
            <a:extLst>
              <a:ext uri="{FF2B5EF4-FFF2-40B4-BE49-F238E27FC236}">
                <a16:creationId xmlns:a16="http://schemas.microsoft.com/office/drawing/2014/main" id="{B8683A86-39B8-424E-8906-24C7F79F3A1B}"/>
              </a:ext>
            </a:extLst>
          </p:cNvPr>
          <p:cNvCxnSpPr>
            <a:cxnSpLocks/>
          </p:cNvCxnSpPr>
          <p:nvPr/>
        </p:nvCxnSpPr>
        <p:spPr>
          <a:xfrm>
            <a:off x="4677508" y="990600"/>
            <a:ext cx="457200"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AD4A17-2192-449B-813B-236EDD1D23F7}"/>
              </a:ext>
            </a:extLst>
          </p:cNvPr>
          <p:cNvCxnSpPr>
            <a:cxnSpLocks/>
          </p:cNvCxnSpPr>
          <p:nvPr/>
        </p:nvCxnSpPr>
        <p:spPr>
          <a:xfrm>
            <a:off x="6858000" y="990600"/>
            <a:ext cx="457200" cy="0"/>
          </a:xfrm>
          <a:prstGeom prst="line">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DC874E2E-E7FF-4C86-BE67-0F9030F7F097}"/>
              </a:ext>
            </a:extLst>
          </p:cNvPr>
          <p:cNvSpPr/>
          <p:nvPr/>
        </p:nvSpPr>
        <p:spPr>
          <a:xfrm>
            <a:off x="2702496" y="4592097"/>
            <a:ext cx="251719" cy="743578"/>
          </a:xfrm>
          <a:custGeom>
            <a:avLst/>
            <a:gdLst>
              <a:gd name="connsiteX0" fmla="*/ 161284 w 251719"/>
              <a:gd name="connsiteY0" fmla="*/ 743578 h 743578"/>
              <a:gd name="connsiteX1" fmla="*/ 181381 w 251719"/>
              <a:gd name="connsiteY1" fmla="*/ 693336 h 743578"/>
              <a:gd name="connsiteX2" fmla="*/ 201478 w 251719"/>
              <a:gd name="connsiteY2" fmla="*/ 633046 h 743578"/>
              <a:gd name="connsiteX3" fmla="*/ 221574 w 251719"/>
              <a:gd name="connsiteY3" fmla="*/ 602901 h 743578"/>
              <a:gd name="connsiteX4" fmla="*/ 251719 w 251719"/>
              <a:gd name="connsiteY4" fmla="*/ 482321 h 743578"/>
              <a:gd name="connsiteX5" fmla="*/ 241671 w 251719"/>
              <a:gd name="connsiteY5" fmla="*/ 211015 h 743578"/>
              <a:gd name="connsiteX6" fmla="*/ 161284 w 251719"/>
              <a:gd name="connsiteY6" fmla="*/ 140677 h 743578"/>
              <a:gd name="connsiteX7" fmla="*/ 131139 w 251719"/>
              <a:gd name="connsiteY7" fmla="*/ 120580 h 743578"/>
              <a:gd name="connsiteX8" fmla="*/ 60801 w 251719"/>
              <a:gd name="connsiteY8" fmla="*/ 90435 h 743578"/>
              <a:gd name="connsiteX9" fmla="*/ 20607 w 251719"/>
              <a:gd name="connsiteY9" fmla="*/ 60290 h 743578"/>
              <a:gd name="connsiteX10" fmla="*/ 511 w 251719"/>
              <a:gd name="connsiteY10" fmla="*/ 0 h 74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719" h="743578">
                <a:moveTo>
                  <a:pt x="161284" y="743578"/>
                </a:moveTo>
                <a:cubicBezTo>
                  <a:pt x="167983" y="726831"/>
                  <a:pt x="175217" y="710287"/>
                  <a:pt x="181381" y="693336"/>
                </a:cubicBezTo>
                <a:cubicBezTo>
                  <a:pt x="188620" y="673428"/>
                  <a:pt x="189728" y="650672"/>
                  <a:pt x="201478" y="633046"/>
                </a:cubicBezTo>
                <a:cubicBezTo>
                  <a:pt x="208177" y="622998"/>
                  <a:pt x="216669" y="613937"/>
                  <a:pt x="221574" y="602901"/>
                </a:cubicBezTo>
                <a:cubicBezTo>
                  <a:pt x="242807" y="555127"/>
                  <a:pt x="243293" y="532880"/>
                  <a:pt x="251719" y="482321"/>
                </a:cubicBezTo>
                <a:cubicBezTo>
                  <a:pt x="248370" y="391886"/>
                  <a:pt x="250676" y="301063"/>
                  <a:pt x="241671" y="211015"/>
                </a:cubicBezTo>
                <a:cubicBezTo>
                  <a:pt x="238680" y="181110"/>
                  <a:pt x="170614" y="146897"/>
                  <a:pt x="161284" y="140677"/>
                </a:cubicBezTo>
                <a:cubicBezTo>
                  <a:pt x="151236" y="133978"/>
                  <a:pt x="142596" y="124399"/>
                  <a:pt x="131139" y="120580"/>
                </a:cubicBezTo>
                <a:cubicBezTo>
                  <a:pt x="101833" y="110812"/>
                  <a:pt x="89185" y="108175"/>
                  <a:pt x="60801" y="90435"/>
                </a:cubicBezTo>
                <a:cubicBezTo>
                  <a:pt x="46599" y="81559"/>
                  <a:pt x="34005" y="70338"/>
                  <a:pt x="20607" y="60290"/>
                </a:cubicBezTo>
                <a:cubicBezTo>
                  <a:pt x="-5063" y="21784"/>
                  <a:pt x="511" y="42221"/>
                  <a:pt x="511" y="0"/>
                </a:cubicBezTo>
              </a:path>
            </a:pathLst>
          </a:custGeom>
          <a:noFill/>
          <a:ln w="508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9672A0-CE41-4CAE-A801-64E72653BBD6}"/>
              </a:ext>
            </a:extLst>
          </p:cNvPr>
          <p:cNvSpPr/>
          <p:nvPr/>
        </p:nvSpPr>
        <p:spPr>
          <a:xfrm>
            <a:off x="2753248" y="3898760"/>
            <a:ext cx="211016" cy="552660"/>
          </a:xfrm>
          <a:custGeom>
            <a:avLst/>
            <a:gdLst>
              <a:gd name="connsiteX0" fmla="*/ 0 w 211016"/>
              <a:gd name="connsiteY0" fmla="*/ 552660 h 552660"/>
              <a:gd name="connsiteX1" fmla="*/ 50242 w 211016"/>
              <a:gd name="connsiteY1" fmla="*/ 492370 h 552660"/>
              <a:gd name="connsiteX2" fmla="*/ 60290 w 211016"/>
              <a:gd name="connsiteY2" fmla="*/ 462225 h 552660"/>
              <a:gd name="connsiteX3" fmla="*/ 80387 w 211016"/>
              <a:gd name="connsiteY3" fmla="*/ 432080 h 552660"/>
              <a:gd name="connsiteX4" fmla="*/ 90436 w 211016"/>
              <a:gd name="connsiteY4" fmla="*/ 391886 h 552660"/>
              <a:gd name="connsiteX5" fmla="*/ 130629 w 211016"/>
              <a:gd name="connsiteY5" fmla="*/ 331596 h 552660"/>
              <a:gd name="connsiteX6" fmla="*/ 140677 w 211016"/>
              <a:gd name="connsiteY6" fmla="*/ 281354 h 552660"/>
              <a:gd name="connsiteX7" fmla="*/ 150726 w 211016"/>
              <a:gd name="connsiteY7" fmla="*/ 221064 h 552660"/>
              <a:gd name="connsiteX8" fmla="*/ 160774 w 211016"/>
              <a:gd name="connsiteY8" fmla="*/ 180871 h 552660"/>
              <a:gd name="connsiteX9" fmla="*/ 190919 w 211016"/>
              <a:gd name="connsiteY9" fmla="*/ 20097 h 552660"/>
              <a:gd name="connsiteX10" fmla="*/ 211016 w 211016"/>
              <a:gd name="connsiteY10" fmla="*/ 0 h 55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1016" h="552660">
                <a:moveTo>
                  <a:pt x="0" y="552660"/>
                </a:moveTo>
                <a:cubicBezTo>
                  <a:pt x="16747" y="532563"/>
                  <a:pt x="35731" y="514136"/>
                  <a:pt x="50242" y="492370"/>
                </a:cubicBezTo>
                <a:cubicBezTo>
                  <a:pt x="56117" y="483557"/>
                  <a:pt x="55553" y="471699"/>
                  <a:pt x="60290" y="462225"/>
                </a:cubicBezTo>
                <a:cubicBezTo>
                  <a:pt x="65691" y="451423"/>
                  <a:pt x="73688" y="442128"/>
                  <a:pt x="80387" y="432080"/>
                </a:cubicBezTo>
                <a:cubicBezTo>
                  <a:pt x="83737" y="418682"/>
                  <a:pt x="84260" y="404238"/>
                  <a:pt x="90436" y="391886"/>
                </a:cubicBezTo>
                <a:cubicBezTo>
                  <a:pt x="101238" y="370283"/>
                  <a:pt x="130629" y="331596"/>
                  <a:pt x="130629" y="331596"/>
                </a:cubicBezTo>
                <a:cubicBezTo>
                  <a:pt x="133978" y="314849"/>
                  <a:pt x="137622" y="298157"/>
                  <a:pt x="140677" y="281354"/>
                </a:cubicBezTo>
                <a:cubicBezTo>
                  <a:pt x="144322" y="261309"/>
                  <a:pt x="146730" y="241042"/>
                  <a:pt x="150726" y="221064"/>
                </a:cubicBezTo>
                <a:cubicBezTo>
                  <a:pt x="153434" y="207522"/>
                  <a:pt x="157425" y="194269"/>
                  <a:pt x="160774" y="180871"/>
                </a:cubicBezTo>
                <a:cubicBezTo>
                  <a:pt x="167177" y="104036"/>
                  <a:pt x="154601" y="74575"/>
                  <a:pt x="190919" y="20097"/>
                </a:cubicBezTo>
                <a:cubicBezTo>
                  <a:pt x="196174" y="12214"/>
                  <a:pt x="204317" y="6699"/>
                  <a:pt x="211016" y="0"/>
                </a:cubicBezTo>
              </a:path>
            </a:pathLst>
          </a:custGeom>
          <a:noFill/>
          <a:ln w="508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DB8BA8E-DE0D-4EC0-A195-B8CC87F40084}"/>
              </a:ext>
            </a:extLst>
          </p:cNvPr>
          <p:cNvSpPr/>
          <p:nvPr/>
        </p:nvSpPr>
        <p:spPr>
          <a:xfrm>
            <a:off x="2994409" y="3737987"/>
            <a:ext cx="2049918" cy="351692"/>
          </a:xfrm>
          <a:custGeom>
            <a:avLst/>
            <a:gdLst>
              <a:gd name="connsiteX0" fmla="*/ 0 w 2049918"/>
              <a:gd name="connsiteY0" fmla="*/ 190918 h 351692"/>
              <a:gd name="connsiteX1" fmla="*/ 80387 w 2049918"/>
              <a:gd name="connsiteY1" fmla="*/ 301450 h 351692"/>
              <a:gd name="connsiteX2" fmla="*/ 130628 w 2049918"/>
              <a:gd name="connsiteY2" fmla="*/ 351692 h 351692"/>
              <a:gd name="connsiteX3" fmla="*/ 271305 w 2049918"/>
              <a:gd name="connsiteY3" fmla="*/ 331595 h 351692"/>
              <a:gd name="connsiteX4" fmla="*/ 311499 w 2049918"/>
              <a:gd name="connsiteY4" fmla="*/ 311499 h 351692"/>
              <a:gd name="connsiteX5" fmla="*/ 341644 w 2049918"/>
              <a:gd name="connsiteY5" fmla="*/ 301450 h 351692"/>
              <a:gd name="connsiteX6" fmla="*/ 432079 w 2049918"/>
              <a:gd name="connsiteY6" fmla="*/ 251209 h 351692"/>
              <a:gd name="connsiteX7" fmla="*/ 482321 w 2049918"/>
              <a:gd name="connsiteY7" fmla="*/ 190918 h 351692"/>
              <a:gd name="connsiteX8" fmla="*/ 512466 w 2049918"/>
              <a:gd name="connsiteY8" fmla="*/ 180870 h 351692"/>
              <a:gd name="connsiteX9" fmla="*/ 522514 w 2049918"/>
              <a:gd name="connsiteY9" fmla="*/ 150725 h 351692"/>
              <a:gd name="connsiteX10" fmla="*/ 612949 w 2049918"/>
              <a:gd name="connsiteY10" fmla="*/ 110532 h 351692"/>
              <a:gd name="connsiteX11" fmla="*/ 683288 w 2049918"/>
              <a:gd name="connsiteY11" fmla="*/ 80387 h 351692"/>
              <a:gd name="connsiteX12" fmla="*/ 713433 w 2049918"/>
              <a:gd name="connsiteY12" fmla="*/ 70338 h 351692"/>
              <a:gd name="connsiteX13" fmla="*/ 1145512 w 2049918"/>
              <a:gd name="connsiteY13" fmla="*/ 60290 h 351692"/>
              <a:gd name="connsiteX14" fmla="*/ 1235947 w 2049918"/>
              <a:gd name="connsiteY14" fmla="*/ 30145 h 351692"/>
              <a:gd name="connsiteX15" fmla="*/ 1266092 w 2049918"/>
              <a:gd name="connsiteY15" fmla="*/ 20097 h 351692"/>
              <a:gd name="connsiteX16" fmla="*/ 1356527 w 2049918"/>
              <a:gd name="connsiteY16" fmla="*/ 0 h 351692"/>
              <a:gd name="connsiteX17" fmla="*/ 1607736 w 2049918"/>
              <a:gd name="connsiteY17" fmla="*/ 20097 h 351692"/>
              <a:gd name="connsiteX18" fmla="*/ 1637881 w 2049918"/>
              <a:gd name="connsiteY18" fmla="*/ 30145 h 351692"/>
              <a:gd name="connsiteX19" fmla="*/ 1668026 w 2049918"/>
              <a:gd name="connsiteY19" fmla="*/ 50242 h 351692"/>
              <a:gd name="connsiteX20" fmla="*/ 1718268 w 2049918"/>
              <a:gd name="connsiteY20" fmla="*/ 60290 h 351692"/>
              <a:gd name="connsiteX21" fmla="*/ 1778558 w 2049918"/>
              <a:gd name="connsiteY21" fmla="*/ 70338 h 351692"/>
              <a:gd name="connsiteX22" fmla="*/ 1848896 w 2049918"/>
              <a:gd name="connsiteY22" fmla="*/ 80387 h 351692"/>
              <a:gd name="connsiteX23" fmla="*/ 1889090 w 2049918"/>
              <a:gd name="connsiteY23" fmla="*/ 90435 h 351692"/>
              <a:gd name="connsiteX24" fmla="*/ 1949380 w 2049918"/>
              <a:gd name="connsiteY24" fmla="*/ 110532 h 351692"/>
              <a:gd name="connsiteX25" fmla="*/ 1979525 w 2049918"/>
              <a:gd name="connsiteY25" fmla="*/ 170822 h 351692"/>
              <a:gd name="connsiteX26" fmla="*/ 2029767 w 2049918"/>
              <a:gd name="connsiteY26" fmla="*/ 231112 h 351692"/>
              <a:gd name="connsiteX27" fmla="*/ 2049864 w 2049918"/>
              <a:gd name="connsiteY27" fmla="*/ 311499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9918" h="351692">
                <a:moveTo>
                  <a:pt x="0" y="190918"/>
                </a:moveTo>
                <a:cubicBezTo>
                  <a:pt x="53832" y="325503"/>
                  <a:pt x="-29184" y="137088"/>
                  <a:pt x="80387" y="301450"/>
                </a:cubicBezTo>
                <a:cubicBezTo>
                  <a:pt x="107182" y="341643"/>
                  <a:pt x="90435" y="324896"/>
                  <a:pt x="130628" y="351692"/>
                </a:cubicBezTo>
                <a:cubicBezTo>
                  <a:pt x="164154" y="348340"/>
                  <a:pt x="231563" y="346498"/>
                  <a:pt x="271305" y="331595"/>
                </a:cubicBezTo>
                <a:cubicBezTo>
                  <a:pt x="285331" y="326335"/>
                  <a:pt x="297731" y="317400"/>
                  <a:pt x="311499" y="311499"/>
                </a:cubicBezTo>
                <a:cubicBezTo>
                  <a:pt x="321235" y="307327"/>
                  <a:pt x="332385" y="306594"/>
                  <a:pt x="341644" y="301450"/>
                </a:cubicBezTo>
                <a:cubicBezTo>
                  <a:pt x="445293" y="243867"/>
                  <a:pt x="363871" y="273944"/>
                  <a:pt x="432079" y="251209"/>
                </a:cubicBezTo>
                <a:cubicBezTo>
                  <a:pt x="446907" y="228967"/>
                  <a:pt x="459112" y="206391"/>
                  <a:pt x="482321" y="190918"/>
                </a:cubicBezTo>
                <a:cubicBezTo>
                  <a:pt x="491134" y="185043"/>
                  <a:pt x="502418" y="184219"/>
                  <a:pt x="512466" y="180870"/>
                </a:cubicBezTo>
                <a:cubicBezTo>
                  <a:pt x="515815" y="170822"/>
                  <a:pt x="516639" y="159538"/>
                  <a:pt x="522514" y="150725"/>
                </a:cubicBezTo>
                <a:cubicBezTo>
                  <a:pt x="550358" y="108958"/>
                  <a:pt x="562595" y="118924"/>
                  <a:pt x="612949" y="110532"/>
                </a:cubicBezTo>
                <a:cubicBezTo>
                  <a:pt x="683644" y="86965"/>
                  <a:pt x="596370" y="117637"/>
                  <a:pt x="683288" y="80387"/>
                </a:cubicBezTo>
                <a:cubicBezTo>
                  <a:pt x="693024" y="76215"/>
                  <a:pt x="702851" y="70798"/>
                  <a:pt x="713433" y="70338"/>
                </a:cubicBezTo>
                <a:cubicBezTo>
                  <a:pt x="857362" y="64080"/>
                  <a:pt x="1001486" y="63639"/>
                  <a:pt x="1145512" y="60290"/>
                </a:cubicBezTo>
                <a:lnTo>
                  <a:pt x="1235947" y="30145"/>
                </a:lnTo>
                <a:cubicBezTo>
                  <a:pt x="1245995" y="26796"/>
                  <a:pt x="1255752" y="22395"/>
                  <a:pt x="1266092" y="20097"/>
                </a:cubicBezTo>
                <a:lnTo>
                  <a:pt x="1356527" y="0"/>
                </a:lnTo>
                <a:cubicBezTo>
                  <a:pt x="1441625" y="4479"/>
                  <a:pt x="1524921" y="1693"/>
                  <a:pt x="1607736" y="20097"/>
                </a:cubicBezTo>
                <a:cubicBezTo>
                  <a:pt x="1618076" y="22395"/>
                  <a:pt x="1627833" y="26796"/>
                  <a:pt x="1637881" y="30145"/>
                </a:cubicBezTo>
                <a:cubicBezTo>
                  <a:pt x="1647929" y="36844"/>
                  <a:pt x="1656718" y="46002"/>
                  <a:pt x="1668026" y="50242"/>
                </a:cubicBezTo>
                <a:cubicBezTo>
                  <a:pt x="1684018" y="56239"/>
                  <a:pt x="1701464" y="57235"/>
                  <a:pt x="1718268" y="60290"/>
                </a:cubicBezTo>
                <a:cubicBezTo>
                  <a:pt x="1738313" y="63934"/>
                  <a:pt x="1758421" y="67240"/>
                  <a:pt x="1778558" y="70338"/>
                </a:cubicBezTo>
                <a:cubicBezTo>
                  <a:pt x="1801967" y="73939"/>
                  <a:pt x="1825594" y="76150"/>
                  <a:pt x="1848896" y="80387"/>
                </a:cubicBezTo>
                <a:cubicBezTo>
                  <a:pt x="1862484" y="82857"/>
                  <a:pt x="1875862" y="86467"/>
                  <a:pt x="1889090" y="90435"/>
                </a:cubicBezTo>
                <a:cubicBezTo>
                  <a:pt x="1909380" y="96522"/>
                  <a:pt x="1949380" y="110532"/>
                  <a:pt x="1949380" y="110532"/>
                </a:cubicBezTo>
                <a:cubicBezTo>
                  <a:pt x="2006976" y="196924"/>
                  <a:pt x="1937923" y="87618"/>
                  <a:pt x="1979525" y="170822"/>
                </a:cubicBezTo>
                <a:cubicBezTo>
                  <a:pt x="1993514" y="198800"/>
                  <a:pt x="2007545" y="208890"/>
                  <a:pt x="2029767" y="231112"/>
                </a:cubicBezTo>
                <a:cubicBezTo>
                  <a:pt x="2051982" y="297757"/>
                  <a:pt x="2049864" y="270218"/>
                  <a:pt x="2049864" y="311499"/>
                </a:cubicBezTo>
              </a:path>
            </a:pathLst>
          </a:custGeom>
          <a:noFill/>
          <a:ln w="476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22E0EB2-3EFA-488B-AC04-2A8FCB81A231}"/>
              </a:ext>
            </a:extLst>
          </p:cNvPr>
          <p:cNvSpPr/>
          <p:nvPr/>
        </p:nvSpPr>
        <p:spPr>
          <a:xfrm>
            <a:off x="5134708" y="4180114"/>
            <a:ext cx="905635" cy="1316334"/>
          </a:xfrm>
          <a:custGeom>
            <a:avLst/>
            <a:gdLst>
              <a:gd name="connsiteX0" fmla="*/ 0 w 905635"/>
              <a:gd name="connsiteY0" fmla="*/ 0 h 1316334"/>
              <a:gd name="connsiteX1" fmla="*/ 50241 w 905635"/>
              <a:gd name="connsiteY1" fmla="*/ 50242 h 1316334"/>
              <a:gd name="connsiteX2" fmla="*/ 110532 w 905635"/>
              <a:gd name="connsiteY2" fmla="*/ 100484 h 1316334"/>
              <a:gd name="connsiteX3" fmla="*/ 180870 w 905635"/>
              <a:gd name="connsiteY3" fmla="*/ 170822 h 1316334"/>
              <a:gd name="connsiteX4" fmla="*/ 211015 w 905635"/>
              <a:gd name="connsiteY4" fmla="*/ 190919 h 1316334"/>
              <a:gd name="connsiteX5" fmla="*/ 271305 w 905635"/>
              <a:gd name="connsiteY5" fmla="*/ 241161 h 1316334"/>
              <a:gd name="connsiteX6" fmla="*/ 301450 w 905635"/>
              <a:gd name="connsiteY6" fmla="*/ 251209 h 1316334"/>
              <a:gd name="connsiteX7" fmla="*/ 422030 w 905635"/>
              <a:gd name="connsiteY7" fmla="*/ 271306 h 1316334"/>
              <a:gd name="connsiteX8" fmla="*/ 482321 w 905635"/>
              <a:gd name="connsiteY8" fmla="*/ 311499 h 1316334"/>
              <a:gd name="connsiteX9" fmla="*/ 552659 w 905635"/>
              <a:gd name="connsiteY9" fmla="*/ 331596 h 1316334"/>
              <a:gd name="connsiteX10" fmla="*/ 612949 w 905635"/>
              <a:gd name="connsiteY10" fmla="*/ 351693 h 1316334"/>
              <a:gd name="connsiteX11" fmla="*/ 643094 w 905635"/>
              <a:gd name="connsiteY11" fmla="*/ 361741 h 1316334"/>
              <a:gd name="connsiteX12" fmla="*/ 683288 w 905635"/>
              <a:gd name="connsiteY12" fmla="*/ 371789 h 1316334"/>
              <a:gd name="connsiteX13" fmla="*/ 753626 w 905635"/>
              <a:gd name="connsiteY13" fmla="*/ 411983 h 1316334"/>
              <a:gd name="connsiteX14" fmla="*/ 783771 w 905635"/>
              <a:gd name="connsiteY14" fmla="*/ 432079 h 1316334"/>
              <a:gd name="connsiteX15" fmla="*/ 864158 w 905635"/>
              <a:gd name="connsiteY15" fmla="*/ 462224 h 1316334"/>
              <a:gd name="connsiteX16" fmla="*/ 894303 w 905635"/>
              <a:gd name="connsiteY16" fmla="*/ 482321 h 1316334"/>
              <a:gd name="connsiteX17" fmla="*/ 904351 w 905635"/>
              <a:gd name="connsiteY17" fmla="*/ 512466 h 1316334"/>
              <a:gd name="connsiteX18" fmla="*/ 894303 w 905635"/>
              <a:gd name="connsiteY18" fmla="*/ 643095 h 1316334"/>
              <a:gd name="connsiteX19" fmla="*/ 834013 w 905635"/>
              <a:gd name="connsiteY19" fmla="*/ 683288 h 1316334"/>
              <a:gd name="connsiteX20" fmla="*/ 773723 w 905635"/>
              <a:gd name="connsiteY20" fmla="*/ 723482 h 1316334"/>
              <a:gd name="connsiteX21" fmla="*/ 743578 w 905635"/>
              <a:gd name="connsiteY21" fmla="*/ 743578 h 1316334"/>
              <a:gd name="connsiteX22" fmla="*/ 683288 w 905635"/>
              <a:gd name="connsiteY22" fmla="*/ 763675 h 1316334"/>
              <a:gd name="connsiteX23" fmla="*/ 612949 w 905635"/>
              <a:gd name="connsiteY23" fmla="*/ 773723 h 1316334"/>
              <a:gd name="connsiteX24" fmla="*/ 582804 w 905635"/>
              <a:gd name="connsiteY24" fmla="*/ 914400 h 1316334"/>
              <a:gd name="connsiteX25" fmla="*/ 592852 w 905635"/>
              <a:gd name="connsiteY25" fmla="*/ 944545 h 1316334"/>
              <a:gd name="connsiteX26" fmla="*/ 582804 w 905635"/>
              <a:gd name="connsiteY26" fmla="*/ 1075174 h 1316334"/>
              <a:gd name="connsiteX27" fmla="*/ 572756 w 905635"/>
              <a:gd name="connsiteY27" fmla="*/ 1105319 h 1316334"/>
              <a:gd name="connsiteX28" fmla="*/ 592852 w 905635"/>
              <a:gd name="connsiteY28" fmla="*/ 1215851 h 1316334"/>
              <a:gd name="connsiteX29" fmla="*/ 633046 w 905635"/>
              <a:gd name="connsiteY29" fmla="*/ 1276141 h 1316334"/>
              <a:gd name="connsiteX30" fmla="*/ 663191 w 905635"/>
              <a:gd name="connsiteY30" fmla="*/ 1316334 h 1316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5635" h="1316334">
                <a:moveTo>
                  <a:pt x="0" y="0"/>
                </a:moveTo>
                <a:cubicBezTo>
                  <a:pt x="16747" y="16747"/>
                  <a:pt x="32417" y="34646"/>
                  <a:pt x="50241" y="50242"/>
                </a:cubicBezTo>
                <a:cubicBezTo>
                  <a:pt x="90630" y="85583"/>
                  <a:pt x="73707" y="53137"/>
                  <a:pt x="110532" y="100484"/>
                </a:cubicBezTo>
                <a:cubicBezTo>
                  <a:pt x="166966" y="173042"/>
                  <a:pt x="123266" y="151621"/>
                  <a:pt x="180870" y="170822"/>
                </a:cubicBezTo>
                <a:cubicBezTo>
                  <a:pt x="190918" y="177521"/>
                  <a:pt x="201737" y="183188"/>
                  <a:pt x="211015" y="190919"/>
                </a:cubicBezTo>
                <a:cubicBezTo>
                  <a:pt x="244347" y="218696"/>
                  <a:pt x="233885" y="222451"/>
                  <a:pt x="271305" y="241161"/>
                </a:cubicBezTo>
                <a:cubicBezTo>
                  <a:pt x="280779" y="245898"/>
                  <a:pt x="291174" y="248640"/>
                  <a:pt x="301450" y="251209"/>
                </a:cubicBezTo>
                <a:cubicBezTo>
                  <a:pt x="340627" y="261003"/>
                  <a:pt x="382335" y="265635"/>
                  <a:pt x="422030" y="271306"/>
                </a:cubicBezTo>
                <a:cubicBezTo>
                  <a:pt x="442127" y="284704"/>
                  <a:pt x="459407" y="303861"/>
                  <a:pt x="482321" y="311499"/>
                </a:cubicBezTo>
                <a:cubicBezTo>
                  <a:pt x="583601" y="345261"/>
                  <a:pt x="426524" y="293755"/>
                  <a:pt x="552659" y="331596"/>
                </a:cubicBezTo>
                <a:cubicBezTo>
                  <a:pt x="572949" y="337683"/>
                  <a:pt x="592852" y="344994"/>
                  <a:pt x="612949" y="351693"/>
                </a:cubicBezTo>
                <a:cubicBezTo>
                  <a:pt x="622997" y="355042"/>
                  <a:pt x="632818" y="359172"/>
                  <a:pt x="643094" y="361741"/>
                </a:cubicBezTo>
                <a:lnTo>
                  <a:pt x="683288" y="371789"/>
                </a:lnTo>
                <a:cubicBezTo>
                  <a:pt x="719685" y="426387"/>
                  <a:pt x="681886" y="385081"/>
                  <a:pt x="753626" y="411983"/>
                </a:cubicBezTo>
                <a:cubicBezTo>
                  <a:pt x="764934" y="416223"/>
                  <a:pt x="772969" y="426678"/>
                  <a:pt x="783771" y="432079"/>
                </a:cubicBezTo>
                <a:cubicBezTo>
                  <a:pt x="807806" y="444096"/>
                  <a:pt x="838065" y="453527"/>
                  <a:pt x="864158" y="462224"/>
                </a:cubicBezTo>
                <a:cubicBezTo>
                  <a:pt x="874206" y="468923"/>
                  <a:pt x="886759" y="472891"/>
                  <a:pt x="894303" y="482321"/>
                </a:cubicBezTo>
                <a:cubicBezTo>
                  <a:pt x="900920" y="490592"/>
                  <a:pt x="904351" y="501874"/>
                  <a:pt x="904351" y="512466"/>
                </a:cubicBezTo>
                <a:cubicBezTo>
                  <a:pt x="904351" y="556138"/>
                  <a:pt x="910931" y="602713"/>
                  <a:pt x="894303" y="643095"/>
                </a:cubicBezTo>
                <a:cubicBezTo>
                  <a:pt x="885107" y="665429"/>
                  <a:pt x="854110" y="669890"/>
                  <a:pt x="834013" y="683288"/>
                </a:cubicBezTo>
                <a:lnTo>
                  <a:pt x="773723" y="723482"/>
                </a:lnTo>
                <a:cubicBezTo>
                  <a:pt x="763675" y="730181"/>
                  <a:pt x="755035" y="739759"/>
                  <a:pt x="743578" y="743578"/>
                </a:cubicBezTo>
                <a:cubicBezTo>
                  <a:pt x="723481" y="750277"/>
                  <a:pt x="703929" y="758912"/>
                  <a:pt x="683288" y="763675"/>
                </a:cubicBezTo>
                <a:cubicBezTo>
                  <a:pt x="660210" y="769001"/>
                  <a:pt x="636395" y="770374"/>
                  <a:pt x="612949" y="773723"/>
                </a:cubicBezTo>
                <a:cubicBezTo>
                  <a:pt x="561944" y="850232"/>
                  <a:pt x="565102" y="817034"/>
                  <a:pt x="582804" y="914400"/>
                </a:cubicBezTo>
                <a:cubicBezTo>
                  <a:pt x="584699" y="924821"/>
                  <a:pt x="589503" y="934497"/>
                  <a:pt x="592852" y="944545"/>
                </a:cubicBezTo>
                <a:cubicBezTo>
                  <a:pt x="589503" y="988088"/>
                  <a:pt x="588221" y="1031840"/>
                  <a:pt x="582804" y="1075174"/>
                </a:cubicBezTo>
                <a:cubicBezTo>
                  <a:pt x="581490" y="1085684"/>
                  <a:pt x="572756" y="1094727"/>
                  <a:pt x="572756" y="1105319"/>
                </a:cubicBezTo>
                <a:cubicBezTo>
                  <a:pt x="572756" y="1118893"/>
                  <a:pt x="578721" y="1190416"/>
                  <a:pt x="592852" y="1215851"/>
                </a:cubicBezTo>
                <a:cubicBezTo>
                  <a:pt x="604582" y="1236965"/>
                  <a:pt x="619648" y="1256044"/>
                  <a:pt x="633046" y="1276141"/>
                </a:cubicBezTo>
                <a:cubicBezTo>
                  <a:pt x="655770" y="1310227"/>
                  <a:pt x="644604" y="1297747"/>
                  <a:pt x="663191" y="1316334"/>
                </a:cubicBezTo>
              </a:path>
            </a:pathLst>
          </a:custGeom>
          <a:noFill/>
          <a:ln w="508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BDB45993-F3DF-4BBA-8AFC-4A8B247118B5}"/>
              </a:ext>
            </a:extLst>
          </p:cNvPr>
          <p:cNvSpPr/>
          <p:nvPr/>
        </p:nvSpPr>
        <p:spPr>
          <a:xfrm>
            <a:off x="3276600" y="3977443"/>
            <a:ext cx="390931" cy="395293"/>
          </a:xfrm>
          <a:prstGeom prst="star5">
            <a:avLst/>
          </a:prstGeom>
          <a:gradFill>
            <a:gsLst>
              <a:gs pos="0">
                <a:srgbClr val="5E9EFF"/>
              </a:gs>
              <a:gs pos="39999">
                <a:srgbClr val="85C2FF"/>
              </a:gs>
              <a:gs pos="70000">
                <a:srgbClr val="C4D6EB"/>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Arrow: Up 18">
            <a:extLst>
              <a:ext uri="{FF2B5EF4-FFF2-40B4-BE49-F238E27FC236}">
                <a16:creationId xmlns:a16="http://schemas.microsoft.com/office/drawing/2014/main" id="{4669C3EB-B7D3-4DD5-8639-6AD1D5A9ECD4}"/>
              </a:ext>
            </a:extLst>
          </p:cNvPr>
          <p:cNvSpPr/>
          <p:nvPr/>
        </p:nvSpPr>
        <p:spPr>
          <a:xfrm rot="20815184">
            <a:off x="2658716" y="6198846"/>
            <a:ext cx="175551" cy="416242"/>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80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8E308B-A00F-4B4A-9D45-8F3469E4C9F6}" type="slidenum">
              <a:rPr lang="en-US" sz="1600" smtClean="0">
                <a:solidFill>
                  <a:schemeClr val="bg2">
                    <a:lumMod val="75000"/>
                  </a:schemeClr>
                </a:solidFill>
                <a:latin typeface="+mj-lt"/>
              </a:rPr>
              <a:t>20</a:t>
            </a:fld>
            <a:endParaRPr lang="en-US" sz="1600" dirty="0">
              <a:solidFill>
                <a:schemeClr val="bg2">
                  <a:lumMod val="75000"/>
                </a:schemeClr>
              </a:solidFill>
              <a:latin typeface="+mj-lt"/>
            </a:endParaRPr>
          </a:p>
        </p:txBody>
      </p:sp>
      <p:sp>
        <p:nvSpPr>
          <p:cNvPr id="4" name="TextBox 3"/>
          <p:cNvSpPr txBox="1"/>
          <p:nvPr/>
        </p:nvSpPr>
        <p:spPr>
          <a:xfrm>
            <a:off x="685801" y="0"/>
            <a:ext cx="7813130" cy="830997"/>
          </a:xfrm>
          <a:prstGeom prst="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dirty="0">
                <a:solidFill>
                  <a:schemeClr val="tx1"/>
                </a:solidFill>
                <a:latin typeface="+mj-lt"/>
                <a:cs typeface="Times New Roman" panose="02020603050405020304" pitchFamily="18" charset="0"/>
              </a:rPr>
              <a:t>Project Location Map</a:t>
            </a:r>
          </a:p>
          <a:p>
            <a:pPr algn="ctr"/>
            <a:r>
              <a:rPr lang="en-US" sz="2000" dirty="0">
                <a:solidFill>
                  <a:schemeClr val="tx1"/>
                </a:solidFill>
                <a:latin typeface="+mj-lt"/>
                <a:cs typeface="Times New Roman" panose="02020603050405020304" pitchFamily="18" charset="0"/>
              </a:rPr>
              <a:t>East Fork Lewis River Greenway</a:t>
            </a:r>
          </a:p>
        </p:txBody>
      </p:sp>
      <p:cxnSp>
        <p:nvCxnSpPr>
          <p:cNvPr id="5" name="Straight Arrow Connector 4"/>
          <p:cNvCxnSpPr/>
          <p:nvPr/>
        </p:nvCxnSpPr>
        <p:spPr>
          <a:xfrm flipV="1">
            <a:off x="8763000" y="5562599"/>
            <a:ext cx="0" cy="381000"/>
          </a:xfrm>
          <a:prstGeom prst="straightConnector1">
            <a:avLst/>
          </a:prstGeom>
          <a:ln w="28575">
            <a:solidFill>
              <a:schemeClr val="bg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263890" y="5943599"/>
            <a:ext cx="845820" cy="276999"/>
          </a:xfrm>
          <a:prstGeom prst="rect">
            <a:avLst/>
          </a:prstGeom>
          <a:noFill/>
        </p:spPr>
        <p:txBody>
          <a:bodyPr wrap="square" rtlCol="0">
            <a:spAutoFit/>
          </a:bodyPr>
          <a:lstStyle/>
          <a:p>
            <a:pPr algn="r"/>
            <a:r>
              <a:rPr lang="en-US" sz="1200" b="1" dirty="0">
                <a:solidFill>
                  <a:schemeClr val="tx2">
                    <a:lumMod val="75000"/>
                  </a:schemeClr>
                </a:solidFill>
                <a:latin typeface="+mj-lt"/>
              </a:rPr>
              <a:t>NORTH</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733" t="11414" r="20967" b="12296"/>
          <a:stretch/>
        </p:blipFill>
        <p:spPr>
          <a:xfrm>
            <a:off x="685801" y="786409"/>
            <a:ext cx="7813130" cy="6033908"/>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79824" t="22649" r="4671" b="65316"/>
          <a:stretch/>
        </p:blipFill>
        <p:spPr>
          <a:xfrm>
            <a:off x="152400" y="5753099"/>
            <a:ext cx="1533911" cy="919646"/>
          </a:xfrm>
          <a:prstGeom prst="rect">
            <a:avLst/>
          </a:prstGeom>
          <a:ln>
            <a:solidFill>
              <a:schemeClr val="accent2">
                <a:lumMod val="40000"/>
                <a:lumOff val="60000"/>
              </a:schemeClr>
            </a:solidFill>
          </a:ln>
        </p:spPr>
      </p:pic>
      <p:sp>
        <p:nvSpPr>
          <p:cNvPr id="9" name="TextBox 8"/>
          <p:cNvSpPr txBox="1"/>
          <p:nvPr/>
        </p:nvSpPr>
        <p:spPr>
          <a:xfrm>
            <a:off x="160021" y="5347303"/>
            <a:ext cx="1533910" cy="400110"/>
          </a:xfrm>
          <a:prstGeom prst="rect">
            <a:avLst/>
          </a:prstGeom>
          <a:ln>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000" dirty="0">
                <a:solidFill>
                  <a:schemeClr val="bg1"/>
                </a:solidFill>
                <a:latin typeface="+mj-lt"/>
              </a:rPr>
              <a:t>County Ownership RM </a:t>
            </a:r>
          </a:p>
          <a:p>
            <a:pPr algn="ctr"/>
            <a:r>
              <a:rPr lang="en-US" sz="1000" dirty="0">
                <a:solidFill>
                  <a:schemeClr val="bg1"/>
                </a:solidFill>
                <a:latin typeface="+mj-lt"/>
              </a:rPr>
              <a:t>1.5 to 7.5</a:t>
            </a:r>
          </a:p>
        </p:txBody>
      </p:sp>
    </p:spTree>
    <p:extLst>
      <p:ext uri="{BB962C8B-B14F-4D97-AF65-F5344CB8AC3E}">
        <p14:creationId xmlns:p14="http://schemas.microsoft.com/office/powerpoint/2010/main" val="152346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914400"/>
          </a:xfrm>
        </p:spPr>
        <p:txBody>
          <a:bodyPr>
            <a:normAutofit/>
          </a:bodyPr>
          <a:lstStyle/>
          <a:p>
            <a:r>
              <a:rPr lang="en-US" sz="3600" dirty="0">
                <a:solidFill>
                  <a:schemeClr val="tx1">
                    <a:lumMod val="95000"/>
                  </a:schemeClr>
                </a:solidFill>
                <a:cs typeface="Times New Roman" panose="02020603050405020304" pitchFamily="18" charset="0"/>
              </a:rPr>
              <a:t>Project Scope</a:t>
            </a:r>
          </a:p>
        </p:txBody>
      </p:sp>
      <p:sp>
        <p:nvSpPr>
          <p:cNvPr id="3" name="Content Placeholder 2"/>
          <p:cNvSpPr>
            <a:spLocks noGrp="1"/>
          </p:cNvSpPr>
          <p:nvPr>
            <p:ph sz="half" idx="1"/>
          </p:nvPr>
        </p:nvSpPr>
        <p:spPr>
          <a:xfrm>
            <a:off x="304800" y="1219201"/>
            <a:ext cx="8229600" cy="1371600"/>
          </a:xfrm>
        </p:spPr>
        <p:txBody>
          <a:bodyPr>
            <a:normAutofit fontScale="92500"/>
          </a:bodyPr>
          <a:lstStyle/>
          <a:p>
            <a:pPr>
              <a:buClr>
                <a:schemeClr val="tx1">
                  <a:lumMod val="95000"/>
                </a:schemeClr>
              </a:buClr>
              <a:buFont typeface="Wingdings" panose="05000000000000000000" pitchFamily="2" charset="2"/>
              <a:buChar char="§"/>
            </a:pPr>
            <a:r>
              <a:rPr lang="en-US" sz="2400" dirty="0">
                <a:solidFill>
                  <a:schemeClr val="tx1">
                    <a:lumMod val="95000"/>
                  </a:schemeClr>
                </a:solidFill>
                <a:latin typeface="+mj-lt"/>
                <a:cs typeface="Times New Roman" panose="02020603050405020304" pitchFamily="18" charset="0"/>
              </a:rPr>
              <a:t>Acquire 49.8 acres in fee and 12 acres in easement</a:t>
            </a:r>
          </a:p>
          <a:p>
            <a:pPr>
              <a:buClr>
                <a:schemeClr val="tx1">
                  <a:lumMod val="95000"/>
                </a:schemeClr>
              </a:buClr>
              <a:buFont typeface="Wingdings" panose="05000000000000000000" pitchFamily="2" charset="2"/>
              <a:buChar char="§"/>
            </a:pPr>
            <a:r>
              <a:rPr lang="en-US" sz="2400" dirty="0">
                <a:solidFill>
                  <a:schemeClr val="tx1">
                    <a:lumMod val="95000"/>
                  </a:schemeClr>
                </a:solidFill>
                <a:latin typeface="+mj-lt"/>
                <a:cs typeface="Times New Roman" panose="02020603050405020304" pitchFamily="18" charset="0"/>
              </a:rPr>
              <a:t>Develop preliminary restoration design for the acquired</a:t>
            </a:r>
          </a:p>
          <a:p>
            <a:pPr marL="109728" indent="0">
              <a:buClr>
                <a:schemeClr val="tx1">
                  <a:lumMod val="95000"/>
                </a:schemeClr>
              </a:buClr>
              <a:buNone/>
            </a:pPr>
            <a:r>
              <a:rPr lang="en-US" sz="2400" dirty="0">
                <a:solidFill>
                  <a:schemeClr val="tx1">
                    <a:lumMod val="95000"/>
                  </a:schemeClr>
                </a:solidFill>
                <a:latin typeface="+mj-lt"/>
                <a:cs typeface="Times New Roman" panose="02020603050405020304" pitchFamily="18" charset="0"/>
              </a:rPr>
              <a:t>   parcels and an adjacent 19.25 acre county-owned parcel</a:t>
            </a:r>
          </a:p>
          <a:p>
            <a:pPr marL="109728" indent="0">
              <a:lnSpc>
                <a:spcPct val="150000"/>
              </a:lnSpc>
              <a:buClr>
                <a:schemeClr val="tx1">
                  <a:lumMod val="95000"/>
                </a:schemeClr>
              </a:buClr>
              <a:buNone/>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a:p>
            <a:pPr>
              <a:lnSpc>
                <a:spcPct val="150000"/>
              </a:lnSpc>
              <a:buClr>
                <a:schemeClr val="tx1">
                  <a:lumMod val="95000"/>
                </a:schemeClr>
              </a:buClr>
              <a:buFont typeface="Wingdings" panose="05000000000000000000" pitchFamily="2" charset="2"/>
              <a:buChar char="§"/>
            </a:pPr>
            <a:endParaRPr lang="en-US" sz="2400" dirty="0">
              <a:solidFill>
                <a:schemeClr val="tx1">
                  <a:lumMod val="95000"/>
                </a:schemeClr>
              </a:solidFill>
              <a:latin typeface="+mj-lt"/>
            </a:endParaRPr>
          </a:p>
        </p:txBody>
      </p:sp>
      <p:sp>
        <p:nvSpPr>
          <p:cNvPr id="4" name="Slide Number Placeholder 3"/>
          <p:cNvSpPr>
            <a:spLocks noGrp="1"/>
          </p:cNvSpPr>
          <p:nvPr>
            <p:ph type="sldNum" sz="quarter" idx="12"/>
          </p:nvPr>
        </p:nvSpPr>
        <p:spPr/>
        <p:txBody>
          <a:bodyPr/>
          <a:lstStyle/>
          <a:p>
            <a:fld id="{3B8E308B-A00F-4B4A-9D45-8F3469E4C9F6}" type="slidenum">
              <a:rPr lang="en-US" sz="1600" smtClean="0">
                <a:solidFill>
                  <a:schemeClr val="bg2">
                    <a:lumMod val="75000"/>
                  </a:schemeClr>
                </a:solidFill>
                <a:latin typeface="+mj-lt"/>
              </a:rPr>
              <a:t>21</a:t>
            </a:fld>
            <a:endParaRPr lang="en-US" sz="1600" dirty="0">
              <a:solidFill>
                <a:schemeClr val="bg2">
                  <a:lumMod val="75000"/>
                </a:schemeClr>
              </a:solidFill>
              <a:latin typeface="+mj-lt"/>
            </a:endParaRPr>
          </a:p>
        </p:txBody>
      </p:sp>
      <p:sp>
        <p:nvSpPr>
          <p:cNvPr id="9" name="TextBox 8"/>
          <p:cNvSpPr txBox="1"/>
          <p:nvPr/>
        </p:nvSpPr>
        <p:spPr>
          <a:xfrm>
            <a:off x="1800225" y="6377464"/>
            <a:ext cx="5404300" cy="369332"/>
          </a:xfrm>
          <a:prstGeom prst="rect">
            <a:avLst/>
          </a:prstGeom>
          <a:noFill/>
        </p:spPr>
        <p:txBody>
          <a:bodyPr wrap="none" rtlCol="0">
            <a:spAutoFit/>
          </a:bodyPr>
          <a:lstStyle/>
          <a:p>
            <a:r>
              <a:rPr lang="en-US" dirty="0">
                <a:solidFill>
                  <a:schemeClr val="tx1">
                    <a:lumMod val="95000"/>
                  </a:schemeClr>
                </a:solidFill>
                <a:latin typeface="+mj-lt"/>
              </a:rPr>
              <a:t>Site Overlook from Stoughton Road (looking south)</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460069"/>
            <a:ext cx="5276850" cy="395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12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762000"/>
          </a:xfr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US" dirty="0">
                <a:solidFill>
                  <a:schemeClr val="tx1"/>
                </a:solidFill>
                <a:latin typeface="+mj-lt"/>
                <a:cs typeface="Times New Roman" panose="02020603050405020304" pitchFamily="18" charset="0"/>
              </a:rPr>
              <a:t>Key Restoration Location</a:t>
            </a:r>
          </a:p>
        </p:txBody>
      </p:sp>
      <p:sp>
        <p:nvSpPr>
          <p:cNvPr id="3" name="Slide Number Placeholder 2"/>
          <p:cNvSpPr>
            <a:spLocks noGrp="1"/>
          </p:cNvSpPr>
          <p:nvPr>
            <p:ph type="sldNum" sz="quarter" idx="12"/>
          </p:nvPr>
        </p:nvSpPr>
        <p:spPr/>
        <p:txBody>
          <a:bodyPr/>
          <a:lstStyle/>
          <a:p>
            <a:fld id="{3B8E308B-A00F-4B4A-9D45-8F3469E4C9F6}" type="slidenum">
              <a:rPr lang="en-US" sz="1600" smtClean="0">
                <a:solidFill>
                  <a:schemeClr val="bg1"/>
                </a:solidFill>
                <a:latin typeface="+mj-lt"/>
              </a:rPr>
              <a:t>22</a:t>
            </a:fld>
            <a:endParaRPr lang="en-US" sz="1600" dirty="0">
              <a:solidFill>
                <a:schemeClr val="bg1"/>
              </a:solidFill>
              <a:latin typeface="+mj-lt"/>
            </a:endParaRPr>
          </a:p>
        </p:txBody>
      </p:sp>
      <p:pic>
        <p:nvPicPr>
          <p:cNvPr id="15362" name="Picture 2" descr="C:\Users\HILTYL\Pictures\East Fork Lewis Mason Creek Pro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0922"/>
            <a:ext cx="7086600" cy="56675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5681960"/>
            <a:ext cx="1728358" cy="646331"/>
          </a:xfrm>
          <a:prstGeom prst="rect">
            <a:avLst/>
          </a:prstGeom>
          <a:noFill/>
        </p:spPr>
        <p:txBody>
          <a:bodyPr wrap="none" rtlCol="0">
            <a:spAutoFit/>
          </a:bodyPr>
          <a:lstStyle/>
          <a:p>
            <a:r>
              <a:rPr lang="en-US" dirty="0">
                <a:latin typeface="+mj-lt"/>
              </a:rPr>
              <a:t>Red – Tier 1</a:t>
            </a:r>
          </a:p>
          <a:p>
            <a:r>
              <a:rPr lang="en-US" dirty="0">
                <a:latin typeface="+mj-lt"/>
              </a:rPr>
              <a:t>Yellow – Tier 2</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090" y="869046"/>
            <a:ext cx="4175760" cy="31286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172200" y="4267200"/>
            <a:ext cx="2895600" cy="1323439"/>
          </a:xfrm>
          <a:prstGeom prst="rect">
            <a:avLst/>
          </a:prstGeom>
          <a:noFill/>
        </p:spPr>
        <p:txBody>
          <a:bodyPr wrap="square" rtlCol="0">
            <a:spAutoFit/>
          </a:bodyPr>
          <a:lstStyle/>
          <a:p>
            <a:r>
              <a:rPr lang="en-US" sz="2000" dirty="0">
                <a:latin typeface="+mj-lt"/>
                <a:cs typeface="Times New Roman" panose="02020603050405020304" pitchFamily="18" charset="0"/>
              </a:rPr>
              <a:t>Upstream end of existing </a:t>
            </a:r>
          </a:p>
          <a:p>
            <a:r>
              <a:rPr lang="en-US" sz="2000" dirty="0">
                <a:latin typeface="+mj-lt"/>
                <a:cs typeface="Times New Roman" panose="02020603050405020304" pitchFamily="18" charset="0"/>
              </a:rPr>
              <a:t>County Parcel looking downstream</a:t>
            </a:r>
          </a:p>
        </p:txBody>
      </p:sp>
    </p:spTree>
    <p:extLst>
      <p:ext uri="{BB962C8B-B14F-4D97-AF65-F5344CB8AC3E}">
        <p14:creationId xmlns:p14="http://schemas.microsoft.com/office/powerpoint/2010/main" val="590410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843" y="228600"/>
            <a:ext cx="8346757" cy="838200"/>
          </a:xfr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US" dirty="0">
                <a:solidFill>
                  <a:schemeClr val="tx1"/>
                </a:solidFill>
                <a:latin typeface="+mj-lt"/>
                <a:cs typeface="Times New Roman" panose="02020603050405020304" pitchFamily="18" charset="0"/>
              </a:rPr>
              <a:t>Acquisition Objectives</a:t>
            </a:r>
          </a:p>
        </p:txBody>
      </p:sp>
      <p:sp>
        <p:nvSpPr>
          <p:cNvPr id="3" name="Slide Number Placeholder 2"/>
          <p:cNvSpPr>
            <a:spLocks noGrp="1"/>
          </p:cNvSpPr>
          <p:nvPr>
            <p:ph type="sldNum" sz="quarter" idx="12"/>
          </p:nvPr>
        </p:nvSpPr>
        <p:spPr/>
        <p:txBody>
          <a:bodyPr/>
          <a:lstStyle/>
          <a:p>
            <a:fld id="{3B8E308B-A00F-4B4A-9D45-8F3469E4C9F6}" type="slidenum">
              <a:rPr lang="en-US" sz="1600" smtClean="0">
                <a:solidFill>
                  <a:schemeClr val="bg1"/>
                </a:solidFill>
                <a:latin typeface="+mj-lt"/>
              </a:rPr>
              <a:t>23</a:t>
            </a:fld>
            <a:endParaRPr lang="en-US" sz="1600" dirty="0">
              <a:solidFill>
                <a:schemeClr val="bg1"/>
              </a:solidFill>
              <a:latin typeface="+mj-l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05200" y="1774739"/>
            <a:ext cx="5562600" cy="4445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47651" y="1861066"/>
            <a:ext cx="533400" cy="33706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3843" y="2357735"/>
            <a:ext cx="523875" cy="33706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7176" y="2819400"/>
            <a:ext cx="523875" cy="3370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29640" y="1828800"/>
            <a:ext cx="2311851" cy="369332"/>
          </a:xfrm>
          <a:prstGeom prst="rect">
            <a:avLst/>
          </a:prstGeom>
          <a:noFill/>
        </p:spPr>
        <p:txBody>
          <a:bodyPr wrap="none" rtlCol="0">
            <a:spAutoFit/>
          </a:bodyPr>
          <a:lstStyle/>
          <a:p>
            <a:r>
              <a:rPr lang="en-US" dirty="0">
                <a:solidFill>
                  <a:schemeClr val="tx1">
                    <a:lumMod val="95000"/>
                  </a:schemeClr>
                </a:solidFill>
                <a:latin typeface="+mj-lt"/>
              </a:rPr>
              <a:t>County-Owned Land</a:t>
            </a:r>
          </a:p>
        </p:txBody>
      </p:sp>
      <p:sp>
        <p:nvSpPr>
          <p:cNvPr id="11" name="TextBox 10"/>
          <p:cNvSpPr txBox="1"/>
          <p:nvPr/>
        </p:nvSpPr>
        <p:spPr>
          <a:xfrm>
            <a:off x="914398" y="2357735"/>
            <a:ext cx="2590801" cy="369332"/>
          </a:xfrm>
          <a:prstGeom prst="rect">
            <a:avLst/>
          </a:prstGeom>
          <a:noFill/>
        </p:spPr>
        <p:txBody>
          <a:bodyPr wrap="square" rtlCol="0">
            <a:spAutoFit/>
          </a:bodyPr>
          <a:lstStyle/>
          <a:p>
            <a:r>
              <a:rPr lang="en-US" dirty="0">
                <a:solidFill>
                  <a:schemeClr val="tx1">
                    <a:lumMod val="95000"/>
                  </a:schemeClr>
                </a:solidFill>
                <a:latin typeface="+mj-lt"/>
              </a:rPr>
              <a:t>Fee Acquisition Parcels</a:t>
            </a:r>
          </a:p>
        </p:txBody>
      </p:sp>
      <p:sp>
        <p:nvSpPr>
          <p:cNvPr id="12" name="TextBox 11"/>
          <p:cNvSpPr txBox="1"/>
          <p:nvPr/>
        </p:nvSpPr>
        <p:spPr>
          <a:xfrm>
            <a:off x="914398" y="2819400"/>
            <a:ext cx="2590800" cy="369332"/>
          </a:xfrm>
          <a:prstGeom prst="rect">
            <a:avLst/>
          </a:prstGeom>
          <a:noFill/>
        </p:spPr>
        <p:txBody>
          <a:bodyPr wrap="square" rtlCol="0">
            <a:spAutoFit/>
          </a:bodyPr>
          <a:lstStyle/>
          <a:p>
            <a:r>
              <a:rPr lang="en-US" dirty="0">
                <a:solidFill>
                  <a:schemeClr val="tx1">
                    <a:lumMod val="95000"/>
                  </a:schemeClr>
                </a:solidFill>
                <a:latin typeface="+mj-lt"/>
              </a:rPr>
              <a:t>Other Parcels For Sale</a:t>
            </a:r>
          </a:p>
        </p:txBody>
      </p:sp>
      <p:sp>
        <p:nvSpPr>
          <p:cNvPr id="14" name="TextBox 13"/>
          <p:cNvSpPr txBox="1"/>
          <p:nvPr/>
        </p:nvSpPr>
        <p:spPr>
          <a:xfrm>
            <a:off x="152400" y="3352800"/>
            <a:ext cx="3495674" cy="2862322"/>
          </a:xfrm>
          <a:prstGeom prst="rect">
            <a:avLst/>
          </a:prstGeom>
          <a:noFill/>
        </p:spPr>
        <p:txBody>
          <a:bodyPr wrap="square" rtlCol="0">
            <a:spAutoFit/>
          </a:bodyPr>
          <a:lstStyle/>
          <a:p>
            <a:r>
              <a:rPr lang="en-US" dirty="0">
                <a:solidFill>
                  <a:schemeClr val="tx1">
                    <a:lumMod val="95000"/>
                  </a:schemeClr>
                </a:solidFill>
                <a:latin typeface="+mj-lt"/>
              </a:rPr>
              <a:t>Key restoration location</a:t>
            </a:r>
          </a:p>
          <a:p>
            <a:endParaRPr lang="en-US" dirty="0">
              <a:solidFill>
                <a:schemeClr val="tx1">
                  <a:lumMod val="95000"/>
                </a:schemeClr>
              </a:solidFill>
              <a:latin typeface="+mj-lt"/>
            </a:endParaRPr>
          </a:p>
          <a:p>
            <a:r>
              <a:rPr lang="en-US" dirty="0">
                <a:solidFill>
                  <a:schemeClr val="tx1">
                    <a:lumMod val="95000"/>
                  </a:schemeClr>
                </a:solidFill>
                <a:latin typeface="+mj-lt"/>
              </a:rPr>
              <a:t>County owns mouth and 1,049 lineal feet of Mason Creek</a:t>
            </a:r>
          </a:p>
          <a:p>
            <a:endParaRPr lang="en-US" dirty="0">
              <a:solidFill>
                <a:schemeClr val="tx1">
                  <a:lumMod val="95000"/>
                </a:schemeClr>
              </a:solidFill>
              <a:latin typeface="+mj-lt"/>
            </a:endParaRPr>
          </a:p>
          <a:p>
            <a:r>
              <a:rPr lang="en-US" dirty="0">
                <a:solidFill>
                  <a:schemeClr val="tx1">
                    <a:lumMod val="95000"/>
                  </a:schemeClr>
                </a:solidFill>
                <a:latin typeface="+mj-lt"/>
              </a:rPr>
              <a:t>County owns 2,600 lineal feet of EFL right bank</a:t>
            </a:r>
          </a:p>
          <a:p>
            <a:endParaRPr lang="en-US" dirty="0">
              <a:solidFill>
                <a:schemeClr val="tx1">
                  <a:lumMod val="95000"/>
                </a:schemeClr>
              </a:solidFill>
              <a:latin typeface="+mj-lt"/>
            </a:endParaRPr>
          </a:p>
          <a:p>
            <a:r>
              <a:rPr lang="en-US" dirty="0">
                <a:solidFill>
                  <a:schemeClr val="tx1">
                    <a:lumMod val="95000"/>
                  </a:schemeClr>
                </a:solidFill>
                <a:latin typeface="+mj-lt"/>
              </a:rPr>
              <a:t>County also owns left bank of East Fork Lewis River</a:t>
            </a:r>
          </a:p>
        </p:txBody>
      </p:sp>
      <p:sp>
        <p:nvSpPr>
          <p:cNvPr id="2" name="TextBox 1"/>
          <p:cNvSpPr txBox="1"/>
          <p:nvPr/>
        </p:nvSpPr>
        <p:spPr>
          <a:xfrm>
            <a:off x="5638800" y="6257925"/>
            <a:ext cx="1776833" cy="369332"/>
          </a:xfrm>
          <a:prstGeom prst="rect">
            <a:avLst/>
          </a:prstGeom>
          <a:noFill/>
        </p:spPr>
        <p:txBody>
          <a:bodyPr wrap="none" rtlCol="0">
            <a:spAutoFit/>
          </a:bodyPr>
          <a:lstStyle/>
          <a:p>
            <a:r>
              <a:rPr lang="en-US" dirty="0">
                <a:latin typeface="+mj-lt"/>
              </a:rPr>
              <a:t>Parcels for Sale</a:t>
            </a:r>
          </a:p>
        </p:txBody>
      </p:sp>
    </p:spTree>
    <p:extLst>
      <p:ext uri="{BB962C8B-B14F-4D97-AF65-F5344CB8AC3E}">
        <p14:creationId xmlns:p14="http://schemas.microsoft.com/office/powerpoint/2010/main" val="306532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8E308B-A00F-4B4A-9D45-8F3469E4C9F6}" type="slidenum">
              <a:rPr lang="en-US" sz="1600" smtClean="0">
                <a:solidFill>
                  <a:schemeClr val="bg1"/>
                </a:solidFill>
                <a:latin typeface="+mj-lt"/>
              </a:rPr>
              <a:t>24</a:t>
            </a:fld>
            <a:endParaRPr lang="en-US" sz="1600" dirty="0">
              <a:solidFill>
                <a:schemeClr val="bg1"/>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698664594"/>
              </p:ext>
            </p:extLst>
          </p:nvPr>
        </p:nvGraphicFramePr>
        <p:xfrm>
          <a:off x="990600" y="1676400"/>
          <a:ext cx="7235744" cy="2044700"/>
        </p:xfrm>
        <a:graphic>
          <a:graphicData uri="http://schemas.openxmlformats.org/drawingml/2006/table">
            <a:tbl>
              <a:tblPr firstRow="1" firstCol="1" bandRow="1">
                <a:tableStyleId>{21E4AEA4-8DFA-4A89-87EB-49C32662AFE0}</a:tableStyleId>
              </a:tblPr>
              <a:tblGrid>
                <a:gridCol w="1600201">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1215943">
                  <a:extLst>
                    <a:ext uri="{9D8B030D-6E8A-4147-A177-3AD203B41FA5}">
                      <a16:colId xmlns:a16="http://schemas.microsoft.com/office/drawing/2014/main" val="20003"/>
                    </a:ext>
                  </a:extLst>
                </a:gridCol>
              </a:tblGrid>
              <a:tr h="528320">
                <a:tc>
                  <a:txBody>
                    <a:bodyPr/>
                    <a:lstStyle/>
                    <a:p>
                      <a:pPr marL="0" marR="0">
                        <a:spcBef>
                          <a:spcPts val="1200"/>
                        </a:spcBef>
                        <a:spcAft>
                          <a:spcPts val="0"/>
                        </a:spcAft>
                      </a:pPr>
                      <a:r>
                        <a:rPr lang="en-US" sz="1400" dirty="0">
                          <a:effectLst/>
                          <a:latin typeface="+mj-lt"/>
                        </a:rPr>
                        <a:t>Species</a:t>
                      </a:r>
                      <a:endParaRPr lang="en-US" sz="1400" dirty="0">
                        <a:effectLst/>
                        <a:latin typeface="+mj-lt"/>
                        <a:ea typeface="Times New Roman"/>
                        <a:cs typeface="Times New Roman"/>
                      </a:endParaRPr>
                    </a:p>
                  </a:txBody>
                  <a:tcPr marL="68580" marR="68580" marT="0" marB="0" anchor="b"/>
                </a:tc>
                <a:tc>
                  <a:txBody>
                    <a:bodyPr/>
                    <a:lstStyle/>
                    <a:p>
                      <a:pPr marL="0" marR="0">
                        <a:spcBef>
                          <a:spcPts val="1200"/>
                        </a:spcBef>
                        <a:spcAft>
                          <a:spcPts val="0"/>
                        </a:spcAft>
                      </a:pPr>
                      <a:r>
                        <a:rPr lang="en-US" sz="1400" dirty="0">
                          <a:effectLst/>
                          <a:latin typeface="+mj-lt"/>
                        </a:rPr>
                        <a:t>Primary limiting life stages</a:t>
                      </a:r>
                      <a:endParaRPr lang="en-US" sz="1400" dirty="0">
                        <a:effectLst/>
                        <a:latin typeface="+mj-lt"/>
                        <a:ea typeface="Times New Roman"/>
                        <a:cs typeface="Times New Roman"/>
                      </a:endParaRPr>
                    </a:p>
                  </a:txBody>
                  <a:tcPr marL="68580" marR="68580" marT="0" marB="0" anchor="b"/>
                </a:tc>
                <a:tc>
                  <a:txBody>
                    <a:bodyPr/>
                    <a:lstStyle/>
                    <a:p>
                      <a:pPr marL="0" marR="0">
                        <a:spcBef>
                          <a:spcPts val="1200"/>
                        </a:spcBef>
                        <a:spcAft>
                          <a:spcPts val="0"/>
                        </a:spcAft>
                      </a:pPr>
                      <a:r>
                        <a:rPr lang="en-US" sz="1400" dirty="0">
                          <a:effectLst/>
                          <a:latin typeface="+mj-lt"/>
                        </a:rPr>
                        <a:t>Primary limiting factors</a:t>
                      </a:r>
                      <a:endParaRPr lang="en-US" sz="1400" dirty="0">
                        <a:effectLst/>
                        <a:latin typeface="+mj-lt"/>
                        <a:ea typeface="Times New Roman"/>
                        <a:cs typeface="Times New Roman"/>
                      </a:endParaRPr>
                    </a:p>
                  </a:txBody>
                  <a:tcPr marL="68580" marR="68580" marT="0" marB="0" anchor="b"/>
                </a:tc>
                <a:tc>
                  <a:txBody>
                    <a:bodyPr/>
                    <a:lstStyle/>
                    <a:p>
                      <a:pPr marL="0" marR="0">
                        <a:spcBef>
                          <a:spcPts val="1200"/>
                        </a:spcBef>
                        <a:spcAft>
                          <a:spcPts val="0"/>
                        </a:spcAft>
                      </a:pPr>
                      <a:r>
                        <a:rPr lang="en-US" sz="1400" dirty="0">
                          <a:effectLst/>
                          <a:latin typeface="+mj-lt"/>
                        </a:rPr>
                        <a:t>Relevant  Months</a:t>
                      </a:r>
                      <a:endParaRPr lang="en-US" sz="1400" dirty="0">
                        <a:effectLst/>
                        <a:latin typeface="+mj-lt"/>
                        <a:ea typeface="Times New Roman"/>
                        <a:cs typeface="Times New Roman"/>
                      </a:endParaRPr>
                    </a:p>
                  </a:txBody>
                  <a:tcPr marL="68580" marR="68580" marT="0" marB="0" anchor="b"/>
                </a:tc>
                <a:extLst>
                  <a:ext uri="{0D108BD9-81ED-4DB2-BD59-A6C34878D82A}">
                    <a16:rowId xmlns:a16="http://schemas.microsoft.com/office/drawing/2014/main" val="10000"/>
                  </a:ext>
                </a:extLst>
              </a:tr>
              <a:tr h="544830">
                <a:tc>
                  <a:txBody>
                    <a:bodyPr/>
                    <a:lstStyle/>
                    <a:p>
                      <a:pPr marL="0" marR="0">
                        <a:spcBef>
                          <a:spcPts val="0"/>
                        </a:spcBef>
                        <a:spcAft>
                          <a:spcPts val="0"/>
                        </a:spcAft>
                      </a:pPr>
                      <a:r>
                        <a:rPr lang="en-US" sz="1400" dirty="0">
                          <a:effectLst/>
                          <a:latin typeface="+mj-lt"/>
                        </a:rPr>
                        <a:t>Chum</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err="1">
                          <a:effectLst/>
                          <a:latin typeface="+mj-lt"/>
                        </a:rPr>
                        <a:t>Prespawn</a:t>
                      </a:r>
                      <a:r>
                        <a:rPr lang="en-US" sz="1400" dirty="0">
                          <a:effectLst/>
                          <a:latin typeface="+mj-lt"/>
                        </a:rPr>
                        <a:t> holding; </a:t>
                      </a:r>
                    </a:p>
                    <a:p>
                      <a:pPr marL="0" marR="0">
                        <a:spcBef>
                          <a:spcPts val="0"/>
                        </a:spcBef>
                        <a:spcAft>
                          <a:spcPts val="0"/>
                        </a:spcAft>
                      </a:pPr>
                      <a:r>
                        <a:rPr lang="en-US" sz="1400" dirty="0">
                          <a:effectLst/>
                          <a:latin typeface="+mj-lt"/>
                        </a:rPr>
                        <a:t>Egg incubation</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Habitat diversity/quantity; Sediment</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Oct-Jan;</a:t>
                      </a:r>
                    </a:p>
                    <a:p>
                      <a:pPr marL="0" marR="0">
                        <a:spcBef>
                          <a:spcPts val="0"/>
                        </a:spcBef>
                        <a:spcAft>
                          <a:spcPts val="0"/>
                        </a:spcAft>
                      </a:pPr>
                      <a:r>
                        <a:rPr lang="en-US" sz="1400" dirty="0">
                          <a:effectLst/>
                          <a:latin typeface="+mj-lt"/>
                        </a:rPr>
                        <a:t>Oct-Apr</a:t>
                      </a:r>
                      <a:endParaRPr lang="en-US" sz="1400" dirty="0">
                        <a:effectLst/>
                        <a:latin typeface="+mj-lt"/>
                        <a:ea typeface="Times New Roman"/>
                        <a:cs typeface="Times New Roman"/>
                      </a:endParaRPr>
                    </a:p>
                  </a:txBody>
                  <a:tcPr marL="68580" marR="68580" marT="0" marB="0"/>
                </a:tc>
                <a:extLst>
                  <a:ext uri="{0D108BD9-81ED-4DB2-BD59-A6C34878D82A}">
                    <a16:rowId xmlns:a16="http://schemas.microsoft.com/office/drawing/2014/main" val="10001"/>
                  </a:ext>
                </a:extLst>
              </a:tr>
              <a:tr h="363220">
                <a:tc>
                  <a:txBody>
                    <a:bodyPr/>
                    <a:lstStyle/>
                    <a:p>
                      <a:pPr marL="0" marR="0">
                        <a:spcBef>
                          <a:spcPts val="0"/>
                        </a:spcBef>
                        <a:spcAft>
                          <a:spcPts val="0"/>
                        </a:spcAft>
                      </a:pPr>
                      <a:r>
                        <a:rPr lang="en-US" sz="1400" dirty="0">
                          <a:effectLst/>
                          <a:latin typeface="+mj-lt"/>
                        </a:rPr>
                        <a:t>Fall Chinook</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Egg incubation;</a:t>
                      </a:r>
                    </a:p>
                    <a:p>
                      <a:pPr marL="0" marR="0">
                        <a:spcBef>
                          <a:spcPts val="0"/>
                        </a:spcBef>
                        <a:spcAft>
                          <a:spcPts val="0"/>
                        </a:spcAft>
                      </a:pPr>
                      <a:r>
                        <a:rPr lang="en-US" sz="1400" dirty="0">
                          <a:effectLst/>
                          <a:latin typeface="+mj-lt"/>
                        </a:rPr>
                        <a:t>Spawning</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Sediment;</a:t>
                      </a:r>
                    </a:p>
                    <a:p>
                      <a:pPr marL="0" marR="0">
                        <a:spcBef>
                          <a:spcPts val="0"/>
                        </a:spcBef>
                        <a:spcAft>
                          <a:spcPts val="0"/>
                        </a:spcAft>
                      </a:pPr>
                      <a:r>
                        <a:rPr lang="en-US" sz="1400" dirty="0">
                          <a:effectLst/>
                          <a:latin typeface="+mj-lt"/>
                        </a:rPr>
                        <a:t>Temperature</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Nov-May;</a:t>
                      </a:r>
                    </a:p>
                    <a:p>
                      <a:pPr marL="0" marR="0">
                        <a:spcBef>
                          <a:spcPts val="0"/>
                        </a:spcBef>
                        <a:spcAft>
                          <a:spcPts val="0"/>
                        </a:spcAft>
                      </a:pPr>
                      <a:r>
                        <a:rPr lang="en-US" sz="1400" dirty="0">
                          <a:effectLst/>
                          <a:latin typeface="+mj-lt"/>
                        </a:rPr>
                        <a:t>Oct-Nov</a:t>
                      </a:r>
                      <a:endParaRPr lang="en-US" sz="1400" dirty="0">
                        <a:effectLst/>
                        <a:latin typeface="+mj-lt"/>
                        <a:ea typeface="Times New Roman"/>
                        <a:cs typeface="Times New Roman"/>
                      </a:endParaRPr>
                    </a:p>
                  </a:txBody>
                  <a:tcPr marL="68580" marR="68580" marT="0" marB="0"/>
                </a:tc>
                <a:extLst>
                  <a:ext uri="{0D108BD9-81ED-4DB2-BD59-A6C34878D82A}">
                    <a16:rowId xmlns:a16="http://schemas.microsoft.com/office/drawing/2014/main" val="10002"/>
                  </a:ext>
                </a:extLst>
              </a:tr>
              <a:tr h="544830">
                <a:tc>
                  <a:txBody>
                    <a:bodyPr/>
                    <a:lstStyle/>
                    <a:p>
                      <a:pPr marL="0" marR="0">
                        <a:spcBef>
                          <a:spcPts val="0"/>
                        </a:spcBef>
                        <a:spcAft>
                          <a:spcPts val="0"/>
                        </a:spcAft>
                      </a:pPr>
                      <a:r>
                        <a:rPr lang="en-US" sz="1400" dirty="0">
                          <a:effectLst/>
                          <a:latin typeface="+mj-lt"/>
                        </a:rPr>
                        <a:t>Coho</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Age-0 inactive;</a:t>
                      </a:r>
                    </a:p>
                    <a:p>
                      <a:pPr marL="0" marR="0">
                        <a:spcBef>
                          <a:spcPts val="0"/>
                        </a:spcBef>
                        <a:spcAft>
                          <a:spcPts val="0"/>
                        </a:spcAft>
                      </a:pPr>
                      <a:r>
                        <a:rPr lang="en-US" sz="1400" dirty="0">
                          <a:effectLst/>
                          <a:latin typeface="+mj-lt"/>
                        </a:rPr>
                        <a:t>Age-0 active rearing</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Key habitat quantity;</a:t>
                      </a:r>
                    </a:p>
                    <a:p>
                      <a:pPr marL="0" marR="0">
                        <a:spcBef>
                          <a:spcPts val="0"/>
                        </a:spcBef>
                        <a:spcAft>
                          <a:spcPts val="0"/>
                        </a:spcAft>
                      </a:pPr>
                      <a:r>
                        <a:rPr lang="en-US" sz="1400" dirty="0">
                          <a:effectLst/>
                          <a:latin typeface="+mj-lt"/>
                        </a:rPr>
                        <a:t>Temperature &amp; key habitat</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Oct-Mar;</a:t>
                      </a:r>
                    </a:p>
                    <a:p>
                      <a:pPr marL="0" marR="0">
                        <a:spcBef>
                          <a:spcPts val="0"/>
                        </a:spcBef>
                        <a:spcAft>
                          <a:spcPts val="0"/>
                        </a:spcAft>
                      </a:pPr>
                      <a:r>
                        <a:rPr lang="en-US" sz="1400" dirty="0">
                          <a:effectLst/>
                          <a:latin typeface="+mj-lt"/>
                        </a:rPr>
                        <a:t>Mar-Oct</a:t>
                      </a:r>
                      <a:endParaRPr lang="en-US" sz="1400" dirty="0">
                        <a:effectLst/>
                        <a:latin typeface="+mj-lt"/>
                        <a:ea typeface="Times New Roman"/>
                        <a:cs typeface="Times New Roman"/>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618835532"/>
              </p:ext>
            </p:extLst>
          </p:nvPr>
        </p:nvGraphicFramePr>
        <p:xfrm>
          <a:off x="762000" y="4314170"/>
          <a:ext cx="7696200" cy="2047703"/>
        </p:xfrm>
        <a:graphic>
          <a:graphicData uri="http://schemas.openxmlformats.org/drawingml/2006/table">
            <a:tbl>
              <a:tblPr firstRow="1" firstCol="1" bandRow="1">
                <a:tableStyleId>{21E4AEA4-8DFA-4A89-87EB-49C32662AFE0}</a:tableStyleId>
              </a:tblPr>
              <a:tblGrid>
                <a:gridCol w="1043135">
                  <a:extLst>
                    <a:ext uri="{9D8B030D-6E8A-4147-A177-3AD203B41FA5}">
                      <a16:colId xmlns:a16="http://schemas.microsoft.com/office/drawing/2014/main" val="20000"/>
                    </a:ext>
                  </a:extLst>
                </a:gridCol>
                <a:gridCol w="2326995">
                  <a:extLst>
                    <a:ext uri="{9D8B030D-6E8A-4147-A177-3AD203B41FA5}">
                      <a16:colId xmlns:a16="http://schemas.microsoft.com/office/drawing/2014/main" val="20001"/>
                    </a:ext>
                  </a:extLst>
                </a:gridCol>
                <a:gridCol w="333547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60217">
                <a:tc>
                  <a:txBody>
                    <a:bodyPr/>
                    <a:lstStyle/>
                    <a:p>
                      <a:pPr marL="0" marR="0">
                        <a:spcBef>
                          <a:spcPts val="1200"/>
                        </a:spcBef>
                        <a:spcAft>
                          <a:spcPts val="0"/>
                        </a:spcAft>
                      </a:pPr>
                      <a:r>
                        <a:rPr lang="en-US" sz="1400" dirty="0">
                          <a:effectLst/>
                          <a:latin typeface="+mj-lt"/>
                        </a:rPr>
                        <a:t>Species</a:t>
                      </a:r>
                      <a:endParaRPr lang="en-US" sz="1400" dirty="0">
                        <a:effectLst/>
                        <a:latin typeface="+mj-lt"/>
                        <a:ea typeface="Times New Roman"/>
                        <a:cs typeface="Times New Roman"/>
                      </a:endParaRPr>
                    </a:p>
                  </a:txBody>
                  <a:tcPr marL="68580" marR="68580" marT="0" marB="0" anchor="b"/>
                </a:tc>
                <a:tc>
                  <a:txBody>
                    <a:bodyPr/>
                    <a:lstStyle/>
                    <a:p>
                      <a:pPr marL="0" marR="0">
                        <a:spcBef>
                          <a:spcPts val="1200"/>
                        </a:spcBef>
                        <a:spcAft>
                          <a:spcPts val="0"/>
                        </a:spcAft>
                      </a:pPr>
                      <a:r>
                        <a:rPr lang="en-US" sz="1400" dirty="0">
                          <a:effectLst/>
                          <a:latin typeface="+mj-lt"/>
                        </a:rPr>
                        <a:t>Primary limiting life stages</a:t>
                      </a:r>
                      <a:endParaRPr lang="en-US" sz="1400" dirty="0">
                        <a:effectLst/>
                        <a:latin typeface="+mj-lt"/>
                        <a:ea typeface="Times New Roman"/>
                        <a:cs typeface="Times New Roman"/>
                      </a:endParaRPr>
                    </a:p>
                  </a:txBody>
                  <a:tcPr marL="68580" marR="68580" marT="0" marB="0" anchor="b"/>
                </a:tc>
                <a:tc>
                  <a:txBody>
                    <a:bodyPr/>
                    <a:lstStyle/>
                    <a:p>
                      <a:pPr marL="0" marR="0">
                        <a:spcBef>
                          <a:spcPts val="1200"/>
                        </a:spcBef>
                        <a:spcAft>
                          <a:spcPts val="0"/>
                        </a:spcAft>
                      </a:pPr>
                      <a:r>
                        <a:rPr lang="en-US" sz="1400" dirty="0">
                          <a:effectLst/>
                          <a:latin typeface="+mj-lt"/>
                        </a:rPr>
                        <a:t>Primary limiting factors</a:t>
                      </a:r>
                      <a:endParaRPr lang="en-US" sz="1400" dirty="0">
                        <a:effectLst/>
                        <a:latin typeface="+mj-lt"/>
                        <a:ea typeface="Times New Roman"/>
                        <a:cs typeface="Times New Roman"/>
                      </a:endParaRPr>
                    </a:p>
                  </a:txBody>
                  <a:tcPr marL="68580" marR="68580" marT="0" marB="0" anchor="b"/>
                </a:tc>
                <a:tc>
                  <a:txBody>
                    <a:bodyPr/>
                    <a:lstStyle/>
                    <a:p>
                      <a:pPr marL="0" marR="0">
                        <a:spcBef>
                          <a:spcPts val="0"/>
                        </a:spcBef>
                        <a:spcAft>
                          <a:spcPts val="0"/>
                        </a:spcAft>
                      </a:pPr>
                      <a:r>
                        <a:rPr lang="en-US" sz="1400" dirty="0">
                          <a:effectLst/>
                          <a:latin typeface="+mj-lt"/>
                        </a:rPr>
                        <a:t>Relevant Months</a:t>
                      </a:r>
                      <a:endParaRPr lang="en-US" sz="1400" dirty="0">
                        <a:effectLst/>
                        <a:latin typeface="+mj-lt"/>
                        <a:ea typeface="Times New Roman"/>
                        <a:cs typeface="Times New Roman"/>
                      </a:endParaRPr>
                    </a:p>
                  </a:txBody>
                  <a:tcPr marL="68580" marR="68580" marT="0" marB="0" anchor="b"/>
                </a:tc>
                <a:extLst>
                  <a:ext uri="{0D108BD9-81ED-4DB2-BD59-A6C34878D82A}">
                    <a16:rowId xmlns:a16="http://schemas.microsoft.com/office/drawing/2014/main" val="10000"/>
                  </a:ext>
                </a:extLst>
              </a:tr>
              <a:tr h="720437">
                <a:tc>
                  <a:txBody>
                    <a:bodyPr/>
                    <a:lstStyle/>
                    <a:p>
                      <a:pPr marL="0" marR="0">
                        <a:spcBef>
                          <a:spcPts val="0"/>
                        </a:spcBef>
                        <a:spcAft>
                          <a:spcPts val="0"/>
                        </a:spcAft>
                      </a:pPr>
                      <a:r>
                        <a:rPr lang="en-US" sz="1400" dirty="0">
                          <a:effectLst/>
                          <a:latin typeface="+mj-lt"/>
                        </a:rPr>
                        <a:t>Coho</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Age-0 active rearing; </a:t>
                      </a:r>
                    </a:p>
                    <a:p>
                      <a:pPr marL="0" marR="0">
                        <a:spcBef>
                          <a:spcPts val="0"/>
                        </a:spcBef>
                        <a:spcAft>
                          <a:spcPts val="0"/>
                        </a:spcAft>
                      </a:pPr>
                      <a:r>
                        <a:rPr lang="en-US" sz="1400" dirty="0">
                          <a:effectLst/>
                          <a:latin typeface="+mj-lt"/>
                        </a:rPr>
                        <a:t>Egg incubation;</a:t>
                      </a:r>
                    </a:p>
                    <a:p>
                      <a:pPr marL="0" marR="0">
                        <a:spcBef>
                          <a:spcPts val="0"/>
                        </a:spcBef>
                        <a:spcAft>
                          <a:spcPts val="0"/>
                        </a:spcAft>
                      </a:pPr>
                      <a:r>
                        <a:rPr lang="en-US" sz="1400" dirty="0">
                          <a:effectLst/>
                          <a:latin typeface="+mj-lt"/>
                        </a:rPr>
                        <a:t>Fry colonization</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Temperature, key habitat quantity</a:t>
                      </a:r>
                    </a:p>
                    <a:p>
                      <a:pPr marL="0" marR="0">
                        <a:spcBef>
                          <a:spcPts val="0"/>
                        </a:spcBef>
                        <a:spcAft>
                          <a:spcPts val="0"/>
                        </a:spcAft>
                      </a:pPr>
                      <a:r>
                        <a:rPr lang="en-US" sz="1400" dirty="0">
                          <a:effectLst/>
                          <a:latin typeface="+mj-lt"/>
                        </a:rPr>
                        <a:t>Sediment, channel stability</a:t>
                      </a:r>
                    </a:p>
                    <a:p>
                      <a:pPr marL="0" marR="0">
                        <a:spcBef>
                          <a:spcPts val="0"/>
                        </a:spcBef>
                        <a:spcAft>
                          <a:spcPts val="0"/>
                        </a:spcAft>
                      </a:pPr>
                      <a:r>
                        <a:rPr lang="en-US" sz="1400" dirty="0">
                          <a:effectLst/>
                          <a:latin typeface="+mj-lt"/>
                        </a:rPr>
                        <a:t>Key habitat quantity/quality</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Mar-Oct </a:t>
                      </a:r>
                    </a:p>
                    <a:p>
                      <a:pPr marL="0" marR="0">
                        <a:spcBef>
                          <a:spcPts val="0"/>
                        </a:spcBef>
                        <a:spcAft>
                          <a:spcPts val="0"/>
                        </a:spcAft>
                      </a:pPr>
                      <a:r>
                        <a:rPr lang="en-US" sz="1400" dirty="0">
                          <a:effectLst/>
                          <a:latin typeface="+mj-lt"/>
                        </a:rPr>
                        <a:t>Oct – May</a:t>
                      </a:r>
                    </a:p>
                    <a:p>
                      <a:pPr marL="0" marR="0">
                        <a:spcBef>
                          <a:spcPts val="0"/>
                        </a:spcBef>
                        <a:spcAft>
                          <a:spcPts val="0"/>
                        </a:spcAft>
                      </a:pPr>
                      <a:r>
                        <a:rPr lang="en-US" sz="1400" dirty="0">
                          <a:effectLst/>
                          <a:latin typeface="+mj-lt"/>
                        </a:rPr>
                        <a:t>Mar-May</a:t>
                      </a:r>
                      <a:endParaRPr lang="en-US" sz="1400" dirty="0">
                        <a:effectLst/>
                        <a:latin typeface="+mj-lt"/>
                        <a:ea typeface="Times New Roman"/>
                        <a:cs typeface="Times New Roman"/>
                      </a:endParaRPr>
                    </a:p>
                  </a:txBody>
                  <a:tcPr marL="68580" marR="68580" marT="0" marB="0"/>
                </a:tc>
                <a:extLst>
                  <a:ext uri="{0D108BD9-81ED-4DB2-BD59-A6C34878D82A}">
                    <a16:rowId xmlns:a16="http://schemas.microsoft.com/office/drawing/2014/main" val="10001"/>
                  </a:ext>
                </a:extLst>
              </a:tr>
              <a:tr h="900546">
                <a:tc>
                  <a:txBody>
                    <a:bodyPr/>
                    <a:lstStyle/>
                    <a:p>
                      <a:pPr marL="0" marR="0">
                        <a:spcBef>
                          <a:spcPts val="0"/>
                        </a:spcBef>
                        <a:spcAft>
                          <a:spcPts val="0"/>
                        </a:spcAft>
                      </a:pPr>
                      <a:r>
                        <a:rPr lang="en-US" sz="1400" dirty="0">
                          <a:effectLst/>
                          <a:latin typeface="+mj-lt"/>
                        </a:rPr>
                        <a:t>Winter Steelhead</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Age-0,1 inactive rearing;</a:t>
                      </a:r>
                    </a:p>
                    <a:p>
                      <a:pPr marL="0" marR="0">
                        <a:spcBef>
                          <a:spcPts val="0"/>
                        </a:spcBef>
                        <a:spcAft>
                          <a:spcPts val="0"/>
                        </a:spcAft>
                      </a:pPr>
                      <a:r>
                        <a:rPr lang="en-US" sz="1400" dirty="0">
                          <a:effectLst/>
                          <a:latin typeface="+mj-lt"/>
                        </a:rPr>
                        <a:t>Age-1 active rearing;</a:t>
                      </a:r>
                    </a:p>
                    <a:p>
                      <a:pPr marL="0" marR="0">
                        <a:spcBef>
                          <a:spcPts val="0"/>
                        </a:spcBef>
                        <a:spcAft>
                          <a:spcPts val="0"/>
                        </a:spcAft>
                      </a:pPr>
                      <a:r>
                        <a:rPr lang="en-US" sz="1400" dirty="0">
                          <a:effectLst/>
                          <a:latin typeface="+mj-lt"/>
                        </a:rPr>
                        <a:t>Fry colonization</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Habitat diversity </a:t>
                      </a:r>
                    </a:p>
                    <a:p>
                      <a:pPr marL="0" marR="0">
                        <a:spcBef>
                          <a:spcPts val="0"/>
                        </a:spcBef>
                        <a:spcAft>
                          <a:spcPts val="0"/>
                        </a:spcAft>
                      </a:pPr>
                      <a:r>
                        <a:rPr lang="en-US" sz="1400" dirty="0">
                          <a:effectLst/>
                          <a:latin typeface="+mj-lt"/>
                        </a:rPr>
                        <a:t>Habitat diversity</a:t>
                      </a:r>
                    </a:p>
                    <a:p>
                      <a:pPr marL="0" marR="0">
                        <a:spcBef>
                          <a:spcPts val="0"/>
                        </a:spcBef>
                        <a:spcAft>
                          <a:spcPts val="0"/>
                        </a:spcAft>
                      </a:pPr>
                      <a:r>
                        <a:rPr lang="en-US" sz="1400" dirty="0">
                          <a:effectLst/>
                          <a:latin typeface="+mj-lt"/>
                        </a:rPr>
                        <a:t>Habitat diversity, temperature , flow</a:t>
                      </a:r>
                      <a:endParaRPr lang="en-US" sz="1400" dirty="0">
                        <a:effectLst/>
                        <a:latin typeface="+mj-lt"/>
                        <a:ea typeface="Times New Roman"/>
                        <a:cs typeface="Times New Roman"/>
                      </a:endParaRPr>
                    </a:p>
                  </a:txBody>
                  <a:tcPr marL="68580" marR="68580" marT="0" marB="0"/>
                </a:tc>
                <a:tc>
                  <a:txBody>
                    <a:bodyPr/>
                    <a:lstStyle/>
                    <a:p>
                      <a:pPr marL="0" marR="0">
                        <a:spcBef>
                          <a:spcPts val="0"/>
                        </a:spcBef>
                        <a:spcAft>
                          <a:spcPts val="0"/>
                        </a:spcAft>
                      </a:pPr>
                      <a:r>
                        <a:rPr lang="en-US" sz="1400" dirty="0">
                          <a:effectLst/>
                          <a:latin typeface="+mj-lt"/>
                        </a:rPr>
                        <a:t>Oct-Mar </a:t>
                      </a:r>
                    </a:p>
                    <a:p>
                      <a:pPr marL="0" marR="0">
                        <a:spcBef>
                          <a:spcPts val="0"/>
                        </a:spcBef>
                        <a:spcAft>
                          <a:spcPts val="0"/>
                        </a:spcAft>
                      </a:pPr>
                      <a:r>
                        <a:rPr lang="en-US" sz="1400" dirty="0">
                          <a:effectLst/>
                          <a:latin typeface="+mj-lt"/>
                        </a:rPr>
                        <a:t>Mar-Oct</a:t>
                      </a:r>
                    </a:p>
                    <a:p>
                      <a:pPr marL="0" marR="0">
                        <a:spcBef>
                          <a:spcPts val="0"/>
                        </a:spcBef>
                        <a:spcAft>
                          <a:spcPts val="0"/>
                        </a:spcAft>
                      </a:pPr>
                      <a:r>
                        <a:rPr lang="en-US" sz="1400" dirty="0">
                          <a:effectLst/>
                          <a:latin typeface="+mj-lt"/>
                        </a:rPr>
                        <a:t>May-Jul</a:t>
                      </a:r>
                      <a:endParaRPr lang="en-US" sz="1400" dirty="0">
                        <a:effectLst/>
                        <a:latin typeface="+mj-lt"/>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5" name="Rectangle 1"/>
          <p:cNvSpPr>
            <a:spLocks noChangeArrowheads="1"/>
          </p:cNvSpPr>
          <p:nvPr/>
        </p:nvSpPr>
        <p:spPr bwMode="auto">
          <a:xfrm>
            <a:off x="3208603" y="3944838"/>
            <a:ext cx="2256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sng" strike="noStrike" cap="none" normalizeH="0" baseline="0" dirty="0">
                <a:ln>
                  <a:noFill/>
                </a:ln>
                <a:solidFill>
                  <a:schemeClr val="tx1"/>
                </a:solidFill>
                <a:effectLst/>
                <a:latin typeface="+mj-lt"/>
                <a:ea typeface="Times New Roman" pitchFamily="18" charset="0"/>
                <a:cs typeface="Segoe UI" pitchFamily="34" charset="0"/>
              </a:rPr>
              <a:t>Mason Creek EDT 01</a:t>
            </a:r>
            <a:endParaRPr kumimoji="0" lang="en-US" altLang="en-US" b="0" i="0" u="none" strike="noStrike" cap="none" normalizeH="0" baseline="0" dirty="0">
              <a:ln>
                <a:noFill/>
              </a:ln>
              <a:solidFill>
                <a:schemeClr val="tx1"/>
              </a:solidFill>
              <a:effectLst/>
              <a:latin typeface="+mj-lt"/>
              <a:cs typeface="Arial" pitchFamily="34" charset="0"/>
            </a:endParaRPr>
          </a:p>
        </p:txBody>
      </p:sp>
      <p:sp>
        <p:nvSpPr>
          <p:cNvPr id="6" name="Rectangle 5"/>
          <p:cNvSpPr/>
          <p:nvPr/>
        </p:nvSpPr>
        <p:spPr>
          <a:xfrm>
            <a:off x="2004236" y="1178064"/>
            <a:ext cx="4876800" cy="369332"/>
          </a:xfrm>
          <a:prstGeom prst="rect">
            <a:avLst/>
          </a:prstGeom>
        </p:spPr>
        <p:txBody>
          <a:bodyPr wrap="square">
            <a:spAutoFit/>
          </a:bodyPr>
          <a:lstStyle/>
          <a:p>
            <a:pPr lvl="0" fontAlgn="base">
              <a:spcBef>
                <a:spcPct val="0"/>
              </a:spcBef>
              <a:spcAft>
                <a:spcPct val="0"/>
              </a:spcAft>
            </a:pPr>
            <a:r>
              <a:rPr lang="en-US" altLang="en-US" u="sng" dirty="0">
                <a:latin typeface="+mj-lt"/>
                <a:ea typeface="Times New Roman" pitchFamily="18" charset="0"/>
                <a:cs typeface="Segoe UI" pitchFamily="34" charset="0"/>
              </a:rPr>
              <a:t>East Fork Lewis River EDT Reaches 4C and 5A</a:t>
            </a:r>
            <a:endParaRPr lang="en-US" altLang="en-US" sz="800" dirty="0">
              <a:latin typeface="+mj-lt"/>
              <a:cs typeface="Arial" pitchFamily="34" charset="0"/>
            </a:endParaRPr>
          </a:p>
        </p:txBody>
      </p:sp>
      <p:sp>
        <p:nvSpPr>
          <p:cNvPr id="7" name="TextBox 6"/>
          <p:cNvSpPr txBox="1"/>
          <p:nvPr/>
        </p:nvSpPr>
        <p:spPr>
          <a:xfrm>
            <a:off x="2501239" y="457200"/>
            <a:ext cx="3882794" cy="707886"/>
          </a:xfrm>
          <a:prstGeom prst="rect">
            <a:avLst/>
          </a:prstGeom>
          <a:noFill/>
        </p:spPr>
        <p:txBody>
          <a:bodyPr wrap="none" rtlCol="0">
            <a:spAutoFit/>
          </a:bodyPr>
          <a:lstStyle/>
          <a:p>
            <a:pPr algn="ctr"/>
            <a:r>
              <a:rPr lang="en-US" sz="4000" dirty="0">
                <a:latin typeface="+mj-lt"/>
              </a:rPr>
              <a:t>Limiting Factors</a:t>
            </a:r>
          </a:p>
        </p:txBody>
      </p:sp>
    </p:spTree>
    <p:extLst>
      <p:ext uri="{BB962C8B-B14F-4D97-AF65-F5344CB8AC3E}">
        <p14:creationId xmlns:p14="http://schemas.microsoft.com/office/powerpoint/2010/main" val="303710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7620"/>
            <a:ext cx="7611459" cy="866775"/>
          </a:xfr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ctr"/>
            <a:r>
              <a:rPr lang="en-US" sz="3400" dirty="0">
                <a:solidFill>
                  <a:schemeClr val="tx1"/>
                </a:solidFill>
                <a:latin typeface="+mj-lt"/>
                <a:cs typeface="Times New Roman" panose="02020603050405020304" pitchFamily="18" charset="0"/>
              </a:rPr>
              <a:t>Surrounding County Land Ownership</a:t>
            </a:r>
          </a:p>
        </p:txBody>
      </p:sp>
      <p:sp>
        <p:nvSpPr>
          <p:cNvPr id="4" name="Slide Number Placeholder 3"/>
          <p:cNvSpPr>
            <a:spLocks noGrp="1"/>
          </p:cNvSpPr>
          <p:nvPr>
            <p:ph type="sldNum" sz="quarter" idx="12"/>
          </p:nvPr>
        </p:nvSpPr>
        <p:spPr>
          <a:xfrm>
            <a:off x="8153400" y="19050"/>
            <a:ext cx="762000" cy="365760"/>
          </a:xfrm>
        </p:spPr>
        <p:txBody>
          <a:bodyPr/>
          <a:lstStyle/>
          <a:p>
            <a:fld id="{3B8E308B-A00F-4B4A-9D45-8F3469E4C9F6}" type="slidenum">
              <a:rPr lang="en-US" sz="1600" smtClean="0">
                <a:solidFill>
                  <a:schemeClr val="bg2">
                    <a:lumMod val="75000"/>
                  </a:schemeClr>
                </a:solidFill>
                <a:latin typeface="+mj-lt"/>
              </a:rPr>
              <a:t>25</a:t>
            </a:fld>
            <a:endParaRPr lang="en-US" sz="1600" dirty="0">
              <a:solidFill>
                <a:schemeClr val="bg2">
                  <a:lumMod val="75000"/>
                </a:schemeClr>
              </a:solidFill>
              <a:latin typeface="+mj-lt"/>
            </a:endParaRPr>
          </a:p>
        </p:txBody>
      </p:sp>
      <p:cxnSp>
        <p:nvCxnSpPr>
          <p:cNvPr id="8" name="Straight Arrow Connector 7"/>
          <p:cNvCxnSpPr/>
          <p:nvPr/>
        </p:nvCxnSpPr>
        <p:spPr>
          <a:xfrm flipV="1">
            <a:off x="7391400" y="1447800"/>
            <a:ext cx="0" cy="381000"/>
          </a:xfrm>
          <a:prstGeom prst="straightConnector1">
            <a:avLst/>
          </a:prstGeom>
          <a:ln w="28575">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43900" y="6431584"/>
            <a:ext cx="800100" cy="276999"/>
          </a:xfrm>
          <a:prstGeom prst="rect">
            <a:avLst/>
          </a:prstGeom>
          <a:noFill/>
          <a:ln>
            <a:noFill/>
          </a:ln>
        </p:spPr>
        <p:txBody>
          <a:bodyPr wrap="square" rtlCol="0">
            <a:spAutoFit/>
          </a:bodyPr>
          <a:lstStyle/>
          <a:p>
            <a:pPr algn="ctr"/>
            <a:r>
              <a:rPr lang="en-US" sz="1200" b="1" dirty="0">
                <a:solidFill>
                  <a:schemeClr val="tx2"/>
                </a:solidFill>
                <a:latin typeface="+mj-lt"/>
              </a:rPr>
              <a:t>NORTH</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30" t="10904" r="21170" b="11869"/>
          <a:stretch/>
        </p:blipFill>
        <p:spPr>
          <a:xfrm>
            <a:off x="708660" y="873890"/>
            <a:ext cx="7611459" cy="5950326"/>
          </a:xfrm>
          <a:prstGeom prst="rect">
            <a:avLst/>
          </a:prstGeom>
        </p:spPr>
      </p:pic>
      <p:sp>
        <p:nvSpPr>
          <p:cNvPr id="13" name="TextBox 12"/>
          <p:cNvSpPr txBox="1"/>
          <p:nvPr/>
        </p:nvSpPr>
        <p:spPr>
          <a:xfrm rot="3009456">
            <a:off x="3601468" y="3366266"/>
            <a:ext cx="1752600" cy="276999"/>
          </a:xfrm>
          <a:prstGeom prst="rect">
            <a:avLst/>
          </a:prstGeom>
          <a:noFill/>
        </p:spPr>
        <p:txBody>
          <a:bodyPr wrap="square" rtlCol="0">
            <a:spAutoFit/>
          </a:bodyPr>
          <a:lstStyle/>
          <a:p>
            <a:r>
              <a:rPr lang="en-US" sz="1200" i="1" dirty="0">
                <a:solidFill>
                  <a:schemeClr val="bg1"/>
                </a:solidFill>
                <a:latin typeface="+mj-lt"/>
              </a:rPr>
              <a:t>East Fork Lewis River</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79824" t="22649" r="4671" b="65316"/>
          <a:stretch/>
        </p:blipFill>
        <p:spPr>
          <a:xfrm>
            <a:off x="152400" y="5753099"/>
            <a:ext cx="1533911" cy="919646"/>
          </a:xfrm>
          <a:prstGeom prst="rect">
            <a:avLst/>
          </a:prstGeom>
          <a:ln>
            <a:solidFill>
              <a:schemeClr val="accent2">
                <a:lumMod val="40000"/>
                <a:lumOff val="60000"/>
              </a:schemeClr>
            </a:solidFill>
          </a:ln>
        </p:spPr>
      </p:pic>
      <p:sp>
        <p:nvSpPr>
          <p:cNvPr id="16" name="TextBox 15"/>
          <p:cNvSpPr txBox="1"/>
          <p:nvPr/>
        </p:nvSpPr>
        <p:spPr>
          <a:xfrm>
            <a:off x="152400" y="5347303"/>
            <a:ext cx="1533911" cy="400110"/>
          </a:xfrm>
          <a:prstGeom prst="rect">
            <a:avLst/>
          </a:prstGeom>
          <a:ln>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000" dirty="0">
                <a:solidFill>
                  <a:schemeClr val="bg1"/>
                </a:solidFill>
                <a:latin typeface="+mj-lt"/>
              </a:rPr>
              <a:t>County Ownership RM </a:t>
            </a:r>
          </a:p>
          <a:p>
            <a:pPr algn="ctr"/>
            <a:r>
              <a:rPr lang="en-US" sz="1000" dirty="0">
                <a:solidFill>
                  <a:schemeClr val="bg1"/>
                </a:solidFill>
                <a:latin typeface="+mj-lt"/>
              </a:rPr>
              <a:t>1.5 to 7.5</a:t>
            </a:r>
          </a:p>
        </p:txBody>
      </p:sp>
      <p:cxnSp>
        <p:nvCxnSpPr>
          <p:cNvPr id="7" name="Straight Arrow Connector 6"/>
          <p:cNvCxnSpPr/>
          <p:nvPr/>
        </p:nvCxnSpPr>
        <p:spPr>
          <a:xfrm flipV="1">
            <a:off x="8743950" y="5867400"/>
            <a:ext cx="0" cy="457200"/>
          </a:xfrm>
          <a:prstGeom prst="straightConnector1">
            <a:avLst/>
          </a:prstGeom>
          <a:ln w="19050">
            <a:solidFill>
              <a:schemeClr val="tx1">
                <a:lumMod val="95000"/>
              </a:schemeClr>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419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B8E308B-A00F-4B4A-9D45-8F3469E4C9F6}" type="slidenum">
              <a:rPr lang="en-US" sz="1600" smtClean="0">
                <a:solidFill>
                  <a:schemeClr val="bg1"/>
                </a:solidFill>
                <a:latin typeface="+mj-lt"/>
              </a:rPr>
              <a:t>26</a:t>
            </a:fld>
            <a:endParaRPr lang="en-US" sz="1600" dirty="0">
              <a:solidFill>
                <a:schemeClr val="bg1"/>
              </a:solidFill>
              <a:latin typeface="+mj-lt"/>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44" t="11157" r="22067" b="12720"/>
          <a:stretch/>
        </p:blipFill>
        <p:spPr>
          <a:xfrm>
            <a:off x="304800" y="2239346"/>
            <a:ext cx="4883231" cy="385458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777" t="11365" r="21778" b="11809"/>
          <a:stretch/>
        </p:blipFill>
        <p:spPr>
          <a:xfrm>
            <a:off x="4419600" y="2238554"/>
            <a:ext cx="4907703" cy="3864906"/>
          </a:xfrm>
          <a:prstGeom prst="rect">
            <a:avLst/>
          </a:prstGeom>
        </p:spPr>
      </p:pic>
      <p:sp>
        <p:nvSpPr>
          <p:cNvPr id="7" name="TextBox 6"/>
          <p:cNvSpPr txBox="1"/>
          <p:nvPr/>
        </p:nvSpPr>
        <p:spPr>
          <a:xfrm>
            <a:off x="533400" y="6200775"/>
            <a:ext cx="370260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000" dirty="0">
                <a:latin typeface="Times New Roman" panose="02020603050405020304" pitchFamily="18" charset="0"/>
                <a:cs typeface="Times New Roman" panose="02020603050405020304" pitchFamily="18" charset="0"/>
              </a:rPr>
              <a:t>East Fork Lewis 1996</a:t>
            </a:r>
          </a:p>
        </p:txBody>
      </p:sp>
      <p:sp>
        <p:nvSpPr>
          <p:cNvPr id="8" name="TextBox 7"/>
          <p:cNvSpPr txBox="1"/>
          <p:nvPr/>
        </p:nvSpPr>
        <p:spPr>
          <a:xfrm>
            <a:off x="854599" y="1307157"/>
            <a:ext cx="7521446" cy="523220"/>
          </a:xfrm>
          <a:prstGeom prst="rect">
            <a:avLst/>
          </a:prstGeom>
          <a:noFill/>
        </p:spPr>
        <p:txBody>
          <a:bodyPr wrap="square" rtlCol="0">
            <a:spAutoFit/>
          </a:bodyPr>
          <a:lstStyle/>
          <a:p>
            <a:pPr algn="ctr"/>
            <a:r>
              <a:rPr lang="en-US" sz="2800" dirty="0">
                <a:latin typeface="+mj-lt"/>
                <a:cs typeface="Times New Roman" panose="02020603050405020304" pitchFamily="18" charset="0"/>
              </a:rPr>
              <a:t>East Fork Lewis Channel Shift1996 and 2007</a:t>
            </a:r>
          </a:p>
        </p:txBody>
      </p:sp>
      <p:sp>
        <p:nvSpPr>
          <p:cNvPr id="9" name="TextBox 8"/>
          <p:cNvSpPr txBox="1"/>
          <p:nvPr/>
        </p:nvSpPr>
        <p:spPr>
          <a:xfrm>
            <a:off x="4876800" y="6229350"/>
            <a:ext cx="361865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000" dirty="0">
                <a:latin typeface="Times New Roman" panose="02020603050405020304" pitchFamily="18" charset="0"/>
                <a:cs typeface="Times New Roman" panose="02020603050405020304" pitchFamily="18" charset="0"/>
              </a:rPr>
              <a:t>East Fork Lewis 2007</a:t>
            </a:r>
          </a:p>
        </p:txBody>
      </p:sp>
      <p:cxnSp>
        <p:nvCxnSpPr>
          <p:cNvPr id="14" name="Straight Arrow Connector 13"/>
          <p:cNvCxnSpPr/>
          <p:nvPr/>
        </p:nvCxnSpPr>
        <p:spPr>
          <a:xfrm flipV="1">
            <a:off x="197396" y="2971800"/>
            <a:ext cx="0" cy="914400"/>
          </a:xfrm>
          <a:prstGeom prst="straightConnector1">
            <a:avLst/>
          </a:prstGeom>
          <a:ln w="38100">
            <a:solidFill>
              <a:schemeClr val="tx1"/>
            </a:solidFill>
            <a:tailEnd type="arrow"/>
          </a:ln>
        </p:spPr>
        <p:style>
          <a:lnRef idx="1">
            <a:schemeClr val="accent2"/>
          </a:lnRef>
          <a:fillRef idx="0">
            <a:schemeClr val="accent2"/>
          </a:fillRef>
          <a:effectRef idx="0">
            <a:schemeClr val="accent2"/>
          </a:effectRef>
          <a:fontRef idx="minor">
            <a:schemeClr val="tx1"/>
          </a:fontRef>
        </p:style>
      </p:cxnSp>
      <p:sp>
        <p:nvSpPr>
          <p:cNvPr id="4" name="TextBox 3"/>
          <p:cNvSpPr txBox="1"/>
          <p:nvPr/>
        </p:nvSpPr>
        <p:spPr>
          <a:xfrm>
            <a:off x="1219200" y="533400"/>
            <a:ext cx="6792244" cy="707886"/>
          </a:xfrm>
          <a:prstGeom prst="rect">
            <a:avLst/>
          </a:prstGeom>
          <a:noFill/>
        </p:spPr>
        <p:txBody>
          <a:bodyPr wrap="none" rtlCol="0">
            <a:spAutoFit/>
          </a:bodyPr>
          <a:lstStyle/>
          <a:p>
            <a:r>
              <a:rPr lang="en-US" sz="4000" dirty="0">
                <a:latin typeface="+mj-lt"/>
              </a:rPr>
              <a:t>Improve Off Channel Habitat</a:t>
            </a:r>
          </a:p>
        </p:txBody>
      </p:sp>
      <p:sp>
        <p:nvSpPr>
          <p:cNvPr id="5" name="TextBox 4"/>
          <p:cNvSpPr txBox="1"/>
          <p:nvPr/>
        </p:nvSpPr>
        <p:spPr>
          <a:xfrm>
            <a:off x="28119" y="4171007"/>
            <a:ext cx="338554" cy="369332"/>
          </a:xfrm>
          <a:prstGeom prst="rect">
            <a:avLst/>
          </a:prstGeom>
          <a:noFill/>
        </p:spPr>
        <p:txBody>
          <a:bodyPr wrap="none" rtlCol="0">
            <a:spAutoFit/>
          </a:bodyPr>
          <a:lstStyle/>
          <a:p>
            <a:r>
              <a:rPr lang="en-US" b="1" dirty="0">
                <a:latin typeface="+mj-lt"/>
              </a:rPr>
              <a:t>N</a:t>
            </a:r>
          </a:p>
        </p:txBody>
      </p:sp>
    </p:spTree>
    <p:extLst>
      <p:ext uri="{BB962C8B-B14F-4D97-AF65-F5344CB8AC3E}">
        <p14:creationId xmlns:p14="http://schemas.microsoft.com/office/powerpoint/2010/main" val="229689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471120913"/>
              </p:ext>
            </p:extLst>
          </p:nvPr>
        </p:nvGraphicFramePr>
        <p:xfrm>
          <a:off x="579425" y="1447800"/>
          <a:ext cx="7858407" cy="4660430"/>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p:cNvSpPr/>
          <p:nvPr/>
        </p:nvSpPr>
        <p:spPr>
          <a:xfrm>
            <a:off x="1234152" y="552630"/>
            <a:ext cx="6606540" cy="1015663"/>
          </a:xfrm>
          <a:prstGeom prst="rect">
            <a:avLst/>
          </a:prstGeom>
        </p:spPr>
        <p:txBody>
          <a:bodyPr wrap="square">
            <a:spAutoFit/>
          </a:bodyPr>
          <a:lstStyle/>
          <a:p>
            <a:pPr algn="ctr"/>
            <a:r>
              <a:rPr lang="en-US" sz="3000" dirty="0">
                <a:solidFill>
                  <a:schemeClr val="bg1"/>
                </a:solidFill>
                <a:latin typeface="Garamond" panose="02020404030301010803" pitchFamily="18" charset="0"/>
              </a:rPr>
              <a:t>Climate Change</a:t>
            </a:r>
          </a:p>
          <a:p>
            <a:pPr algn="ctr"/>
            <a:r>
              <a:rPr lang="en-US" sz="3000" dirty="0">
                <a:solidFill>
                  <a:schemeClr val="bg1"/>
                </a:solidFill>
                <a:latin typeface="Garamond" panose="02020404030301010803" pitchFamily="18" charset="0"/>
              </a:rPr>
              <a:t>Drier &amp; Warmer Scenario</a:t>
            </a:r>
            <a:endParaRPr lang="en-US" sz="3000" dirty="0">
              <a:solidFill>
                <a:schemeClr val="bg1"/>
              </a:solidFill>
              <a:latin typeface="Calibri"/>
            </a:endParaRPr>
          </a:p>
        </p:txBody>
      </p:sp>
      <p:sp>
        <p:nvSpPr>
          <p:cNvPr id="8" name="Rectangle 7"/>
          <p:cNvSpPr/>
          <p:nvPr/>
        </p:nvSpPr>
        <p:spPr>
          <a:xfrm rot="16200000">
            <a:off x="-543125" y="3112562"/>
            <a:ext cx="2645211" cy="400110"/>
          </a:xfrm>
          <a:prstGeom prst="rect">
            <a:avLst/>
          </a:prstGeom>
        </p:spPr>
        <p:txBody>
          <a:bodyPr wrap="none">
            <a:spAutoFit/>
          </a:bodyPr>
          <a:lstStyle/>
          <a:p>
            <a:pPr algn="ctr">
              <a:defRPr sz="1200" b="0" i="0" u="none" strike="noStrike" kern="1200" baseline="0">
                <a:solidFill>
                  <a:prstClr val="black"/>
                </a:solidFill>
                <a:latin typeface="Garamond" panose="02020404030301010803" pitchFamily="18" charset="0"/>
                <a:ea typeface="+mn-ea"/>
                <a:cs typeface="+mn-cs"/>
              </a:defRPr>
            </a:pPr>
            <a:r>
              <a:rPr lang="en-US" sz="2000" dirty="0">
                <a:solidFill>
                  <a:schemeClr val="bg1"/>
                </a:solidFill>
                <a:latin typeface="Garamond" panose="02020404030301010803" pitchFamily="18" charset="0"/>
              </a:rPr>
              <a:t>Mason Creek Depth (ft.)</a:t>
            </a:r>
          </a:p>
        </p:txBody>
      </p:sp>
      <p:sp>
        <p:nvSpPr>
          <p:cNvPr id="2" name="Slide Number Placeholder 1"/>
          <p:cNvSpPr>
            <a:spLocks noGrp="1"/>
          </p:cNvSpPr>
          <p:nvPr>
            <p:ph type="sldNum" sz="quarter" idx="12"/>
          </p:nvPr>
        </p:nvSpPr>
        <p:spPr/>
        <p:txBody>
          <a:bodyPr/>
          <a:lstStyle/>
          <a:p>
            <a:fld id="{93AFC5E7-B19D-4F71-8D50-F853570B5129}" type="slidenum">
              <a:rPr lang="en-US" sz="1600" smtClean="0">
                <a:solidFill>
                  <a:schemeClr val="bg1"/>
                </a:solidFill>
                <a:latin typeface="+mj-lt"/>
              </a:rPr>
              <a:pPr/>
              <a:t>27</a:t>
            </a:fld>
            <a:endParaRPr lang="en-US" sz="1600" dirty="0">
              <a:solidFill>
                <a:schemeClr val="bg1"/>
              </a:solidFill>
              <a:latin typeface="+mj-lt"/>
            </a:endParaRPr>
          </a:p>
        </p:txBody>
      </p:sp>
    </p:spTree>
    <p:extLst>
      <p:ext uri="{BB962C8B-B14F-4D97-AF65-F5344CB8AC3E}">
        <p14:creationId xmlns:p14="http://schemas.microsoft.com/office/powerpoint/2010/main" val="1311134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E67B63-4A5E-410D-A90F-EE08AA44E2DB}"/>
              </a:ext>
            </a:extLst>
          </p:cNvPr>
          <p:cNvPicPr>
            <a:picLocks noChangeAspect="1"/>
          </p:cNvPicPr>
          <p:nvPr/>
        </p:nvPicPr>
        <p:blipFill rotWithShape="1">
          <a:blip r:embed="rId2"/>
          <a:srcRect l="51337" t="8598" r="10968" b="4933"/>
          <a:stretch/>
        </p:blipFill>
        <p:spPr>
          <a:xfrm>
            <a:off x="304800" y="1143000"/>
            <a:ext cx="8447904" cy="5450185"/>
          </a:xfrm>
          <a:prstGeom prst="rect">
            <a:avLst/>
          </a:prstGeom>
        </p:spPr>
      </p:pic>
      <p:sp>
        <p:nvSpPr>
          <p:cNvPr id="7" name="Star: 5 Points 6">
            <a:extLst>
              <a:ext uri="{FF2B5EF4-FFF2-40B4-BE49-F238E27FC236}">
                <a16:creationId xmlns:a16="http://schemas.microsoft.com/office/drawing/2014/main" id="{D7E573B2-5200-4306-B1D9-A46F14F2A5BA}"/>
              </a:ext>
            </a:extLst>
          </p:cNvPr>
          <p:cNvSpPr/>
          <p:nvPr/>
        </p:nvSpPr>
        <p:spPr>
          <a:xfrm>
            <a:off x="7098362" y="1858914"/>
            <a:ext cx="447192" cy="486491"/>
          </a:xfrm>
          <a:prstGeom prst="star5">
            <a:avLst/>
          </a:prstGeom>
          <a:gradFill>
            <a:gsLst>
              <a:gs pos="0">
                <a:srgbClr val="5E9EFF"/>
              </a:gs>
              <a:gs pos="39999">
                <a:srgbClr val="85C2FF"/>
              </a:gs>
              <a:gs pos="70000">
                <a:srgbClr val="C4D6EB"/>
              </a:gs>
              <a:gs pos="100000">
                <a:srgbClr val="FFEBFA"/>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556D2C8-FC2B-4470-BD7E-BBF4AAFDF52A}"/>
              </a:ext>
            </a:extLst>
          </p:cNvPr>
          <p:cNvSpPr txBox="1"/>
          <p:nvPr/>
        </p:nvSpPr>
        <p:spPr>
          <a:xfrm rot="1672046">
            <a:off x="7089189" y="1765683"/>
            <a:ext cx="2200060" cy="400110"/>
          </a:xfrm>
          <a:prstGeom prst="rect">
            <a:avLst/>
          </a:prstGeom>
          <a:noFill/>
        </p:spPr>
        <p:txBody>
          <a:bodyPr wrap="square" rtlCol="0">
            <a:spAutoFit/>
          </a:bodyPr>
          <a:lstStyle/>
          <a:p>
            <a:r>
              <a:rPr lang="en-US" sz="2000" b="1" i="1" dirty="0">
                <a:solidFill>
                  <a:schemeClr val="bg1"/>
                </a:solidFill>
                <a:latin typeface="+mj-lt"/>
              </a:rPr>
              <a:t>Mason</a:t>
            </a:r>
            <a:r>
              <a:rPr lang="en-US" sz="1600" b="1" i="1" dirty="0">
                <a:solidFill>
                  <a:schemeClr val="bg1"/>
                </a:solidFill>
                <a:latin typeface="+mj-lt"/>
              </a:rPr>
              <a:t> </a:t>
            </a:r>
            <a:r>
              <a:rPr lang="en-US" sz="2000" b="1" i="1" dirty="0">
                <a:solidFill>
                  <a:schemeClr val="bg1"/>
                </a:solidFill>
                <a:latin typeface="+mj-lt"/>
              </a:rPr>
              <a:t>Creek</a:t>
            </a:r>
          </a:p>
        </p:txBody>
      </p:sp>
      <p:sp>
        <p:nvSpPr>
          <p:cNvPr id="9" name="Left Arrow 13">
            <a:extLst>
              <a:ext uri="{FF2B5EF4-FFF2-40B4-BE49-F238E27FC236}">
                <a16:creationId xmlns:a16="http://schemas.microsoft.com/office/drawing/2014/main" id="{AE43D909-F358-42F3-8380-D48292B13F77}"/>
              </a:ext>
            </a:extLst>
          </p:cNvPr>
          <p:cNvSpPr/>
          <p:nvPr/>
        </p:nvSpPr>
        <p:spPr bwMode="auto">
          <a:xfrm rot="6492407">
            <a:off x="6184115" y="2369277"/>
            <a:ext cx="279535" cy="183471"/>
          </a:xfrm>
          <a:prstGeom prst="leftArrow">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dirty="0">
              <a:solidFill>
                <a:srgbClr val="FFFFFF"/>
              </a:solidFill>
            </a:endParaRPr>
          </a:p>
        </p:txBody>
      </p:sp>
      <p:sp>
        <p:nvSpPr>
          <p:cNvPr id="20" name="TextBox 19">
            <a:extLst>
              <a:ext uri="{FF2B5EF4-FFF2-40B4-BE49-F238E27FC236}">
                <a16:creationId xmlns:a16="http://schemas.microsoft.com/office/drawing/2014/main" id="{5989EAB1-7ECD-4ED6-BC18-B7B7E1BBC03F}"/>
              </a:ext>
            </a:extLst>
          </p:cNvPr>
          <p:cNvSpPr txBox="1"/>
          <p:nvPr/>
        </p:nvSpPr>
        <p:spPr>
          <a:xfrm rot="20499711">
            <a:off x="1570913" y="4607840"/>
            <a:ext cx="3250843" cy="430887"/>
          </a:xfrm>
          <a:prstGeom prst="rect">
            <a:avLst/>
          </a:prstGeom>
          <a:noFill/>
        </p:spPr>
        <p:txBody>
          <a:bodyPr wrap="square" rtlCol="0">
            <a:spAutoFit/>
          </a:bodyPr>
          <a:lstStyle/>
          <a:p>
            <a:r>
              <a:rPr lang="en-US" sz="2200" b="1" i="1" dirty="0">
                <a:solidFill>
                  <a:schemeClr val="bg1"/>
                </a:solidFill>
                <a:latin typeface="+mj-lt"/>
              </a:rPr>
              <a:t>Side Channel Project </a:t>
            </a:r>
          </a:p>
        </p:txBody>
      </p:sp>
      <p:sp>
        <p:nvSpPr>
          <p:cNvPr id="2" name="Slide Number Placeholder 1"/>
          <p:cNvSpPr>
            <a:spLocks noGrp="1"/>
          </p:cNvSpPr>
          <p:nvPr>
            <p:ph type="sldNum" sz="quarter" idx="12"/>
          </p:nvPr>
        </p:nvSpPr>
        <p:spPr/>
        <p:txBody>
          <a:bodyPr/>
          <a:lstStyle/>
          <a:p>
            <a:fld id="{3B8E308B-A00F-4B4A-9D45-8F3469E4C9F6}" type="slidenum">
              <a:rPr lang="en-US" sz="1600" smtClean="0">
                <a:solidFill>
                  <a:schemeClr val="bg1"/>
                </a:solidFill>
                <a:latin typeface="+mj-lt"/>
              </a:rPr>
              <a:t>28</a:t>
            </a:fld>
            <a:endParaRPr lang="en-US" sz="1600" dirty="0">
              <a:solidFill>
                <a:schemeClr val="bg1"/>
              </a:solidFill>
              <a:latin typeface="+mj-lt"/>
            </a:endParaRPr>
          </a:p>
        </p:txBody>
      </p:sp>
      <p:sp>
        <p:nvSpPr>
          <p:cNvPr id="10" name="Title 1">
            <a:extLst>
              <a:ext uri="{FF2B5EF4-FFF2-40B4-BE49-F238E27FC236}">
                <a16:creationId xmlns:a16="http://schemas.microsoft.com/office/drawing/2014/main" id="{0365B2C1-29EE-46CC-B531-9472C68FE825}"/>
              </a:ext>
            </a:extLst>
          </p:cNvPr>
          <p:cNvSpPr txBox="1">
            <a:spLocks/>
          </p:cNvSpPr>
          <p:nvPr/>
        </p:nvSpPr>
        <p:spPr>
          <a:xfrm>
            <a:off x="1797095" y="434881"/>
            <a:ext cx="6019800"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1"/>
                </a:solidFill>
              </a:rPr>
              <a:t>Tie to Existing Project</a:t>
            </a:r>
            <a:endParaRPr lang="en-US" sz="44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470061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22F0-B6CC-44EB-9292-58C507D9D5E4}"/>
              </a:ext>
            </a:extLst>
          </p:cNvPr>
          <p:cNvSpPr>
            <a:spLocks noGrp="1"/>
          </p:cNvSpPr>
          <p:nvPr>
            <p:ph type="title"/>
          </p:nvPr>
        </p:nvSpPr>
        <p:spPr>
          <a:xfrm>
            <a:off x="608406" y="228600"/>
            <a:ext cx="7886700" cy="1325563"/>
          </a:xfrm>
        </p:spPr>
        <p:txBody>
          <a:bodyPr/>
          <a:lstStyle/>
          <a:p>
            <a:r>
              <a:rPr lang="en-US" dirty="0"/>
              <a:t>	</a:t>
            </a:r>
            <a:r>
              <a:rPr lang="en-US" sz="4000" dirty="0">
                <a:solidFill>
                  <a:schemeClr val="tx1"/>
                </a:solidFill>
              </a:rPr>
              <a:t>Improve Spawning Habitat</a:t>
            </a:r>
          </a:p>
        </p:txBody>
      </p:sp>
      <p:pic>
        <p:nvPicPr>
          <p:cNvPr id="4" name="Content Placeholder 3">
            <a:extLst>
              <a:ext uri="{FF2B5EF4-FFF2-40B4-BE49-F238E27FC236}">
                <a16:creationId xmlns:a16="http://schemas.microsoft.com/office/drawing/2014/main" id="{E5EFAA72-35F9-4516-B8F5-30D13AE41FC6}"/>
              </a:ext>
            </a:extLst>
          </p:cNvPr>
          <p:cNvPicPr>
            <a:picLocks noGrp="1" noChangeAspect="1"/>
          </p:cNvPicPr>
          <p:nvPr>
            <p:ph idx="1"/>
          </p:nvPr>
        </p:nvPicPr>
        <p:blipFill rotWithShape="1">
          <a:blip r:embed="rId2"/>
          <a:srcRect l="58732" t="22962" r="15792" b="11197"/>
          <a:stretch/>
        </p:blipFill>
        <p:spPr>
          <a:xfrm>
            <a:off x="152400" y="1325562"/>
            <a:ext cx="4822167" cy="3505074"/>
          </a:xfrm>
          <a:prstGeom prst="rect">
            <a:avLst/>
          </a:prstGeom>
        </p:spPr>
      </p:pic>
      <p:pic>
        <p:nvPicPr>
          <p:cNvPr id="6" name="Picture 5">
            <a:extLst>
              <a:ext uri="{FF2B5EF4-FFF2-40B4-BE49-F238E27FC236}">
                <a16:creationId xmlns:a16="http://schemas.microsoft.com/office/drawing/2014/main" id="{DD72900B-4DE6-4F19-A092-4A6594C0B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11615" y="1963917"/>
            <a:ext cx="5106838" cy="3830129"/>
          </a:xfrm>
          <a:prstGeom prst="rect">
            <a:avLst/>
          </a:prstGeom>
        </p:spPr>
      </p:pic>
      <p:pic>
        <p:nvPicPr>
          <p:cNvPr id="7" name="Picture 6">
            <a:extLst>
              <a:ext uri="{FF2B5EF4-FFF2-40B4-BE49-F238E27FC236}">
                <a16:creationId xmlns:a16="http://schemas.microsoft.com/office/drawing/2014/main" id="{7ACC75A9-0868-443D-8B21-7839839F72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6" t="59560" r="60253" b="6730"/>
          <a:stretch/>
        </p:blipFill>
        <p:spPr>
          <a:xfrm rot="5400000">
            <a:off x="7804439" y="1550285"/>
            <a:ext cx="1400384" cy="950937"/>
          </a:xfrm>
          <a:prstGeom prst="rect">
            <a:avLst/>
          </a:prstGeom>
        </p:spPr>
      </p:pic>
      <p:sp>
        <p:nvSpPr>
          <p:cNvPr id="3" name="Slide Number Placeholder 2"/>
          <p:cNvSpPr>
            <a:spLocks noGrp="1"/>
          </p:cNvSpPr>
          <p:nvPr>
            <p:ph type="sldNum" sz="quarter" idx="12"/>
          </p:nvPr>
        </p:nvSpPr>
        <p:spPr/>
        <p:txBody>
          <a:bodyPr/>
          <a:lstStyle/>
          <a:p>
            <a:fld id="{3B8E308B-A00F-4B4A-9D45-8F3469E4C9F6}" type="slidenum">
              <a:rPr lang="en-US" sz="1600" smtClean="0">
                <a:solidFill>
                  <a:schemeClr val="bg1"/>
                </a:solidFill>
                <a:latin typeface="+mj-lt"/>
              </a:rPr>
              <a:t>29</a:t>
            </a:fld>
            <a:endParaRPr lang="en-US" sz="1600">
              <a:solidFill>
                <a:schemeClr val="bg1"/>
              </a:solidFill>
              <a:latin typeface="+mj-lt"/>
            </a:endParaRPr>
          </a:p>
        </p:txBody>
      </p:sp>
      <p:sp>
        <p:nvSpPr>
          <p:cNvPr id="8" name="TextBox 7"/>
          <p:cNvSpPr txBox="1"/>
          <p:nvPr/>
        </p:nvSpPr>
        <p:spPr>
          <a:xfrm>
            <a:off x="152400" y="4876800"/>
            <a:ext cx="4423006" cy="1938992"/>
          </a:xfrm>
          <a:prstGeom prst="rect">
            <a:avLst/>
          </a:prstGeom>
          <a:noFill/>
        </p:spPr>
        <p:txBody>
          <a:bodyPr wrap="none" rtlCol="0">
            <a:spAutoFit/>
          </a:bodyPr>
          <a:lstStyle/>
          <a:p>
            <a:r>
              <a:rPr lang="en-US" sz="2000" dirty="0">
                <a:latin typeface="+mj-lt"/>
              </a:rPr>
              <a:t>Diversify 4,000 lineal feet with wood</a:t>
            </a:r>
          </a:p>
          <a:p>
            <a:endParaRPr lang="en-US" sz="2000" dirty="0">
              <a:latin typeface="+mj-lt"/>
            </a:endParaRPr>
          </a:p>
          <a:p>
            <a:r>
              <a:rPr lang="en-US" sz="2000" dirty="0">
                <a:latin typeface="+mj-lt"/>
              </a:rPr>
              <a:t>Create 20 pools </a:t>
            </a:r>
          </a:p>
          <a:p>
            <a:endParaRPr lang="en-US" sz="2000" dirty="0">
              <a:latin typeface="+mj-lt"/>
            </a:endParaRPr>
          </a:p>
          <a:p>
            <a:r>
              <a:rPr lang="en-US" sz="2000" dirty="0">
                <a:latin typeface="+mj-lt"/>
              </a:rPr>
              <a:t>Reconnect 19 acres of floodplain</a:t>
            </a:r>
          </a:p>
          <a:p>
            <a:endParaRPr lang="en-US" sz="2000" dirty="0">
              <a:latin typeface="+mj-lt"/>
            </a:endParaRPr>
          </a:p>
        </p:txBody>
      </p:sp>
      <p:sp>
        <p:nvSpPr>
          <p:cNvPr id="9" name="Title 1">
            <a:extLst>
              <a:ext uri="{FF2B5EF4-FFF2-40B4-BE49-F238E27FC236}">
                <a16:creationId xmlns:a16="http://schemas.microsoft.com/office/drawing/2014/main" id="{8CEF1819-31F5-4C89-9E14-B4D0085D230B}"/>
              </a:ext>
            </a:extLst>
          </p:cNvPr>
          <p:cNvSpPr txBox="1">
            <a:spLocks/>
          </p:cNvSpPr>
          <p:nvPr/>
        </p:nvSpPr>
        <p:spPr>
          <a:xfrm>
            <a:off x="1600200" y="685799"/>
            <a:ext cx="6275165" cy="893055"/>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a:solidFill>
                  <a:schemeClr val="bg2">
                    <a:lumMod val="25000"/>
                  </a:schemeClr>
                </a:solidFill>
                <a:latin typeface="Garamond" panose="02020404030301010803" pitchFamily="18" charset="0"/>
              </a:rPr>
              <a:t>Acquisition &amp; Landowners  </a:t>
            </a:r>
            <a:endParaRPr lang="en-US" sz="4400" dirty="0">
              <a:solidFill>
                <a:schemeClr val="bg2">
                  <a:lumMod val="25000"/>
                </a:schemeClr>
              </a:solidFill>
              <a:latin typeface="Garamond" panose="02020404030301010803" pitchFamily="18" charset="0"/>
            </a:endParaRPr>
          </a:p>
        </p:txBody>
      </p:sp>
    </p:spTree>
    <p:extLst>
      <p:ext uri="{BB962C8B-B14F-4D97-AF65-F5344CB8AC3E}">
        <p14:creationId xmlns:p14="http://schemas.microsoft.com/office/powerpoint/2010/main" val="246037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819400" y="110779"/>
            <a:ext cx="3135086"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25000"/>
                  </a:schemeClr>
                </a:solidFill>
                <a:latin typeface="Garamond" panose="02020404030301010803" pitchFamily="18" charset="0"/>
              </a:rPr>
              <a:t>      Goals </a:t>
            </a:r>
            <a:endParaRPr lang="en-US" sz="4400" dirty="0">
              <a:solidFill>
                <a:schemeClr val="bg2">
                  <a:lumMod val="25000"/>
                </a:schemeClr>
              </a:solidFill>
              <a:latin typeface="Garamond" panose="02020404030301010803" pitchFamily="18" charset="0"/>
            </a:endParaRPr>
          </a:p>
        </p:txBody>
      </p:sp>
      <p:sp>
        <p:nvSpPr>
          <p:cNvPr id="7" name="Subtitle 4">
            <a:extLst>
              <a:ext uri="{FF2B5EF4-FFF2-40B4-BE49-F238E27FC236}">
                <a16:creationId xmlns:a16="http://schemas.microsoft.com/office/drawing/2014/main" id="{7A4B1088-5721-4404-8A7F-1E1954C21031}"/>
              </a:ext>
            </a:extLst>
          </p:cNvPr>
          <p:cNvSpPr>
            <a:spLocks noGrp="1"/>
          </p:cNvSpPr>
          <p:nvPr>
            <p:ph/>
          </p:nvPr>
        </p:nvSpPr>
        <p:spPr>
          <a:xfrm>
            <a:off x="152400" y="762001"/>
            <a:ext cx="8839200" cy="5867400"/>
          </a:xfrm>
          <a:gradFill>
            <a:gsLst>
              <a:gs pos="0">
                <a:srgbClr val="5E9EFF"/>
              </a:gs>
              <a:gs pos="39999">
                <a:srgbClr val="85C2FF"/>
              </a:gs>
              <a:gs pos="70000">
                <a:srgbClr val="C4D6EB"/>
              </a:gs>
            </a:gsLst>
            <a:lin ang="5400000" scaled="0"/>
          </a:gradFill>
        </p:spPr>
        <p:txBody>
          <a:bodyPr>
            <a:noAutofit/>
          </a:bodyPr>
          <a:lstStyle/>
          <a:p>
            <a:pPr marL="0" indent="0">
              <a:spcBef>
                <a:spcPts val="0"/>
              </a:spcBef>
              <a:buNone/>
            </a:pPr>
            <a:r>
              <a:rPr lang="en-US" sz="2400" dirty="0">
                <a:solidFill>
                  <a:schemeClr val="bg1"/>
                </a:solidFill>
                <a:latin typeface="Trebuchet MS (Headings)"/>
              </a:rPr>
              <a:t>1</a:t>
            </a:r>
            <a:r>
              <a:rPr lang="en-US" dirty="0">
                <a:solidFill>
                  <a:schemeClr val="bg1"/>
                </a:solidFill>
                <a:latin typeface="Garamond" panose="02020404030301010803" pitchFamily="18" charset="0"/>
              </a:rPr>
              <a:t>. </a:t>
            </a:r>
            <a:r>
              <a:rPr lang="en-US" b="1" dirty="0">
                <a:solidFill>
                  <a:schemeClr val="bg1"/>
                </a:solidFill>
                <a:latin typeface="Garamond" panose="02020404030301010803" pitchFamily="18" charset="0"/>
              </a:rPr>
              <a:t>Acquire Parcels </a:t>
            </a:r>
            <a:r>
              <a:rPr lang="en-US" dirty="0">
                <a:solidFill>
                  <a:schemeClr val="bg1"/>
                </a:solidFill>
                <a:latin typeface="Garamond" panose="02020404030301010803" pitchFamily="18" charset="0"/>
              </a:rPr>
              <a:t>to achieve 2 high priority projects as part </a:t>
            </a:r>
          </a:p>
          <a:p>
            <a:pPr marL="0" indent="0">
              <a:spcBef>
                <a:spcPts val="0"/>
              </a:spcBef>
              <a:buNone/>
            </a:pPr>
            <a:r>
              <a:rPr lang="en-US" dirty="0">
                <a:solidFill>
                  <a:schemeClr val="bg1"/>
                </a:solidFill>
                <a:latin typeface="Garamond" panose="02020404030301010803" pitchFamily="18" charset="0"/>
              </a:rPr>
              <a:t>    of the Lower East Fork Habitat Restoration Plan (LCFRB   </a:t>
            </a:r>
          </a:p>
          <a:p>
            <a:pPr marL="0" indent="0">
              <a:spcBef>
                <a:spcPts val="0"/>
              </a:spcBef>
              <a:buNone/>
            </a:pPr>
            <a:r>
              <a:rPr lang="en-US" dirty="0">
                <a:solidFill>
                  <a:schemeClr val="bg1"/>
                </a:solidFill>
                <a:latin typeface="Garamond" panose="02020404030301010803" pitchFamily="18" charset="0"/>
              </a:rPr>
              <a:t>    2009) &amp; may be our last chance current landowners</a:t>
            </a:r>
          </a:p>
          <a:p>
            <a:pPr marL="0" indent="0">
              <a:spcBef>
                <a:spcPts val="0"/>
              </a:spcBef>
              <a:buNone/>
            </a:pPr>
            <a:r>
              <a:rPr lang="en-US" dirty="0">
                <a:solidFill>
                  <a:schemeClr val="bg1"/>
                </a:solidFill>
                <a:latin typeface="Garamond" panose="02020404030301010803" pitchFamily="18" charset="0"/>
              </a:rPr>
              <a:t>2. </a:t>
            </a:r>
            <a:r>
              <a:rPr lang="en-US" b="1" dirty="0">
                <a:solidFill>
                  <a:schemeClr val="bg1"/>
                </a:solidFill>
                <a:latin typeface="Garamond" panose="02020404030301010803" pitchFamily="18" charset="0"/>
              </a:rPr>
              <a:t>Watershed Approach </a:t>
            </a:r>
            <a:r>
              <a:rPr lang="en-US" dirty="0">
                <a:solidFill>
                  <a:schemeClr val="bg1"/>
                </a:solidFill>
                <a:latin typeface="Garamond" panose="02020404030301010803" pitchFamily="18" charset="0"/>
              </a:rPr>
              <a:t>to connect with other projects and </a:t>
            </a:r>
          </a:p>
          <a:p>
            <a:pPr marL="0" indent="0">
              <a:spcBef>
                <a:spcPts val="0"/>
              </a:spcBef>
              <a:buNone/>
            </a:pPr>
            <a:r>
              <a:rPr lang="en-US" dirty="0">
                <a:solidFill>
                  <a:schemeClr val="bg1"/>
                </a:solidFill>
                <a:latin typeface="Garamond" panose="02020404030301010803" pitchFamily="18" charset="0"/>
              </a:rPr>
              <a:t>    address identified limiting factors in the basin </a:t>
            </a:r>
          </a:p>
          <a:p>
            <a:pPr marL="0" indent="0">
              <a:spcBef>
                <a:spcPts val="0"/>
              </a:spcBef>
              <a:buNone/>
            </a:pPr>
            <a:r>
              <a:rPr lang="en-US" dirty="0">
                <a:solidFill>
                  <a:schemeClr val="bg1"/>
                </a:solidFill>
                <a:latin typeface="Garamond" panose="02020404030301010803" pitchFamily="18" charset="0"/>
              </a:rPr>
              <a:t>3. </a:t>
            </a:r>
            <a:r>
              <a:rPr lang="en-US" b="1" dirty="0">
                <a:solidFill>
                  <a:schemeClr val="bg1"/>
                </a:solidFill>
                <a:latin typeface="Garamond" panose="02020404030301010803" pitchFamily="18" charset="0"/>
              </a:rPr>
              <a:t>Restore</a:t>
            </a:r>
            <a:r>
              <a:rPr lang="en-US" dirty="0">
                <a:solidFill>
                  <a:schemeClr val="bg1"/>
                </a:solidFill>
                <a:latin typeface="Garamond" panose="02020404030301010803" pitchFamily="18" charset="0"/>
              </a:rPr>
              <a:t> juvenile rearing and spawning habitats &amp;    </a:t>
            </a:r>
          </a:p>
          <a:p>
            <a:pPr marL="0" indent="0">
              <a:spcBef>
                <a:spcPts val="0"/>
              </a:spcBef>
              <a:buNone/>
            </a:pPr>
            <a:r>
              <a:rPr lang="en-US" dirty="0">
                <a:solidFill>
                  <a:schemeClr val="bg1"/>
                </a:solidFill>
                <a:latin typeface="Garamond" panose="02020404030301010803" pitchFamily="18" charset="0"/>
              </a:rPr>
              <a:t>    riparian buffers along 1 mile of the E. Fork &amp; Mason Cr. </a:t>
            </a:r>
          </a:p>
          <a:p>
            <a:pPr marL="0" indent="0">
              <a:spcBef>
                <a:spcPts val="0"/>
              </a:spcBef>
              <a:buNone/>
            </a:pPr>
            <a:r>
              <a:rPr lang="en-US" dirty="0">
                <a:solidFill>
                  <a:schemeClr val="bg1"/>
                </a:solidFill>
                <a:latin typeface="Garamond" panose="02020404030301010803" pitchFamily="18" charset="0"/>
              </a:rPr>
              <a:t>4. </a:t>
            </a:r>
            <a:r>
              <a:rPr lang="en-US" b="1" dirty="0">
                <a:solidFill>
                  <a:schemeClr val="bg1"/>
                </a:solidFill>
                <a:latin typeface="Garamond" panose="02020404030301010803" pitchFamily="18" charset="0"/>
              </a:rPr>
              <a:t>Continue county stewardship </a:t>
            </a:r>
            <a:r>
              <a:rPr lang="en-US" dirty="0">
                <a:solidFill>
                  <a:schemeClr val="bg1"/>
                </a:solidFill>
                <a:latin typeface="Garamond" panose="02020404030301010803" pitchFamily="18" charset="0"/>
              </a:rPr>
              <a:t>and high community  </a:t>
            </a:r>
          </a:p>
          <a:p>
            <a:pPr marL="0" indent="0">
              <a:spcBef>
                <a:spcPts val="0"/>
              </a:spcBef>
              <a:buNone/>
            </a:pPr>
            <a:r>
              <a:rPr lang="en-US" dirty="0">
                <a:solidFill>
                  <a:schemeClr val="bg1"/>
                </a:solidFill>
                <a:latin typeface="Garamond" panose="02020404030301010803" pitchFamily="18" charset="0"/>
              </a:rPr>
              <a:t>     support for this project.</a:t>
            </a:r>
          </a:p>
          <a:p>
            <a:pPr marL="0" indent="0">
              <a:spcBef>
                <a:spcPts val="0"/>
              </a:spcBef>
              <a:buNone/>
            </a:pPr>
            <a:r>
              <a:rPr lang="en-US" dirty="0">
                <a:solidFill>
                  <a:schemeClr val="bg1"/>
                </a:solidFill>
                <a:latin typeface="Garamond" panose="02020404030301010803" pitchFamily="18" charset="0"/>
              </a:rPr>
              <a:t>5. Support East Fork designation of </a:t>
            </a:r>
            <a:r>
              <a:rPr lang="en-US" b="1" dirty="0">
                <a:solidFill>
                  <a:schemeClr val="bg1"/>
                </a:solidFill>
                <a:latin typeface="Garamond" panose="02020404030301010803" pitchFamily="18" charset="0"/>
              </a:rPr>
              <a:t>wild steelhead gene  </a:t>
            </a:r>
          </a:p>
          <a:p>
            <a:pPr marL="0" indent="0">
              <a:spcBef>
                <a:spcPts val="0"/>
              </a:spcBef>
              <a:buNone/>
            </a:pPr>
            <a:r>
              <a:rPr lang="en-US" b="1" dirty="0">
                <a:solidFill>
                  <a:schemeClr val="bg1"/>
                </a:solidFill>
                <a:latin typeface="Garamond" panose="02020404030301010803" pitchFamily="18" charset="0"/>
              </a:rPr>
              <a:t>    bank  </a:t>
            </a:r>
          </a:p>
          <a:p>
            <a:pPr marL="0" indent="0">
              <a:spcBef>
                <a:spcPts val="0"/>
              </a:spcBef>
              <a:buNone/>
            </a:pPr>
            <a:r>
              <a:rPr lang="en-US" dirty="0">
                <a:solidFill>
                  <a:schemeClr val="bg1"/>
                </a:solidFill>
                <a:latin typeface="Garamond" panose="02020404030301010803" pitchFamily="18" charset="0"/>
              </a:rPr>
              <a:t>6. Expand </a:t>
            </a:r>
            <a:r>
              <a:rPr lang="en-US" b="1" dirty="0">
                <a:solidFill>
                  <a:schemeClr val="bg1"/>
                </a:solidFill>
                <a:latin typeface="Garamond" panose="02020404030301010803" pitchFamily="18" charset="0"/>
              </a:rPr>
              <a:t>cold water refuge </a:t>
            </a:r>
            <a:r>
              <a:rPr lang="en-US" dirty="0">
                <a:solidFill>
                  <a:schemeClr val="bg1"/>
                </a:solidFill>
                <a:latin typeface="Garamond" panose="02020404030301010803" pitchFamily="18" charset="0"/>
              </a:rPr>
              <a:t>potential </a:t>
            </a:r>
          </a:p>
          <a:p>
            <a:pPr marL="625475" indent="0">
              <a:spcBef>
                <a:spcPts val="0"/>
              </a:spcBef>
              <a:buNone/>
            </a:pPr>
            <a:endParaRPr lang="en-US" sz="2200" dirty="0">
              <a:solidFill>
                <a:schemeClr val="tx1"/>
              </a:solidFill>
              <a:latin typeface="+mj-lt"/>
            </a:endParaRPr>
          </a:p>
          <a:p>
            <a:pPr marL="457200" lvl="1" indent="0">
              <a:buNone/>
            </a:pPr>
            <a:endParaRPr lang="en-US" sz="2400" dirty="0">
              <a:latin typeface="Century Gothic" panose="020B0502020202020204" pitchFamily="34" charset="0"/>
            </a:endParaRPr>
          </a:p>
        </p:txBody>
      </p:sp>
    </p:spTree>
    <p:extLst>
      <p:ext uri="{BB962C8B-B14F-4D97-AF65-F5344CB8AC3E}">
        <p14:creationId xmlns:p14="http://schemas.microsoft.com/office/powerpoint/2010/main" val="141814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0CD5B1-7353-4A56-AFCC-50DD82E7258E}"/>
              </a:ext>
            </a:extLst>
          </p:cNvPr>
          <p:cNvSpPr>
            <a:spLocks noGrp="1"/>
          </p:cNvSpPr>
          <p:nvPr>
            <p:ph type="title"/>
          </p:nvPr>
        </p:nvSpPr>
        <p:spPr>
          <a:xfrm>
            <a:off x="914400" y="304800"/>
            <a:ext cx="7365521" cy="1075084"/>
          </a:xfrm>
        </p:spPr>
        <p:txBody>
          <a:bodyPr>
            <a:noAutofit/>
          </a:bodyPr>
          <a:lstStyle/>
          <a:p>
            <a:r>
              <a:rPr lang="en-US" dirty="0">
                <a:solidFill>
                  <a:schemeClr val="tx1"/>
                </a:solidFill>
              </a:rPr>
              <a:t>Cold Water Refuge  </a:t>
            </a:r>
          </a:p>
        </p:txBody>
      </p:sp>
      <p:pic>
        <p:nvPicPr>
          <p:cNvPr id="8" name="Picture 7">
            <a:extLst>
              <a:ext uri="{FF2B5EF4-FFF2-40B4-BE49-F238E27FC236}">
                <a16:creationId xmlns:a16="http://schemas.microsoft.com/office/drawing/2014/main" id="{7C020CA2-28E1-43E2-A5E4-B87DF74C1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39430" y="1845021"/>
            <a:ext cx="5006566" cy="3754924"/>
          </a:xfrm>
          <a:prstGeom prst="rect">
            <a:avLst/>
          </a:prstGeom>
        </p:spPr>
      </p:pic>
      <p:sp>
        <p:nvSpPr>
          <p:cNvPr id="2" name="Slide Number Placeholder 1"/>
          <p:cNvSpPr>
            <a:spLocks noGrp="1"/>
          </p:cNvSpPr>
          <p:nvPr>
            <p:ph type="sldNum" sz="quarter" idx="12"/>
          </p:nvPr>
        </p:nvSpPr>
        <p:spPr/>
        <p:txBody>
          <a:bodyPr/>
          <a:lstStyle/>
          <a:p>
            <a:fld id="{3B8E308B-A00F-4B4A-9D45-8F3469E4C9F6}" type="slidenum">
              <a:rPr lang="en-US" sz="1600" smtClean="0">
                <a:solidFill>
                  <a:schemeClr val="bg1"/>
                </a:solidFill>
                <a:latin typeface="+mj-lt"/>
              </a:rPr>
              <a:t>30</a:t>
            </a:fld>
            <a:endParaRPr lang="en-US" sz="1600" dirty="0">
              <a:solidFill>
                <a:schemeClr val="bg1"/>
              </a:solidFill>
              <a:latin typeface="+mj-lt"/>
            </a:endParaRPr>
          </a:p>
        </p:txBody>
      </p:sp>
      <p:sp>
        <p:nvSpPr>
          <p:cNvPr id="3" name="TextBox 2"/>
          <p:cNvSpPr txBox="1"/>
          <p:nvPr/>
        </p:nvSpPr>
        <p:spPr>
          <a:xfrm>
            <a:off x="6477000" y="6239637"/>
            <a:ext cx="1683474" cy="400110"/>
          </a:xfrm>
          <a:prstGeom prst="rect">
            <a:avLst/>
          </a:prstGeom>
          <a:noFill/>
        </p:spPr>
        <p:txBody>
          <a:bodyPr wrap="none" rtlCol="0">
            <a:spAutoFit/>
          </a:bodyPr>
          <a:lstStyle/>
          <a:p>
            <a:r>
              <a:rPr lang="en-US" sz="2000" dirty="0" err="1">
                <a:latin typeface="+mj-lt"/>
              </a:rPr>
              <a:t>Hiteon</a:t>
            </a:r>
            <a:r>
              <a:rPr lang="en-US" sz="2000" dirty="0">
                <a:latin typeface="+mj-lt"/>
              </a:rPr>
              <a:t> Creek</a:t>
            </a:r>
          </a:p>
        </p:txBody>
      </p:sp>
      <p:sp>
        <p:nvSpPr>
          <p:cNvPr id="4" name="TextBox 3"/>
          <p:cNvSpPr txBox="1"/>
          <p:nvPr/>
        </p:nvSpPr>
        <p:spPr>
          <a:xfrm>
            <a:off x="533400" y="1524000"/>
            <a:ext cx="4572000" cy="4154984"/>
          </a:xfrm>
          <a:prstGeom prst="rect">
            <a:avLst/>
          </a:prstGeom>
          <a:noFill/>
        </p:spPr>
        <p:txBody>
          <a:bodyPr wrap="square" rtlCol="0">
            <a:spAutoFit/>
          </a:bodyPr>
          <a:lstStyle/>
          <a:p>
            <a:r>
              <a:rPr lang="en-US" sz="2400" dirty="0">
                <a:latin typeface="+mj-lt"/>
              </a:rPr>
              <a:t>Excavate backwater channels to the north of the main channel to provide off-channel habitat and capture cool groundwater originating from the valley wall</a:t>
            </a:r>
          </a:p>
          <a:p>
            <a:endParaRPr lang="en-US" sz="2400" dirty="0">
              <a:latin typeface="+mj-lt"/>
            </a:endParaRPr>
          </a:p>
          <a:p>
            <a:r>
              <a:rPr lang="en-US" sz="2400" dirty="0">
                <a:latin typeface="+mj-lt"/>
              </a:rPr>
              <a:t>Restore riparian vegetation to provide shading</a:t>
            </a:r>
          </a:p>
          <a:p>
            <a:endParaRPr lang="en-US" sz="2400" dirty="0">
              <a:latin typeface="+mj-lt"/>
            </a:endParaRPr>
          </a:p>
          <a:p>
            <a:r>
              <a:rPr lang="en-US" sz="2400" dirty="0">
                <a:latin typeface="+mj-lt"/>
              </a:rPr>
              <a:t>Wetland enhancement</a:t>
            </a:r>
          </a:p>
        </p:txBody>
      </p:sp>
      <p:sp>
        <p:nvSpPr>
          <p:cNvPr id="7" name="Title 1">
            <a:extLst>
              <a:ext uri="{FF2B5EF4-FFF2-40B4-BE49-F238E27FC236}">
                <a16:creationId xmlns:a16="http://schemas.microsoft.com/office/drawing/2014/main" id="{06A24403-40A5-436B-A25C-30FFC7D1585F}"/>
              </a:ext>
            </a:extLst>
          </p:cNvPr>
          <p:cNvSpPr txBox="1">
            <a:spLocks/>
          </p:cNvSpPr>
          <p:nvPr/>
        </p:nvSpPr>
        <p:spPr>
          <a:xfrm>
            <a:off x="1600200" y="685799"/>
            <a:ext cx="6275165" cy="893055"/>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a:solidFill>
                  <a:schemeClr val="bg2">
                    <a:lumMod val="25000"/>
                  </a:schemeClr>
                </a:solidFill>
                <a:latin typeface="Garamond" panose="02020404030301010803" pitchFamily="18" charset="0"/>
              </a:rPr>
              <a:t>Acquisition &amp; Landowners  </a:t>
            </a:r>
            <a:endParaRPr lang="en-US" sz="4400" dirty="0">
              <a:solidFill>
                <a:schemeClr val="bg2">
                  <a:lumMod val="25000"/>
                </a:schemeClr>
              </a:solidFill>
              <a:latin typeface="Garamond" panose="02020404030301010803" pitchFamily="18" charset="0"/>
            </a:endParaRPr>
          </a:p>
        </p:txBody>
      </p:sp>
    </p:spTree>
    <p:extLst>
      <p:ext uri="{BB962C8B-B14F-4D97-AF65-F5344CB8AC3E}">
        <p14:creationId xmlns:p14="http://schemas.microsoft.com/office/powerpoint/2010/main" val="2176195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1143000"/>
            <a:ext cx="3124200" cy="1066800"/>
          </a:xfrm>
        </p:spPr>
        <p:txBody>
          <a:bodyPr>
            <a:normAutofit/>
          </a:bodyPr>
          <a:lstStyle/>
          <a:p>
            <a:r>
              <a:rPr lang="en-US" sz="3600" dirty="0">
                <a:solidFill>
                  <a:schemeClr val="tx1"/>
                </a:solidFill>
                <a:cs typeface="Times New Roman" panose="02020603050405020304" pitchFamily="18" charset="0"/>
              </a:rPr>
              <a:t>Stewardship</a:t>
            </a:r>
          </a:p>
        </p:txBody>
      </p:sp>
      <p:sp>
        <p:nvSpPr>
          <p:cNvPr id="6" name="Content Placeholder 5"/>
          <p:cNvSpPr>
            <a:spLocks noGrp="1"/>
          </p:cNvSpPr>
          <p:nvPr>
            <p:ph idx="1"/>
          </p:nvPr>
        </p:nvSpPr>
        <p:spPr>
          <a:xfrm>
            <a:off x="304800" y="4343400"/>
            <a:ext cx="8534400" cy="2093976"/>
          </a:xfrm>
        </p:spPr>
        <p:txBody>
          <a:bodyPr>
            <a:normAutofit/>
          </a:bodyPr>
          <a:lstStyle/>
          <a:p>
            <a:pPr marL="109728" indent="0">
              <a:buNone/>
            </a:pPr>
            <a:r>
              <a:rPr lang="en-US" sz="2000" dirty="0">
                <a:latin typeface="+mj-lt"/>
              </a:rPr>
              <a:t>Over ten restoration projects have been competed on County-owned land</a:t>
            </a:r>
          </a:p>
          <a:p>
            <a:pPr marL="109728" indent="0">
              <a:buNone/>
            </a:pPr>
            <a:endParaRPr lang="en-US" sz="2000" dirty="0">
              <a:solidFill>
                <a:schemeClr val="tx1">
                  <a:lumMod val="95000"/>
                </a:schemeClr>
              </a:solidFill>
              <a:latin typeface="+mj-lt"/>
            </a:endParaRPr>
          </a:p>
          <a:p>
            <a:pPr marL="109728" indent="0">
              <a:buNone/>
            </a:pPr>
            <a:r>
              <a:rPr lang="en-US" sz="2000" dirty="0">
                <a:latin typeface="+mj-lt"/>
              </a:rPr>
              <a:t>County has a variety of function-based divisions including Parks Maintenance, Vegetation Management, Engineering and Construction  to address stewardship and maintenance issues</a:t>
            </a:r>
          </a:p>
        </p:txBody>
      </p:sp>
      <p:sp>
        <p:nvSpPr>
          <p:cNvPr id="4" name="Slide Number Placeholder 3"/>
          <p:cNvSpPr>
            <a:spLocks noGrp="1"/>
          </p:cNvSpPr>
          <p:nvPr>
            <p:ph type="sldNum" sz="quarter" idx="12"/>
          </p:nvPr>
        </p:nvSpPr>
        <p:spPr/>
        <p:txBody>
          <a:bodyPr/>
          <a:lstStyle/>
          <a:p>
            <a:fld id="{3B8E308B-A00F-4B4A-9D45-8F3469E4C9F6}" type="slidenum">
              <a:rPr lang="en-US" sz="1400" smtClean="0">
                <a:solidFill>
                  <a:schemeClr val="bg1"/>
                </a:solidFill>
                <a:latin typeface="+mj-lt"/>
              </a:rPr>
              <a:t>31</a:t>
            </a:fld>
            <a:endParaRPr lang="en-US" sz="1400" dirty="0">
              <a:solidFill>
                <a:schemeClr val="bg1"/>
              </a:solidFill>
              <a:latin typeface="+mj-lt"/>
            </a:endParaRPr>
          </a:p>
        </p:txBody>
      </p:sp>
      <p:pic>
        <p:nvPicPr>
          <p:cNvPr id="13" name="Content Placeholder 10"/>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rcRect t="3061"/>
          <a:stretch>
            <a:fillRect/>
          </a:stretch>
        </p:blipFill>
        <p:spPr bwMode="auto">
          <a:xfrm>
            <a:off x="3962400" y="685800"/>
            <a:ext cx="5047854" cy="360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81000" y="2352675"/>
            <a:ext cx="3853869" cy="1323439"/>
          </a:xfrm>
          <a:prstGeom prst="rect">
            <a:avLst/>
          </a:prstGeom>
          <a:noFill/>
        </p:spPr>
        <p:txBody>
          <a:bodyPr wrap="square" rtlCol="0">
            <a:spAutoFit/>
          </a:bodyPr>
          <a:lstStyle/>
          <a:p>
            <a:r>
              <a:rPr lang="en-US" sz="2000" dirty="0">
                <a:latin typeface="+mj-lt"/>
              </a:rPr>
              <a:t>County and partners have assembled 2,200 acres along the East Fork Lewis River Greenway</a:t>
            </a:r>
          </a:p>
        </p:txBody>
      </p:sp>
    </p:spTree>
    <p:extLst>
      <p:ext uri="{BB962C8B-B14F-4D97-AF65-F5344CB8AC3E}">
        <p14:creationId xmlns:p14="http://schemas.microsoft.com/office/powerpoint/2010/main" val="508137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8E308B-A00F-4B4A-9D45-8F3469E4C9F6}" type="slidenum">
              <a:rPr lang="en-US" sz="1600" smtClean="0">
                <a:solidFill>
                  <a:schemeClr val="bg1"/>
                </a:solidFill>
                <a:latin typeface="+mj-lt"/>
              </a:rPr>
              <a:t>32</a:t>
            </a:fld>
            <a:endParaRPr lang="en-US" sz="1600" dirty="0">
              <a:solidFill>
                <a:schemeClr val="bg1"/>
              </a:solidFill>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45" t="11204" r="21221" b="11988"/>
          <a:stretch/>
        </p:blipFill>
        <p:spPr>
          <a:xfrm>
            <a:off x="3276600" y="1524000"/>
            <a:ext cx="5829300" cy="4570172"/>
          </a:xfrm>
          <a:prstGeom prst="rect">
            <a:avLst/>
          </a:prstGeom>
        </p:spPr>
      </p:pic>
      <p:sp>
        <p:nvSpPr>
          <p:cNvPr id="5" name="TextBox 4"/>
          <p:cNvSpPr txBox="1"/>
          <p:nvPr/>
        </p:nvSpPr>
        <p:spPr>
          <a:xfrm>
            <a:off x="416350" y="457200"/>
            <a:ext cx="8222825" cy="707886"/>
          </a:xfrm>
          <a:prstGeom prst="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000" dirty="0">
                <a:latin typeface="+mj-lt"/>
                <a:cs typeface="Times New Roman" panose="02020603050405020304" pitchFamily="18" charset="0"/>
              </a:rPr>
              <a:t>18-1412 Riparian Restoration</a:t>
            </a:r>
          </a:p>
        </p:txBody>
      </p:sp>
      <p:sp>
        <p:nvSpPr>
          <p:cNvPr id="6" name="TextBox 5"/>
          <p:cNvSpPr txBox="1"/>
          <p:nvPr/>
        </p:nvSpPr>
        <p:spPr>
          <a:xfrm>
            <a:off x="137671" y="2100926"/>
            <a:ext cx="3119879" cy="3046988"/>
          </a:xfrm>
          <a:prstGeom prst="rect">
            <a:avLst/>
          </a:prstGeom>
          <a:noFill/>
        </p:spPr>
        <p:txBody>
          <a:bodyPr wrap="square" rtlCol="0">
            <a:spAutoFit/>
          </a:bodyPr>
          <a:lstStyle/>
          <a:p>
            <a:r>
              <a:rPr lang="en-US" sz="2400" dirty="0">
                <a:latin typeface="+mj-lt"/>
              </a:rPr>
              <a:t>Reach	Width	Length</a:t>
            </a:r>
          </a:p>
          <a:p>
            <a:r>
              <a:rPr lang="en-US" sz="2400" dirty="0">
                <a:latin typeface="+mj-lt"/>
              </a:rPr>
              <a:t>EFL 4C	  100	 300	   </a:t>
            </a:r>
          </a:p>
          <a:p>
            <a:endParaRPr lang="en-US" sz="2400" dirty="0">
              <a:latin typeface="+mj-lt"/>
            </a:endParaRPr>
          </a:p>
          <a:p>
            <a:r>
              <a:rPr lang="en-US" sz="2400" dirty="0">
                <a:latin typeface="+mj-lt"/>
              </a:rPr>
              <a:t>EFL 5A	  100	 500</a:t>
            </a:r>
          </a:p>
          <a:p>
            <a:endParaRPr lang="en-US" sz="2400" dirty="0">
              <a:latin typeface="+mj-lt"/>
            </a:endParaRPr>
          </a:p>
          <a:p>
            <a:r>
              <a:rPr lang="en-US" sz="2400" dirty="0">
                <a:latin typeface="+mj-lt"/>
              </a:rPr>
              <a:t>MS 01	  200	4,000</a:t>
            </a:r>
          </a:p>
          <a:p>
            <a:endParaRPr lang="en-US" sz="2400" dirty="0">
              <a:latin typeface="+mj-lt"/>
            </a:endParaRPr>
          </a:p>
          <a:p>
            <a:r>
              <a:rPr lang="en-US" sz="2400" dirty="0">
                <a:latin typeface="+mj-lt"/>
              </a:rPr>
              <a:t>Total	20 acres</a:t>
            </a:r>
            <a:r>
              <a:rPr lang="en-US" dirty="0"/>
              <a:t>	</a:t>
            </a:r>
          </a:p>
        </p:txBody>
      </p:sp>
      <p:sp>
        <p:nvSpPr>
          <p:cNvPr id="7" name="Title 1">
            <a:extLst>
              <a:ext uri="{FF2B5EF4-FFF2-40B4-BE49-F238E27FC236}">
                <a16:creationId xmlns:a16="http://schemas.microsoft.com/office/drawing/2014/main" id="{4B759928-5776-42F7-9CBF-013108799719}"/>
              </a:ext>
            </a:extLst>
          </p:cNvPr>
          <p:cNvSpPr txBox="1">
            <a:spLocks/>
          </p:cNvSpPr>
          <p:nvPr/>
        </p:nvSpPr>
        <p:spPr>
          <a:xfrm>
            <a:off x="1524000" y="1117461"/>
            <a:ext cx="6275165" cy="893055"/>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25000"/>
                  </a:schemeClr>
                </a:solidFill>
                <a:latin typeface="Garamond" panose="02020404030301010803" pitchFamily="18" charset="0"/>
              </a:rPr>
              <a:t>Acquisition &amp; Landowners  </a:t>
            </a:r>
            <a:endParaRPr lang="en-US" sz="4400" dirty="0">
              <a:solidFill>
                <a:schemeClr val="bg2">
                  <a:lumMod val="25000"/>
                </a:schemeClr>
              </a:solidFill>
              <a:latin typeface="Garamond" panose="02020404030301010803" pitchFamily="18" charset="0"/>
            </a:endParaRPr>
          </a:p>
        </p:txBody>
      </p:sp>
    </p:spTree>
    <p:extLst>
      <p:ext uri="{BB962C8B-B14F-4D97-AF65-F5344CB8AC3E}">
        <p14:creationId xmlns:p14="http://schemas.microsoft.com/office/powerpoint/2010/main" val="2483136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hlinkClick r:id="rId3" action="ppaction://hlinksldjump"/>
          </p:cNvPr>
          <p:cNvSpPr txBox="1">
            <a:spLocks/>
          </p:cNvSpPr>
          <p:nvPr/>
        </p:nvSpPr>
        <p:spPr>
          <a:xfrm>
            <a:off x="3054901" y="152400"/>
            <a:ext cx="2987039"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25000"/>
                  </a:schemeClr>
                </a:solidFill>
                <a:latin typeface="Garamond" panose="02020404030301010803" pitchFamily="18" charset="0"/>
              </a:rPr>
              <a:t>    Designs</a:t>
            </a:r>
            <a:endParaRPr lang="en-US" sz="4000" i="1" dirty="0">
              <a:solidFill>
                <a:schemeClr val="bg1">
                  <a:lumMod val="65000"/>
                </a:schemeClr>
              </a:solidFill>
              <a:latin typeface="Garamond" panose="02020404030301010803" pitchFamily="18" charset="0"/>
            </a:endParaRPr>
          </a:p>
        </p:txBody>
      </p:sp>
      <p:sp>
        <p:nvSpPr>
          <p:cNvPr id="7" name="Subtitle 4"/>
          <p:cNvSpPr>
            <a:spLocks noGrp="1"/>
          </p:cNvSpPr>
          <p:nvPr>
            <p:ph/>
          </p:nvPr>
        </p:nvSpPr>
        <p:spPr>
          <a:xfrm>
            <a:off x="37642" y="1037880"/>
            <a:ext cx="7277558" cy="5410200"/>
          </a:xfrm>
          <a:gradFill>
            <a:gsLst>
              <a:gs pos="0">
                <a:srgbClr val="5E9EFF"/>
              </a:gs>
              <a:gs pos="39999">
                <a:srgbClr val="85C2FF"/>
              </a:gs>
              <a:gs pos="70000">
                <a:srgbClr val="C4D6EB"/>
              </a:gs>
              <a:gs pos="100000">
                <a:srgbClr val="FFEBFA"/>
              </a:gs>
            </a:gsLst>
            <a:lin ang="5400000" scaled="0"/>
          </a:gradFill>
        </p:spPr>
        <p:txBody>
          <a:bodyPr>
            <a:noAutofit/>
          </a:bodyPr>
          <a:lstStyle/>
          <a:p>
            <a:pPr marL="109728" indent="0" algn="l">
              <a:spcBef>
                <a:spcPts val="0"/>
              </a:spcBef>
              <a:spcAft>
                <a:spcPts val="300"/>
              </a:spcAft>
              <a:buNone/>
            </a:pPr>
            <a:r>
              <a:rPr lang="en-US" sz="2600" dirty="0">
                <a:solidFill>
                  <a:schemeClr val="bg1"/>
                </a:solidFill>
                <a:latin typeface="Garamond" panose="02020404030301010803" pitchFamily="18" charset="0"/>
              </a:rPr>
              <a:t>Build on Concept Designs (2009)</a:t>
            </a:r>
          </a:p>
          <a:p>
            <a:pPr marL="109728" indent="0" algn="l">
              <a:spcBef>
                <a:spcPts val="0"/>
              </a:spcBef>
              <a:spcAft>
                <a:spcPts val="300"/>
              </a:spcAft>
              <a:buNone/>
            </a:pPr>
            <a:r>
              <a:rPr lang="en-US" sz="2600" dirty="0">
                <a:solidFill>
                  <a:schemeClr val="bg1"/>
                </a:solidFill>
                <a:latin typeface="Garamond" panose="02020404030301010803" pitchFamily="18" charset="0"/>
              </a:rPr>
              <a:t>Reconnect mainstem- 3 options                              (Prelim. Designs) </a:t>
            </a:r>
          </a:p>
          <a:p>
            <a:pPr marL="109728" indent="0">
              <a:spcBef>
                <a:spcPts val="0"/>
              </a:spcBef>
              <a:spcAft>
                <a:spcPts val="300"/>
              </a:spcAft>
              <a:buNone/>
            </a:pPr>
            <a:r>
              <a:rPr lang="en-US" sz="2600" dirty="0">
                <a:solidFill>
                  <a:schemeClr val="bg1"/>
                </a:solidFill>
                <a:latin typeface="Garamond" panose="02020404030301010803" pitchFamily="18" charset="0"/>
              </a:rPr>
              <a:t>Install mainstem wood (Prelim. Designs) </a:t>
            </a:r>
          </a:p>
          <a:p>
            <a:pPr marL="109728" indent="0" algn="l">
              <a:spcBef>
                <a:spcPts val="0"/>
              </a:spcBef>
              <a:spcAft>
                <a:spcPts val="300"/>
              </a:spcAft>
              <a:buNone/>
            </a:pPr>
            <a:r>
              <a:rPr lang="en-US" sz="2600" dirty="0">
                <a:solidFill>
                  <a:schemeClr val="bg1"/>
                </a:solidFill>
                <a:latin typeface="Garamond" panose="02020404030301010803" pitchFamily="18" charset="0"/>
              </a:rPr>
              <a:t>Regrade entrances to side-channels</a:t>
            </a:r>
          </a:p>
          <a:p>
            <a:pPr marL="457200" lvl="1" indent="0">
              <a:spcBef>
                <a:spcPts val="0"/>
              </a:spcBef>
              <a:spcAft>
                <a:spcPts val="300"/>
              </a:spcAft>
              <a:buNone/>
            </a:pPr>
            <a:r>
              <a:rPr lang="en-US" sz="2600" dirty="0">
                <a:solidFill>
                  <a:schemeClr val="bg1"/>
                </a:solidFill>
                <a:latin typeface="Garamond" panose="02020404030301010803" pitchFamily="18" charset="0"/>
              </a:rPr>
              <a:t>(Final Designs)</a:t>
            </a:r>
          </a:p>
          <a:p>
            <a:pPr marL="109728" indent="0">
              <a:spcBef>
                <a:spcPts val="0"/>
              </a:spcBef>
              <a:spcAft>
                <a:spcPts val="300"/>
              </a:spcAft>
              <a:buNone/>
            </a:pPr>
            <a:r>
              <a:rPr lang="en-US" sz="2600" dirty="0">
                <a:solidFill>
                  <a:schemeClr val="bg1"/>
                </a:solidFill>
                <a:latin typeface="Garamond" panose="02020404030301010803" pitchFamily="18" charset="0"/>
              </a:rPr>
              <a:t>Install habitat features/wood in side-channels (Final Designs)</a:t>
            </a:r>
          </a:p>
          <a:p>
            <a:pPr algn="l">
              <a:spcAft>
                <a:spcPts val="600"/>
              </a:spcAft>
              <a:buFont typeface="Wingdings" panose="05000000000000000000" pitchFamily="2" charset="2"/>
              <a:buChar char="Ø"/>
            </a:pPr>
            <a:endParaRPr lang="en-US" sz="2600" dirty="0">
              <a:solidFill>
                <a:schemeClr val="tx1"/>
              </a:solidFill>
              <a:latin typeface="Garamond" panose="02020404030301010803" pitchFamily="18" charset="0"/>
            </a:endParaRPr>
          </a:p>
          <a:p>
            <a:pPr marL="0" indent="0" algn="l">
              <a:spcAft>
                <a:spcPts val="600"/>
              </a:spcAft>
              <a:buNone/>
            </a:pPr>
            <a:endParaRPr lang="en-US" sz="3000" dirty="0">
              <a:solidFill>
                <a:schemeClr val="tx1"/>
              </a:solidFill>
              <a:latin typeface="Garamond" panose="02020404030301010803" pitchFamily="18" charset="0"/>
            </a:endParaRPr>
          </a:p>
          <a:p>
            <a:pPr marL="0" indent="0" algn="l">
              <a:spcBef>
                <a:spcPts val="0"/>
              </a:spcBef>
              <a:buNone/>
            </a:pPr>
            <a:endParaRPr lang="en-US" sz="32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1313326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4321" y="228600"/>
            <a:ext cx="8412480"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25000"/>
                  </a:schemeClr>
                </a:solidFill>
                <a:latin typeface="Garamond" panose="02020404030301010803" pitchFamily="18" charset="0"/>
              </a:rPr>
              <a:t>    Design Development Review Process</a:t>
            </a:r>
            <a:endParaRPr lang="en-US" sz="4000" i="1" dirty="0">
              <a:solidFill>
                <a:schemeClr val="bg1">
                  <a:lumMod val="65000"/>
                </a:schemeClr>
              </a:solidFill>
              <a:latin typeface="Garamond" panose="02020404030301010803" pitchFamily="18" charset="0"/>
            </a:endParaRPr>
          </a:p>
        </p:txBody>
      </p:sp>
      <p:sp>
        <p:nvSpPr>
          <p:cNvPr id="4" name="Subtitle 4"/>
          <p:cNvSpPr>
            <a:spLocks noGrp="1"/>
          </p:cNvSpPr>
          <p:nvPr>
            <p:ph/>
          </p:nvPr>
        </p:nvSpPr>
        <p:spPr>
          <a:xfrm>
            <a:off x="624840" y="1165860"/>
            <a:ext cx="7547610" cy="5387340"/>
          </a:xfrm>
          <a:gradFill>
            <a:gsLst>
              <a:gs pos="0">
                <a:srgbClr val="5E9EFF"/>
              </a:gs>
              <a:gs pos="39999">
                <a:srgbClr val="85C2FF"/>
              </a:gs>
              <a:gs pos="70000">
                <a:srgbClr val="C4D6EB"/>
              </a:gs>
              <a:gs pos="100000">
                <a:srgbClr val="FFEBFA"/>
              </a:gs>
            </a:gsLst>
            <a:lin ang="5400000" scaled="0"/>
          </a:gradFill>
        </p:spPr>
        <p:txBody>
          <a:bodyPr>
            <a:noAutofit/>
          </a:bodyPr>
          <a:lstStyle/>
          <a:p>
            <a:pPr marL="109728" indent="0">
              <a:spcBef>
                <a:spcPts val="0"/>
              </a:spcBef>
              <a:buNone/>
            </a:pPr>
            <a:r>
              <a:rPr lang="en-US" sz="3000" dirty="0">
                <a:solidFill>
                  <a:schemeClr val="bg1"/>
                </a:solidFill>
                <a:latin typeface="Garamond" panose="02020404030301010803" pitchFamily="18" charset="0"/>
              </a:rPr>
              <a:t>Technical Work Group to meet quarterly (or more) over project duration </a:t>
            </a:r>
          </a:p>
          <a:p>
            <a:pPr indent="0">
              <a:spcBef>
                <a:spcPts val="0"/>
              </a:spcBef>
              <a:buNone/>
            </a:pPr>
            <a:r>
              <a:rPr lang="en-US" sz="3000" dirty="0">
                <a:solidFill>
                  <a:schemeClr val="bg1"/>
                </a:solidFill>
                <a:latin typeface="Garamond" panose="02020404030301010803" pitchFamily="18" charset="0"/>
              </a:rPr>
              <a:t>Review &amp; guide designs </a:t>
            </a:r>
          </a:p>
          <a:p>
            <a:pPr indent="0">
              <a:spcBef>
                <a:spcPts val="0"/>
              </a:spcBef>
              <a:buNone/>
            </a:pPr>
            <a:r>
              <a:rPr lang="en-US" sz="3000" dirty="0">
                <a:solidFill>
                  <a:schemeClr val="bg1"/>
                </a:solidFill>
                <a:latin typeface="Garamond" panose="02020404030301010803" pitchFamily="18" charset="0"/>
              </a:rPr>
              <a:t>Represent stakeholder diversity/interests </a:t>
            </a:r>
          </a:p>
          <a:p>
            <a:pPr marL="0" indent="0">
              <a:spcBef>
                <a:spcPts val="0"/>
              </a:spcBef>
              <a:buNone/>
            </a:pPr>
            <a:r>
              <a:rPr lang="en-US" sz="3200" dirty="0">
                <a:solidFill>
                  <a:schemeClr val="bg1"/>
                </a:solidFill>
                <a:latin typeface="Garamond" panose="02020404030301010803" pitchFamily="18" charset="0"/>
              </a:rPr>
              <a:t>     -</a:t>
            </a:r>
            <a:r>
              <a:rPr lang="en-US" sz="2200" dirty="0">
                <a:solidFill>
                  <a:schemeClr val="bg1"/>
                </a:solidFill>
                <a:latin typeface="Garamond" panose="02020404030301010803" pitchFamily="18" charset="0"/>
              </a:rPr>
              <a:t>Columbia Land Trust </a:t>
            </a:r>
          </a:p>
          <a:p>
            <a:pPr marL="0" indent="0">
              <a:spcBef>
                <a:spcPts val="0"/>
              </a:spcBef>
              <a:buNone/>
            </a:pPr>
            <a:r>
              <a:rPr lang="en-US" sz="2200" dirty="0">
                <a:solidFill>
                  <a:schemeClr val="bg1"/>
                </a:solidFill>
                <a:latin typeface="Garamond" panose="02020404030301010803" pitchFamily="18" charset="0"/>
              </a:rPr>
              <a:t>      - Clark County </a:t>
            </a:r>
          </a:p>
          <a:p>
            <a:pPr marL="0" indent="0">
              <a:spcBef>
                <a:spcPts val="0"/>
              </a:spcBef>
              <a:buNone/>
            </a:pPr>
            <a:r>
              <a:rPr lang="en-US" sz="2200" dirty="0">
                <a:solidFill>
                  <a:schemeClr val="bg1"/>
                </a:solidFill>
                <a:latin typeface="Garamond" panose="02020404030301010803" pitchFamily="18" charset="0"/>
              </a:rPr>
              <a:t>      - NOAA</a:t>
            </a:r>
          </a:p>
          <a:p>
            <a:pPr marL="0" indent="0">
              <a:spcBef>
                <a:spcPts val="0"/>
              </a:spcBef>
              <a:buNone/>
            </a:pPr>
            <a:r>
              <a:rPr lang="en-US" sz="2200" dirty="0">
                <a:solidFill>
                  <a:schemeClr val="bg1"/>
                </a:solidFill>
                <a:latin typeface="Garamond" panose="02020404030301010803" pitchFamily="18" charset="0"/>
              </a:rPr>
              <a:t>      - Cowlitz Tribe </a:t>
            </a:r>
          </a:p>
          <a:p>
            <a:pPr marL="0" indent="0">
              <a:spcBef>
                <a:spcPts val="0"/>
              </a:spcBef>
              <a:buNone/>
            </a:pPr>
            <a:r>
              <a:rPr lang="en-US" sz="2200" dirty="0">
                <a:solidFill>
                  <a:schemeClr val="bg1"/>
                </a:solidFill>
                <a:latin typeface="Garamond" panose="02020404030301010803" pitchFamily="18" charset="0"/>
              </a:rPr>
              <a:t>      - WDFW  </a:t>
            </a:r>
          </a:p>
          <a:p>
            <a:pPr marL="0" indent="0">
              <a:spcBef>
                <a:spcPts val="0"/>
              </a:spcBef>
              <a:buNone/>
            </a:pPr>
            <a:r>
              <a:rPr lang="en-US" sz="2200" dirty="0">
                <a:solidFill>
                  <a:schemeClr val="bg1"/>
                </a:solidFill>
                <a:latin typeface="Garamond" panose="02020404030301010803" pitchFamily="18" charset="0"/>
              </a:rPr>
              <a:t>      - Pac. Rock Environmental/CEMEX</a:t>
            </a:r>
          </a:p>
          <a:p>
            <a:pPr marL="0" indent="0">
              <a:spcBef>
                <a:spcPts val="0"/>
              </a:spcBef>
              <a:buNone/>
            </a:pPr>
            <a:r>
              <a:rPr lang="en-US" sz="2200" dirty="0">
                <a:solidFill>
                  <a:schemeClr val="bg1"/>
                </a:solidFill>
                <a:latin typeface="Garamond" panose="02020404030301010803" pitchFamily="18" charset="0"/>
              </a:rPr>
              <a:t>      - private landowners </a:t>
            </a:r>
          </a:p>
          <a:p>
            <a:pPr marL="0" indent="0">
              <a:spcBef>
                <a:spcPts val="0"/>
              </a:spcBef>
              <a:buNone/>
            </a:pPr>
            <a:r>
              <a:rPr lang="en-US" sz="2200" dirty="0">
                <a:solidFill>
                  <a:schemeClr val="bg1"/>
                </a:solidFill>
                <a:latin typeface="Garamond" panose="02020404030301010803" pitchFamily="18" charset="0"/>
              </a:rPr>
              <a:t>      - Friends of the East Fork </a:t>
            </a:r>
          </a:p>
          <a:p>
            <a:pPr marL="0" indent="0">
              <a:spcBef>
                <a:spcPts val="0"/>
              </a:spcBef>
              <a:buNone/>
            </a:pPr>
            <a:r>
              <a:rPr lang="en-US" sz="2200" dirty="0">
                <a:solidFill>
                  <a:schemeClr val="bg1"/>
                </a:solidFill>
                <a:latin typeface="Garamond" panose="02020404030301010803" pitchFamily="18" charset="0"/>
              </a:rPr>
              <a:t>      - </a:t>
            </a:r>
            <a:r>
              <a:rPr lang="en-US" sz="2200" dirty="0" err="1">
                <a:solidFill>
                  <a:schemeClr val="bg1"/>
                </a:solidFill>
                <a:latin typeface="Garamond" panose="02020404030301010803" pitchFamily="18" charset="0"/>
              </a:rPr>
              <a:t>Storedahl</a:t>
            </a:r>
            <a:r>
              <a:rPr lang="en-US" sz="2200"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3903253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p:nvPr>
        </p:nvSpPr>
        <p:spPr>
          <a:xfrm>
            <a:off x="304800" y="1143000"/>
            <a:ext cx="8458199" cy="5105400"/>
          </a:xfrm>
          <a:gradFill>
            <a:gsLst>
              <a:gs pos="0">
                <a:srgbClr val="5E9EFF"/>
              </a:gs>
              <a:gs pos="39999">
                <a:srgbClr val="85C2FF"/>
              </a:gs>
              <a:gs pos="70000">
                <a:srgbClr val="C4D6EB"/>
              </a:gs>
              <a:gs pos="100000">
                <a:srgbClr val="FFEBFA"/>
              </a:gs>
            </a:gsLst>
            <a:lin ang="5400000" scaled="0"/>
          </a:gradFill>
        </p:spPr>
        <p:txBody>
          <a:bodyPr>
            <a:noAutofit/>
          </a:bodyPr>
          <a:lstStyle/>
          <a:p>
            <a:pPr marL="109728" indent="0" algn="l">
              <a:spcBef>
                <a:spcPts val="0"/>
              </a:spcBef>
              <a:spcAft>
                <a:spcPts val="600"/>
              </a:spcAft>
              <a:buNone/>
            </a:pPr>
            <a:r>
              <a:rPr lang="en-US" sz="3000" dirty="0">
                <a:solidFill>
                  <a:schemeClr val="bg1"/>
                </a:solidFill>
                <a:latin typeface="Garamond" panose="02020404030301010803" pitchFamily="18" charset="0"/>
              </a:rPr>
              <a:t>Conduct physical/biological surveys &amp; modeling, Technical Report, Dec. 2018 </a:t>
            </a:r>
          </a:p>
          <a:p>
            <a:pPr marL="109728" indent="0" algn="l">
              <a:spcBef>
                <a:spcPts val="0"/>
              </a:spcBef>
              <a:spcAft>
                <a:spcPts val="600"/>
              </a:spcAft>
              <a:buNone/>
            </a:pPr>
            <a:r>
              <a:rPr lang="en-US" sz="3000" dirty="0">
                <a:solidFill>
                  <a:schemeClr val="bg1"/>
                </a:solidFill>
                <a:latin typeface="Garamond" panose="02020404030301010803" pitchFamily="18" charset="0"/>
              </a:rPr>
              <a:t>Present  Preliminary Restoration Alternatives to Technical Work Group, Dec. 2018 </a:t>
            </a:r>
          </a:p>
          <a:p>
            <a:pPr marL="109728" indent="0" algn="l">
              <a:spcBef>
                <a:spcPts val="0"/>
              </a:spcBef>
              <a:spcAft>
                <a:spcPts val="600"/>
              </a:spcAft>
              <a:buNone/>
            </a:pPr>
            <a:r>
              <a:rPr lang="en-US" sz="3000" dirty="0">
                <a:solidFill>
                  <a:schemeClr val="bg1"/>
                </a:solidFill>
                <a:latin typeface="Garamond" panose="02020404030301010803" pitchFamily="18" charset="0"/>
              </a:rPr>
              <a:t>Draft Preliminary Designs, March 2019</a:t>
            </a:r>
          </a:p>
          <a:p>
            <a:pPr marL="109728" indent="0">
              <a:spcBef>
                <a:spcPts val="0"/>
              </a:spcBef>
              <a:spcAft>
                <a:spcPts val="600"/>
              </a:spcAft>
              <a:buNone/>
            </a:pPr>
            <a:r>
              <a:rPr lang="en-US" sz="3000" dirty="0">
                <a:solidFill>
                  <a:schemeClr val="bg1"/>
                </a:solidFill>
                <a:latin typeface="Garamond" panose="02020404030301010803" pitchFamily="18" charset="0"/>
              </a:rPr>
              <a:t>Complete Preliminary Designs, June 2019 </a:t>
            </a:r>
          </a:p>
          <a:p>
            <a:pPr marL="0" indent="0" algn="l">
              <a:spcBef>
                <a:spcPts val="0"/>
              </a:spcBef>
              <a:buNone/>
            </a:pPr>
            <a:endParaRPr lang="en-US" sz="3200" dirty="0">
              <a:solidFill>
                <a:schemeClr val="tx1"/>
              </a:solidFill>
              <a:latin typeface="Garamond" panose="02020404030301010803" pitchFamily="18" charset="0"/>
            </a:endParaRPr>
          </a:p>
        </p:txBody>
      </p:sp>
      <p:sp>
        <p:nvSpPr>
          <p:cNvPr id="6" name="Title 1"/>
          <p:cNvSpPr txBox="1">
            <a:spLocks/>
          </p:cNvSpPr>
          <p:nvPr/>
        </p:nvSpPr>
        <p:spPr>
          <a:xfrm>
            <a:off x="2209800" y="304800"/>
            <a:ext cx="4052852"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25000"/>
                  </a:schemeClr>
                </a:solidFill>
                <a:latin typeface="Garamond" panose="02020404030301010803" pitchFamily="18" charset="0"/>
              </a:rPr>
              <a:t>Project Milestones</a:t>
            </a:r>
            <a:endParaRPr lang="en-US" sz="4000" i="1" dirty="0">
              <a:solidFill>
                <a:schemeClr val="bg1">
                  <a:lumMod val="65000"/>
                </a:schemeClr>
              </a:solidFill>
              <a:latin typeface="Garamond" panose="02020404030301010803" pitchFamily="18" charset="0"/>
            </a:endParaRPr>
          </a:p>
        </p:txBody>
      </p:sp>
    </p:spTree>
    <p:extLst>
      <p:ext uri="{BB962C8B-B14F-4D97-AF65-F5344CB8AC3E}">
        <p14:creationId xmlns:p14="http://schemas.microsoft.com/office/powerpoint/2010/main" val="3214682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F788B-5C25-469B-9966-73AC48E3CC8D}"/>
              </a:ext>
            </a:extLst>
          </p:cNvPr>
          <p:cNvSpPr>
            <a:spLocks noGrp="1"/>
          </p:cNvSpPr>
          <p:nvPr>
            <p:ph idx="1"/>
          </p:nvPr>
        </p:nvSpPr>
        <p:spPr>
          <a:xfrm>
            <a:off x="411155" y="1752600"/>
            <a:ext cx="8229600" cy="4325112"/>
          </a:xfrm>
        </p:spPr>
        <p:txBody>
          <a:bodyPr/>
          <a:lstStyle/>
          <a:p>
            <a:pPr marL="109728" indent="0">
              <a:buNone/>
            </a:pPr>
            <a:r>
              <a:rPr lang="en-US" dirty="0"/>
              <a:t>Power line-  </a:t>
            </a:r>
          </a:p>
          <a:p>
            <a:pPr marL="109728" indent="0">
              <a:buNone/>
            </a:pPr>
            <a:r>
              <a:rPr lang="en-US" dirty="0"/>
              <a:t>Alluvial- gravel recruitment</a:t>
            </a:r>
          </a:p>
          <a:p>
            <a:pPr marL="109728" indent="0">
              <a:buNone/>
            </a:pPr>
            <a:r>
              <a:rPr lang="en-US" dirty="0"/>
              <a:t>Fish use timing – October to April is </a:t>
            </a:r>
          </a:p>
          <a:p>
            <a:pPr marL="109728" indent="0">
              <a:buNone/>
            </a:pPr>
            <a:r>
              <a:rPr lang="en-US" dirty="0" err="1"/>
              <a:t>Compatable</a:t>
            </a:r>
            <a:r>
              <a:rPr lang="en-US" dirty="0"/>
              <a:t> with Ag../ other land uses  </a:t>
            </a:r>
          </a:p>
          <a:p>
            <a:pPr marL="109728" indent="0">
              <a:buNone/>
            </a:pPr>
            <a:r>
              <a:rPr lang="en-US" dirty="0"/>
              <a:t>Alternatives Analysis to inform </a:t>
            </a:r>
            <a:r>
              <a:rPr lang="en-US" dirty="0" err="1"/>
              <a:t>Prelimn</a:t>
            </a:r>
            <a:r>
              <a:rPr lang="en-US" dirty="0"/>
              <a:t>. Designs </a:t>
            </a:r>
          </a:p>
          <a:p>
            <a:endParaRPr lang="en-US" dirty="0"/>
          </a:p>
        </p:txBody>
      </p:sp>
      <p:sp>
        <p:nvSpPr>
          <p:cNvPr id="4" name="Slide Number Placeholder 3">
            <a:extLst>
              <a:ext uri="{FF2B5EF4-FFF2-40B4-BE49-F238E27FC236}">
                <a16:creationId xmlns:a16="http://schemas.microsoft.com/office/drawing/2014/main" id="{4AF73E52-E262-4F21-A86F-8C6F44E470BB}"/>
              </a:ext>
            </a:extLst>
          </p:cNvPr>
          <p:cNvSpPr>
            <a:spLocks noGrp="1"/>
          </p:cNvSpPr>
          <p:nvPr>
            <p:ph type="sldNum" sz="quarter" idx="12"/>
          </p:nvPr>
        </p:nvSpPr>
        <p:spPr/>
        <p:txBody>
          <a:bodyPr/>
          <a:lstStyle/>
          <a:p>
            <a:fld id="{3B8E308B-A00F-4B4A-9D45-8F3469E4C9F6}" type="slidenum">
              <a:rPr lang="en-US" smtClean="0"/>
              <a:t>36</a:t>
            </a:fld>
            <a:endParaRPr lang="en-US"/>
          </a:p>
        </p:txBody>
      </p:sp>
      <p:sp>
        <p:nvSpPr>
          <p:cNvPr id="5" name="Title 1">
            <a:extLst>
              <a:ext uri="{FF2B5EF4-FFF2-40B4-BE49-F238E27FC236}">
                <a16:creationId xmlns:a16="http://schemas.microsoft.com/office/drawing/2014/main" id="{86304437-AC21-4B9D-96FF-7CAF703DB5E3}"/>
              </a:ext>
            </a:extLst>
          </p:cNvPr>
          <p:cNvSpPr txBox="1">
            <a:spLocks/>
          </p:cNvSpPr>
          <p:nvPr/>
        </p:nvSpPr>
        <p:spPr>
          <a:xfrm>
            <a:off x="411155" y="501977"/>
            <a:ext cx="8550981" cy="730901"/>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			</a:t>
            </a:r>
          </a:p>
          <a:p>
            <a:pPr algn="l"/>
            <a:endParaRPr lang="en-US" sz="4400" dirty="0">
              <a:solidFill>
                <a:schemeClr val="bg2">
                  <a:lumMod val="25000"/>
                </a:schemeClr>
              </a:solidFill>
              <a:latin typeface="Garamond" panose="02020404030301010803" pitchFamily="18" charset="0"/>
            </a:endParaRPr>
          </a:p>
          <a:p>
            <a:pPr algn="l"/>
            <a:r>
              <a:rPr lang="en-US" sz="4400" dirty="0">
                <a:solidFill>
                  <a:schemeClr val="bg2">
                    <a:lumMod val="25000"/>
                  </a:schemeClr>
                </a:solidFill>
                <a:latin typeface="Garamond" panose="02020404030301010803" pitchFamily="18" charset="0"/>
              </a:rPr>
              <a:t>			Design Considerations  </a:t>
            </a:r>
          </a:p>
        </p:txBody>
      </p:sp>
    </p:spTree>
    <p:extLst>
      <p:ext uri="{BB962C8B-B14F-4D97-AF65-F5344CB8AC3E}">
        <p14:creationId xmlns:p14="http://schemas.microsoft.com/office/powerpoint/2010/main" val="354706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F461C6-894D-492A-879C-020E714A622F}"/>
              </a:ext>
            </a:extLst>
          </p:cNvPr>
          <p:cNvSpPr>
            <a:spLocks noGrp="1"/>
          </p:cNvSpPr>
          <p:nvPr>
            <p:ph idx="1"/>
          </p:nvPr>
        </p:nvSpPr>
        <p:spPr>
          <a:xfrm>
            <a:off x="304800" y="1156734"/>
            <a:ext cx="8534400" cy="5548866"/>
          </a:xfrm>
          <a:gradFill>
            <a:gsLst>
              <a:gs pos="0">
                <a:srgbClr val="5E9EFF"/>
              </a:gs>
              <a:gs pos="39999">
                <a:srgbClr val="85C2FF"/>
              </a:gs>
              <a:gs pos="70000">
                <a:srgbClr val="C4D6EB"/>
              </a:gs>
              <a:gs pos="100000">
                <a:srgbClr val="FFEBFA"/>
              </a:gs>
            </a:gsLst>
            <a:lin ang="5400000" scaled="0"/>
          </a:gradFill>
        </p:spPr>
        <p:txBody>
          <a:bodyPr>
            <a:normAutofit lnSpcReduction="10000"/>
          </a:bodyPr>
          <a:lstStyle/>
          <a:p>
            <a:pPr marL="0" indent="0">
              <a:spcBef>
                <a:spcPts val="0"/>
              </a:spcBef>
              <a:buNone/>
            </a:pPr>
            <a:r>
              <a:rPr lang="en-US" sz="2200" dirty="0">
                <a:solidFill>
                  <a:schemeClr val="bg1"/>
                </a:solidFill>
                <a:latin typeface="Garamond" panose="02020404030301010803" pitchFamily="18" charset="0"/>
              </a:rPr>
              <a:t>Acquire 62 Acres along Mason Creek through acquisition and easements </a:t>
            </a:r>
          </a:p>
          <a:p>
            <a:pPr marL="342900" indent="-342900">
              <a:spcBef>
                <a:spcPts val="0"/>
              </a:spcBef>
              <a:buFontTx/>
              <a:buChar char="-"/>
            </a:pPr>
            <a:endParaRPr lang="en-US" sz="2200" dirty="0">
              <a:solidFill>
                <a:schemeClr val="bg1"/>
              </a:solidFill>
              <a:latin typeface="Garamond" panose="02020404030301010803" pitchFamily="18" charset="0"/>
            </a:endParaRPr>
          </a:p>
          <a:p>
            <a:pPr marL="0" indent="0">
              <a:spcBef>
                <a:spcPts val="0"/>
              </a:spcBef>
              <a:buNone/>
            </a:pPr>
            <a:r>
              <a:rPr lang="en-US" sz="2200" dirty="0">
                <a:solidFill>
                  <a:schemeClr val="bg1"/>
                </a:solidFill>
                <a:latin typeface="Garamond" panose="02020404030301010803" pitchFamily="18" charset="0"/>
              </a:rPr>
              <a:t>Provide access to off-channel refugia- </a:t>
            </a:r>
            <a:r>
              <a:rPr lang="en-US" sz="2200" b="1" dirty="0">
                <a:solidFill>
                  <a:schemeClr val="bg1"/>
                </a:solidFill>
                <a:latin typeface="Garamond" panose="02020404030301010803" pitchFamily="18" charset="0"/>
              </a:rPr>
              <a:t>habitat diversity and quantity &amp; key habitat  </a:t>
            </a:r>
          </a:p>
          <a:p>
            <a:pPr marL="0" indent="0">
              <a:spcBef>
                <a:spcPts val="0"/>
              </a:spcBef>
              <a:buNone/>
            </a:pPr>
            <a:r>
              <a:rPr lang="en-US" sz="2200" b="1" i="1" dirty="0">
                <a:solidFill>
                  <a:schemeClr val="bg1"/>
                </a:solidFill>
                <a:latin typeface="Garamond" panose="02020404030301010803" pitchFamily="18" charset="0"/>
              </a:rPr>
              <a:t>	</a:t>
            </a:r>
            <a:r>
              <a:rPr lang="en-US" sz="2200" i="1" dirty="0">
                <a:solidFill>
                  <a:schemeClr val="bg1"/>
                </a:solidFill>
                <a:latin typeface="Garamond" panose="02020404030301010803" pitchFamily="18" charset="0"/>
              </a:rPr>
              <a:t>Age 0, Age 1- rearing (all species) </a:t>
            </a:r>
          </a:p>
          <a:p>
            <a:pPr marL="0" indent="0">
              <a:spcBef>
                <a:spcPts val="0"/>
              </a:spcBef>
              <a:buNone/>
            </a:pPr>
            <a:endParaRPr lang="en-US" sz="2200" dirty="0">
              <a:solidFill>
                <a:schemeClr val="bg1"/>
              </a:solidFill>
              <a:latin typeface="Garamond" panose="02020404030301010803" pitchFamily="18" charset="0"/>
            </a:endParaRPr>
          </a:p>
          <a:p>
            <a:pPr marL="0" indent="0">
              <a:spcBef>
                <a:spcPts val="0"/>
              </a:spcBef>
              <a:buNone/>
            </a:pPr>
            <a:r>
              <a:rPr lang="en-US" sz="2200" dirty="0">
                <a:solidFill>
                  <a:schemeClr val="bg1"/>
                </a:solidFill>
                <a:latin typeface="Garamond" panose="02020404030301010803" pitchFamily="18" charset="0"/>
              </a:rPr>
              <a:t>Restore alluvial functions to Mason Cr. including increasing pools and large woody debris and sediment retention- </a:t>
            </a:r>
            <a:r>
              <a:rPr lang="en-US" sz="2200" b="1" dirty="0">
                <a:solidFill>
                  <a:schemeClr val="bg1"/>
                </a:solidFill>
                <a:latin typeface="Garamond" panose="02020404030301010803" pitchFamily="18" charset="0"/>
              </a:rPr>
              <a:t>habitat diversity and quantity &amp; key habitat</a:t>
            </a:r>
          </a:p>
          <a:p>
            <a:pPr marL="0" indent="0">
              <a:spcBef>
                <a:spcPts val="0"/>
              </a:spcBef>
              <a:buNone/>
            </a:pPr>
            <a:r>
              <a:rPr lang="en-US" sz="2200" dirty="0">
                <a:solidFill>
                  <a:schemeClr val="bg1"/>
                </a:solidFill>
                <a:latin typeface="Garamond" panose="02020404030301010803" pitchFamily="18" charset="0"/>
              </a:rPr>
              <a:t>	</a:t>
            </a:r>
            <a:r>
              <a:rPr lang="en-US" sz="2200" i="1" dirty="0">
                <a:solidFill>
                  <a:schemeClr val="bg1"/>
                </a:solidFill>
                <a:latin typeface="Garamond" panose="02020404030301010803" pitchFamily="18" charset="0"/>
              </a:rPr>
              <a:t>Fry Colonization, egg incubation, Age 1 active rearing (all species)</a:t>
            </a:r>
          </a:p>
          <a:p>
            <a:pPr marL="0" indent="0">
              <a:spcBef>
                <a:spcPts val="0"/>
              </a:spcBef>
              <a:buNone/>
            </a:pPr>
            <a:endParaRPr lang="en-US" sz="2200" dirty="0">
              <a:solidFill>
                <a:schemeClr val="bg1"/>
              </a:solidFill>
              <a:latin typeface="Garamond" panose="02020404030301010803" pitchFamily="18" charset="0"/>
            </a:endParaRPr>
          </a:p>
          <a:p>
            <a:pPr marL="0" indent="0">
              <a:spcBef>
                <a:spcPts val="0"/>
              </a:spcBef>
              <a:buNone/>
            </a:pPr>
            <a:r>
              <a:rPr lang="en-US" sz="2200" dirty="0">
                <a:solidFill>
                  <a:schemeClr val="bg1"/>
                </a:solidFill>
                <a:latin typeface="Garamond" panose="02020404030301010803" pitchFamily="18" charset="0"/>
              </a:rPr>
              <a:t>Increase gravel retention and reduce fines- </a:t>
            </a:r>
            <a:r>
              <a:rPr lang="en-US" sz="2200" b="1" dirty="0">
                <a:solidFill>
                  <a:schemeClr val="bg1"/>
                </a:solidFill>
                <a:latin typeface="Garamond" panose="02020404030301010803" pitchFamily="18" charset="0"/>
              </a:rPr>
              <a:t>sediment </a:t>
            </a:r>
            <a:r>
              <a:rPr lang="en-US" sz="2200" dirty="0">
                <a:solidFill>
                  <a:schemeClr val="bg1"/>
                </a:solidFill>
                <a:latin typeface="Garamond" panose="02020404030301010803" pitchFamily="18" charset="0"/>
              </a:rPr>
              <a:t> </a:t>
            </a:r>
          </a:p>
          <a:p>
            <a:pPr marL="0" indent="0">
              <a:spcBef>
                <a:spcPts val="0"/>
              </a:spcBef>
              <a:buNone/>
            </a:pPr>
            <a:r>
              <a:rPr lang="en-US" sz="2200" dirty="0">
                <a:solidFill>
                  <a:schemeClr val="bg1"/>
                </a:solidFill>
                <a:latin typeface="Garamond" panose="02020404030301010803" pitchFamily="18" charset="0"/>
              </a:rPr>
              <a:t>	</a:t>
            </a:r>
            <a:r>
              <a:rPr lang="en-US" sz="2200" i="1" dirty="0">
                <a:solidFill>
                  <a:schemeClr val="bg1"/>
                </a:solidFill>
                <a:latin typeface="Garamond" panose="02020404030301010803" pitchFamily="18" charset="0"/>
              </a:rPr>
              <a:t>Spawning- Chinook </a:t>
            </a:r>
          </a:p>
          <a:p>
            <a:pPr marL="0" indent="0">
              <a:spcBef>
                <a:spcPts val="0"/>
              </a:spcBef>
              <a:buNone/>
            </a:pPr>
            <a:endParaRPr lang="en-US" sz="2200" dirty="0">
              <a:solidFill>
                <a:schemeClr val="bg1"/>
              </a:solidFill>
              <a:latin typeface="Garamond" panose="02020404030301010803" pitchFamily="18" charset="0"/>
            </a:endParaRPr>
          </a:p>
          <a:p>
            <a:pPr marL="0" indent="0">
              <a:spcBef>
                <a:spcPts val="0"/>
              </a:spcBef>
              <a:buNone/>
            </a:pPr>
            <a:r>
              <a:rPr lang="en-US" sz="2200" dirty="0">
                <a:solidFill>
                  <a:schemeClr val="bg1"/>
                </a:solidFill>
                <a:latin typeface="Garamond" panose="02020404030301010803" pitchFamily="18" charset="0"/>
              </a:rPr>
              <a:t>Reduce instream temperatures and capture cold water- </a:t>
            </a:r>
            <a:r>
              <a:rPr lang="en-US" sz="2200" b="1" dirty="0">
                <a:solidFill>
                  <a:schemeClr val="bg1"/>
                </a:solidFill>
                <a:latin typeface="Garamond" panose="02020404030301010803" pitchFamily="18" charset="0"/>
              </a:rPr>
              <a:t>temperature </a:t>
            </a:r>
          </a:p>
          <a:p>
            <a:pPr marL="0" indent="0">
              <a:spcBef>
                <a:spcPts val="0"/>
              </a:spcBef>
              <a:buNone/>
            </a:pPr>
            <a:r>
              <a:rPr lang="en-US" sz="2200" dirty="0">
                <a:solidFill>
                  <a:schemeClr val="bg1"/>
                </a:solidFill>
                <a:latin typeface="Garamond" panose="02020404030301010803" pitchFamily="18" charset="0"/>
              </a:rPr>
              <a:t>	</a:t>
            </a:r>
            <a:r>
              <a:rPr lang="en-US" sz="2200" i="1" dirty="0">
                <a:solidFill>
                  <a:schemeClr val="bg1"/>
                </a:solidFill>
                <a:latin typeface="Garamond" panose="02020404030301010803" pitchFamily="18" charset="0"/>
              </a:rPr>
              <a:t>Age 0 rearing, spawning, fry colonization (all species)  </a:t>
            </a:r>
          </a:p>
          <a:p>
            <a:pPr marL="0" indent="0">
              <a:spcBef>
                <a:spcPts val="0"/>
              </a:spcBef>
              <a:buNone/>
            </a:pPr>
            <a:endParaRPr lang="en-US" sz="2200" dirty="0">
              <a:solidFill>
                <a:schemeClr val="bg1"/>
              </a:solidFill>
              <a:latin typeface="Garamond" panose="02020404030301010803" pitchFamily="18" charset="0"/>
            </a:endParaRPr>
          </a:p>
          <a:p>
            <a:pPr marL="0" indent="0">
              <a:spcBef>
                <a:spcPts val="0"/>
              </a:spcBef>
              <a:buNone/>
            </a:pPr>
            <a:r>
              <a:rPr lang="en-US" sz="2200" dirty="0">
                <a:solidFill>
                  <a:schemeClr val="bg1"/>
                </a:solidFill>
                <a:latin typeface="Garamond" panose="02020404030301010803" pitchFamily="18" charset="0"/>
              </a:rPr>
              <a:t>Improve riparian habitat conditions- </a:t>
            </a:r>
            <a:r>
              <a:rPr lang="en-US" sz="2200" b="1" dirty="0">
                <a:solidFill>
                  <a:schemeClr val="bg1"/>
                </a:solidFill>
                <a:latin typeface="Garamond" panose="02020404030301010803" pitchFamily="18" charset="0"/>
              </a:rPr>
              <a:t>key habitat  </a:t>
            </a:r>
            <a:r>
              <a:rPr lang="en-US" sz="2200" dirty="0">
                <a:solidFill>
                  <a:schemeClr val="bg1"/>
                </a:solidFill>
                <a:latin typeface="Garamond" panose="02020404030301010803" pitchFamily="18" charset="0"/>
              </a:rPr>
              <a:t>(all species) </a:t>
            </a:r>
            <a:endParaRPr lang="en-US" sz="2200" dirty="0">
              <a:solidFill>
                <a:schemeClr val="bg1"/>
              </a:solidFill>
              <a:latin typeface="Garamond" panose="02020404030301010803" pitchFamily="18" charset="0"/>
              <a:cs typeface="Times New Roman" panose="02020603050405020304" pitchFamily="18" charset="0"/>
            </a:endParaRPr>
          </a:p>
          <a:p>
            <a:pPr marL="109728" indent="0">
              <a:buNone/>
            </a:pPr>
            <a:endParaRPr lang="en-US" sz="2400" dirty="0">
              <a:solidFill>
                <a:schemeClr val="bg1"/>
              </a:solidFill>
              <a:latin typeface="+mj-lt"/>
            </a:endParaRPr>
          </a:p>
          <a:p>
            <a:pPr marL="109728" indent="0">
              <a:buNone/>
            </a:pPr>
            <a:endParaRPr lang="en-US" sz="2400" dirty="0">
              <a:solidFill>
                <a:schemeClr val="bg1"/>
              </a:solidFill>
              <a:latin typeface="+mj-lt"/>
            </a:endParaRPr>
          </a:p>
          <a:p>
            <a:pPr marL="109728" indent="0">
              <a:buNone/>
            </a:pPr>
            <a:endParaRPr lang="en-US" sz="2400" dirty="0">
              <a:solidFill>
                <a:schemeClr val="bg1"/>
              </a:solidFill>
              <a:latin typeface="+mj-lt"/>
            </a:endParaRPr>
          </a:p>
          <a:p>
            <a:pPr marL="109728" indent="0">
              <a:buNone/>
            </a:pPr>
            <a:endParaRPr lang="en-US" sz="2400" dirty="0">
              <a:solidFill>
                <a:schemeClr val="bg1"/>
              </a:solidFill>
              <a:latin typeface="+mj-lt"/>
            </a:endParaRPr>
          </a:p>
        </p:txBody>
      </p:sp>
      <p:sp>
        <p:nvSpPr>
          <p:cNvPr id="2" name="Slide Number Placeholder 1"/>
          <p:cNvSpPr>
            <a:spLocks noGrp="1"/>
          </p:cNvSpPr>
          <p:nvPr>
            <p:ph type="sldNum" sz="quarter" idx="12"/>
          </p:nvPr>
        </p:nvSpPr>
        <p:spPr/>
        <p:txBody>
          <a:bodyPr/>
          <a:lstStyle/>
          <a:p>
            <a:fld id="{3B8E308B-A00F-4B4A-9D45-8F3469E4C9F6}" type="slidenum">
              <a:rPr lang="en-US" sz="1600" smtClean="0">
                <a:solidFill>
                  <a:schemeClr val="bg1"/>
                </a:solidFill>
                <a:latin typeface="+mj-lt"/>
              </a:rPr>
              <a:t>4</a:t>
            </a:fld>
            <a:endParaRPr lang="en-US" sz="1600" dirty="0">
              <a:solidFill>
                <a:schemeClr val="bg1"/>
              </a:solidFill>
              <a:latin typeface="+mj-lt"/>
            </a:endParaRPr>
          </a:p>
        </p:txBody>
      </p:sp>
      <p:sp>
        <p:nvSpPr>
          <p:cNvPr id="5" name="Title 1">
            <a:extLst>
              <a:ext uri="{FF2B5EF4-FFF2-40B4-BE49-F238E27FC236}">
                <a16:creationId xmlns:a16="http://schemas.microsoft.com/office/drawing/2014/main" id="{C3431D6A-2C35-447A-A612-3B251DDCDA2D}"/>
              </a:ext>
            </a:extLst>
          </p:cNvPr>
          <p:cNvSpPr txBox="1">
            <a:spLocks/>
          </p:cNvSpPr>
          <p:nvPr/>
        </p:nvSpPr>
        <p:spPr>
          <a:xfrm>
            <a:off x="1562100" y="517828"/>
            <a:ext cx="6019800"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			Objectives </a:t>
            </a:r>
          </a:p>
        </p:txBody>
      </p:sp>
    </p:spTree>
    <p:extLst>
      <p:ext uri="{BB962C8B-B14F-4D97-AF65-F5344CB8AC3E}">
        <p14:creationId xmlns:p14="http://schemas.microsoft.com/office/powerpoint/2010/main" val="429004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69BA15-A286-4CD8-8D13-9928B25144C1}"/>
              </a:ext>
            </a:extLst>
          </p:cNvPr>
          <p:cNvSpPr>
            <a:spLocks noGrp="1"/>
          </p:cNvSpPr>
          <p:nvPr>
            <p:ph type="sldNum" sz="quarter" idx="12"/>
          </p:nvPr>
        </p:nvSpPr>
        <p:spPr/>
        <p:txBody>
          <a:bodyPr/>
          <a:lstStyle/>
          <a:p>
            <a:fld id="{3B8E308B-A00F-4B4A-9D45-8F3469E4C9F6}" type="slidenum">
              <a:rPr lang="en-US" smtClean="0"/>
              <a:t>5</a:t>
            </a:fld>
            <a:endParaRPr lang="en-US"/>
          </a:p>
        </p:txBody>
      </p:sp>
      <p:sp>
        <p:nvSpPr>
          <p:cNvPr id="5" name="Title 1">
            <a:extLst>
              <a:ext uri="{FF2B5EF4-FFF2-40B4-BE49-F238E27FC236}">
                <a16:creationId xmlns:a16="http://schemas.microsoft.com/office/drawing/2014/main" id="{0E1B7C9E-41E8-4AD0-AC82-03526C3F450B}"/>
              </a:ext>
            </a:extLst>
          </p:cNvPr>
          <p:cNvSpPr txBox="1">
            <a:spLocks noGrp="1"/>
          </p:cNvSpPr>
          <p:nvPr>
            <p:ph type="title"/>
          </p:nvPr>
        </p:nvSpPr>
        <p:spPr>
          <a:xfrm>
            <a:off x="1524000" y="521114"/>
            <a:ext cx="6275165" cy="808008"/>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Acquisition &amp; Landowners  </a:t>
            </a:r>
          </a:p>
        </p:txBody>
      </p:sp>
      <p:pic>
        <p:nvPicPr>
          <p:cNvPr id="6" name="Picture 5">
            <a:extLst>
              <a:ext uri="{FF2B5EF4-FFF2-40B4-BE49-F238E27FC236}">
                <a16:creationId xmlns:a16="http://schemas.microsoft.com/office/drawing/2014/main" id="{2DF5AF11-FBEF-40CA-A55A-DC428CB7AEEB}"/>
              </a:ext>
            </a:extLst>
          </p:cNvPr>
          <p:cNvPicPr>
            <a:picLocks noChangeAspect="1"/>
          </p:cNvPicPr>
          <p:nvPr/>
        </p:nvPicPr>
        <p:blipFill rotWithShape="1">
          <a:blip r:embed="rId2"/>
          <a:srcRect l="58080" t="14381" r="7952" b="4996"/>
          <a:stretch/>
        </p:blipFill>
        <p:spPr>
          <a:xfrm>
            <a:off x="192943" y="1426455"/>
            <a:ext cx="8743793" cy="5340240"/>
          </a:xfrm>
          <a:prstGeom prst="rect">
            <a:avLst/>
          </a:prstGeom>
          <a:solidFill>
            <a:srgbClr val="00B050"/>
          </a:solidFill>
        </p:spPr>
      </p:pic>
      <p:sp>
        <p:nvSpPr>
          <p:cNvPr id="7" name="TextBox 6">
            <a:extLst>
              <a:ext uri="{FF2B5EF4-FFF2-40B4-BE49-F238E27FC236}">
                <a16:creationId xmlns:a16="http://schemas.microsoft.com/office/drawing/2014/main" id="{2B7B4408-769C-4686-99C0-F5FCC5AEE90C}"/>
              </a:ext>
            </a:extLst>
          </p:cNvPr>
          <p:cNvSpPr txBox="1"/>
          <p:nvPr/>
        </p:nvSpPr>
        <p:spPr>
          <a:xfrm rot="607643">
            <a:off x="2173662" y="3262040"/>
            <a:ext cx="1219200" cy="307777"/>
          </a:xfrm>
          <a:prstGeom prst="rect">
            <a:avLst/>
          </a:prstGeom>
          <a:noFill/>
        </p:spPr>
        <p:txBody>
          <a:bodyPr wrap="square" rtlCol="0">
            <a:spAutoFit/>
          </a:bodyPr>
          <a:lstStyle/>
          <a:p>
            <a:r>
              <a:rPr lang="en-US" sz="1000" i="1" dirty="0">
                <a:solidFill>
                  <a:schemeClr val="bg1"/>
                </a:solidFill>
              </a:rPr>
              <a:t>    Swanson</a:t>
            </a:r>
            <a:r>
              <a:rPr lang="en-US" sz="1400" i="1" dirty="0">
                <a:solidFill>
                  <a:schemeClr val="bg1"/>
                </a:solidFill>
              </a:rPr>
              <a:t> </a:t>
            </a:r>
          </a:p>
        </p:txBody>
      </p:sp>
      <p:sp>
        <p:nvSpPr>
          <p:cNvPr id="8" name="TextBox 7">
            <a:extLst>
              <a:ext uri="{FF2B5EF4-FFF2-40B4-BE49-F238E27FC236}">
                <a16:creationId xmlns:a16="http://schemas.microsoft.com/office/drawing/2014/main" id="{24F38112-B5E7-4D17-8FF6-0CC19D0D3631}"/>
              </a:ext>
            </a:extLst>
          </p:cNvPr>
          <p:cNvSpPr txBox="1"/>
          <p:nvPr/>
        </p:nvSpPr>
        <p:spPr>
          <a:xfrm rot="21364484">
            <a:off x="3558070" y="3311919"/>
            <a:ext cx="1906016" cy="246221"/>
          </a:xfrm>
          <a:prstGeom prst="rect">
            <a:avLst/>
          </a:prstGeom>
          <a:noFill/>
        </p:spPr>
        <p:txBody>
          <a:bodyPr wrap="square" rtlCol="0">
            <a:spAutoFit/>
          </a:bodyPr>
          <a:lstStyle/>
          <a:p>
            <a:r>
              <a:rPr lang="en-US" sz="1000" i="1" dirty="0">
                <a:solidFill>
                  <a:schemeClr val="bg1"/>
                </a:solidFill>
              </a:rPr>
              <a:t>                Davis &amp; Swanson </a:t>
            </a:r>
          </a:p>
        </p:txBody>
      </p:sp>
      <p:sp>
        <p:nvSpPr>
          <p:cNvPr id="13" name="Freeform: Shape 12">
            <a:extLst>
              <a:ext uri="{FF2B5EF4-FFF2-40B4-BE49-F238E27FC236}">
                <a16:creationId xmlns:a16="http://schemas.microsoft.com/office/drawing/2014/main" id="{72BCB720-C071-44AC-89AA-F8E37092AA85}"/>
              </a:ext>
            </a:extLst>
          </p:cNvPr>
          <p:cNvSpPr/>
          <p:nvPr/>
        </p:nvSpPr>
        <p:spPr>
          <a:xfrm>
            <a:off x="4878845" y="3305039"/>
            <a:ext cx="2362200" cy="1695463"/>
          </a:xfrm>
          <a:custGeom>
            <a:avLst/>
            <a:gdLst>
              <a:gd name="connsiteX0" fmla="*/ 1756881 w 1758991"/>
              <a:gd name="connsiteY0" fmla="*/ 1263722 h 1469205"/>
              <a:gd name="connsiteX1" fmla="*/ 1736333 w 1758991"/>
              <a:gd name="connsiteY1" fmla="*/ 1181528 h 1469205"/>
              <a:gd name="connsiteX2" fmla="*/ 1715784 w 1758991"/>
              <a:gd name="connsiteY2" fmla="*/ 1160980 h 1469205"/>
              <a:gd name="connsiteX3" fmla="*/ 1695236 w 1758991"/>
              <a:gd name="connsiteY3" fmla="*/ 1099335 h 1469205"/>
              <a:gd name="connsiteX4" fmla="*/ 1684962 w 1758991"/>
              <a:gd name="connsiteY4" fmla="*/ 1037690 h 1469205"/>
              <a:gd name="connsiteX5" fmla="*/ 1664414 w 1758991"/>
              <a:gd name="connsiteY5" fmla="*/ 924674 h 1469205"/>
              <a:gd name="connsiteX6" fmla="*/ 1643865 w 1758991"/>
              <a:gd name="connsiteY6" fmla="*/ 883578 h 1469205"/>
              <a:gd name="connsiteX7" fmla="*/ 1633591 w 1758991"/>
              <a:gd name="connsiteY7" fmla="*/ 842481 h 1469205"/>
              <a:gd name="connsiteX8" fmla="*/ 1613043 w 1758991"/>
              <a:gd name="connsiteY8" fmla="*/ 780836 h 1469205"/>
              <a:gd name="connsiteX9" fmla="*/ 1602769 w 1758991"/>
              <a:gd name="connsiteY9" fmla="*/ 688369 h 1469205"/>
              <a:gd name="connsiteX10" fmla="*/ 1592494 w 1758991"/>
              <a:gd name="connsiteY10" fmla="*/ 575353 h 1469205"/>
              <a:gd name="connsiteX11" fmla="*/ 1582220 w 1758991"/>
              <a:gd name="connsiteY11" fmla="*/ 534256 h 1469205"/>
              <a:gd name="connsiteX12" fmla="*/ 1541124 w 1758991"/>
              <a:gd name="connsiteY12" fmla="*/ 472611 h 1469205"/>
              <a:gd name="connsiteX13" fmla="*/ 1500027 w 1758991"/>
              <a:gd name="connsiteY13" fmla="*/ 400692 h 1469205"/>
              <a:gd name="connsiteX14" fmla="*/ 1489753 w 1758991"/>
              <a:gd name="connsiteY14" fmla="*/ 369870 h 1469205"/>
              <a:gd name="connsiteX15" fmla="*/ 1428108 w 1758991"/>
              <a:gd name="connsiteY15" fmla="*/ 287677 h 1469205"/>
              <a:gd name="connsiteX16" fmla="*/ 1387011 w 1758991"/>
              <a:gd name="connsiteY16" fmla="*/ 246580 h 1469205"/>
              <a:gd name="connsiteX17" fmla="*/ 1376737 w 1758991"/>
              <a:gd name="connsiteY17" fmla="*/ 215758 h 1469205"/>
              <a:gd name="connsiteX18" fmla="*/ 1345915 w 1758991"/>
              <a:gd name="connsiteY18" fmla="*/ 195209 h 1469205"/>
              <a:gd name="connsiteX19" fmla="*/ 1294544 w 1758991"/>
              <a:gd name="connsiteY19" fmla="*/ 154113 h 1469205"/>
              <a:gd name="connsiteX20" fmla="*/ 1253447 w 1758991"/>
              <a:gd name="connsiteY20" fmla="*/ 143838 h 1469205"/>
              <a:gd name="connsiteX21" fmla="*/ 1191802 w 1758991"/>
              <a:gd name="connsiteY21" fmla="*/ 123290 h 1469205"/>
              <a:gd name="connsiteX22" fmla="*/ 1160980 w 1758991"/>
              <a:gd name="connsiteY22" fmla="*/ 102742 h 1469205"/>
              <a:gd name="connsiteX23" fmla="*/ 1017142 w 1758991"/>
              <a:gd name="connsiteY23" fmla="*/ 82193 h 1469205"/>
              <a:gd name="connsiteX24" fmla="*/ 924674 w 1758991"/>
              <a:gd name="connsiteY24" fmla="*/ 51371 h 1469205"/>
              <a:gd name="connsiteX25" fmla="*/ 863029 w 1758991"/>
              <a:gd name="connsiteY25" fmla="*/ 30823 h 1469205"/>
              <a:gd name="connsiteX26" fmla="*/ 719191 w 1758991"/>
              <a:gd name="connsiteY26" fmla="*/ 0 h 1469205"/>
              <a:gd name="connsiteX27" fmla="*/ 441789 w 1758991"/>
              <a:gd name="connsiteY27" fmla="*/ 10274 h 1469205"/>
              <a:gd name="connsiteX28" fmla="*/ 410966 w 1758991"/>
              <a:gd name="connsiteY28" fmla="*/ 30823 h 1469205"/>
              <a:gd name="connsiteX29" fmla="*/ 318499 w 1758991"/>
              <a:gd name="connsiteY29" fmla="*/ 61645 h 1469205"/>
              <a:gd name="connsiteX30" fmla="*/ 256854 w 1758991"/>
              <a:gd name="connsiteY30" fmla="*/ 102742 h 1469205"/>
              <a:gd name="connsiteX31" fmla="*/ 226031 w 1758991"/>
              <a:gd name="connsiteY31" fmla="*/ 123290 h 1469205"/>
              <a:gd name="connsiteX32" fmla="*/ 215757 w 1758991"/>
              <a:gd name="connsiteY32" fmla="*/ 154113 h 1469205"/>
              <a:gd name="connsiteX33" fmla="*/ 174661 w 1758991"/>
              <a:gd name="connsiteY33" fmla="*/ 215758 h 1469205"/>
              <a:gd name="connsiteX34" fmla="*/ 164387 w 1758991"/>
              <a:gd name="connsiteY34" fmla="*/ 256854 h 1469205"/>
              <a:gd name="connsiteX35" fmla="*/ 154112 w 1758991"/>
              <a:gd name="connsiteY35" fmla="*/ 287677 h 1469205"/>
              <a:gd name="connsiteX36" fmla="*/ 143838 w 1758991"/>
              <a:gd name="connsiteY36" fmla="*/ 349322 h 1469205"/>
              <a:gd name="connsiteX37" fmla="*/ 133564 w 1758991"/>
              <a:gd name="connsiteY37" fmla="*/ 380144 h 1469205"/>
              <a:gd name="connsiteX38" fmla="*/ 123290 w 1758991"/>
              <a:gd name="connsiteY38" fmla="*/ 431515 h 1469205"/>
              <a:gd name="connsiteX39" fmla="*/ 113016 w 1758991"/>
              <a:gd name="connsiteY39" fmla="*/ 462337 h 1469205"/>
              <a:gd name="connsiteX40" fmla="*/ 102742 w 1758991"/>
              <a:gd name="connsiteY40" fmla="*/ 503434 h 1469205"/>
              <a:gd name="connsiteX41" fmla="*/ 82193 w 1758991"/>
              <a:gd name="connsiteY41" fmla="*/ 565079 h 1469205"/>
              <a:gd name="connsiteX42" fmla="*/ 71919 w 1758991"/>
              <a:gd name="connsiteY42" fmla="*/ 595901 h 1469205"/>
              <a:gd name="connsiteX43" fmla="*/ 41097 w 1758991"/>
              <a:gd name="connsiteY43" fmla="*/ 657546 h 1469205"/>
              <a:gd name="connsiteX44" fmla="*/ 20548 w 1758991"/>
              <a:gd name="connsiteY44" fmla="*/ 719191 h 1469205"/>
              <a:gd name="connsiteX45" fmla="*/ 10274 w 1758991"/>
              <a:gd name="connsiteY45" fmla="*/ 750014 h 1469205"/>
              <a:gd name="connsiteX46" fmla="*/ 0 w 1758991"/>
              <a:gd name="connsiteY46" fmla="*/ 780836 h 1469205"/>
              <a:gd name="connsiteX47" fmla="*/ 10274 w 1758991"/>
              <a:gd name="connsiteY47" fmla="*/ 1171254 h 1469205"/>
              <a:gd name="connsiteX48" fmla="*/ 20548 w 1758991"/>
              <a:gd name="connsiteY48" fmla="*/ 1243173 h 1469205"/>
              <a:gd name="connsiteX49" fmla="*/ 30822 w 1758991"/>
              <a:gd name="connsiteY49" fmla="*/ 1273996 h 1469205"/>
              <a:gd name="connsiteX50" fmla="*/ 61645 w 1758991"/>
              <a:gd name="connsiteY50" fmla="*/ 1284270 h 1469205"/>
              <a:gd name="connsiteX51" fmla="*/ 113016 w 1758991"/>
              <a:gd name="connsiteY51" fmla="*/ 1335641 h 1469205"/>
              <a:gd name="connsiteX52" fmla="*/ 174661 w 1758991"/>
              <a:gd name="connsiteY52" fmla="*/ 1376737 h 1469205"/>
              <a:gd name="connsiteX53" fmla="*/ 205483 w 1758991"/>
              <a:gd name="connsiteY53" fmla="*/ 1438382 h 1469205"/>
              <a:gd name="connsiteX54" fmla="*/ 215757 w 1758991"/>
              <a:gd name="connsiteY54" fmla="*/ 1469205 h 1469205"/>
              <a:gd name="connsiteX55" fmla="*/ 688369 w 1758991"/>
              <a:gd name="connsiteY55" fmla="*/ 1458931 h 1469205"/>
              <a:gd name="connsiteX56" fmla="*/ 832207 w 1758991"/>
              <a:gd name="connsiteY56" fmla="*/ 1397286 h 1469205"/>
              <a:gd name="connsiteX57" fmla="*/ 1366463 w 1758991"/>
              <a:gd name="connsiteY57" fmla="*/ 1376737 h 1469205"/>
              <a:gd name="connsiteX58" fmla="*/ 1438382 w 1758991"/>
              <a:gd name="connsiteY58" fmla="*/ 1335641 h 1469205"/>
              <a:gd name="connsiteX59" fmla="*/ 1500027 w 1758991"/>
              <a:gd name="connsiteY59" fmla="*/ 1315092 h 1469205"/>
              <a:gd name="connsiteX60" fmla="*/ 1541124 w 1758991"/>
              <a:gd name="connsiteY60" fmla="*/ 1294544 h 1469205"/>
              <a:gd name="connsiteX61" fmla="*/ 1643865 w 1758991"/>
              <a:gd name="connsiteY61" fmla="*/ 1284270 h 1469205"/>
              <a:gd name="connsiteX62" fmla="*/ 1684962 w 1758991"/>
              <a:gd name="connsiteY62" fmla="*/ 1273996 h 1469205"/>
              <a:gd name="connsiteX63" fmla="*/ 1756881 w 1758991"/>
              <a:gd name="connsiteY63" fmla="*/ 1263722 h 146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58991" h="1469205">
                <a:moveTo>
                  <a:pt x="1756881" y="1263722"/>
                </a:moveTo>
                <a:cubicBezTo>
                  <a:pt x="1765443" y="1248311"/>
                  <a:pt x="1745810" y="1197323"/>
                  <a:pt x="1736333" y="1181528"/>
                </a:cubicBezTo>
                <a:cubicBezTo>
                  <a:pt x="1731349" y="1173222"/>
                  <a:pt x="1722634" y="1167829"/>
                  <a:pt x="1715784" y="1160980"/>
                </a:cubicBezTo>
                <a:cubicBezTo>
                  <a:pt x="1708935" y="1140432"/>
                  <a:pt x="1698797" y="1120700"/>
                  <a:pt x="1695236" y="1099335"/>
                </a:cubicBezTo>
                <a:cubicBezTo>
                  <a:pt x="1691811" y="1078787"/>
                  <a:pt x="1688130" y="1058280"/>
                  <a:pt x="1684962" y="1037690"/>
                </a:cubicBezTo>
                <a:cubicBezTo>
                  <a:pt x="1680723" y="1010138"/>
                  <a:pt x="1675878" y="955243"/>
                  <a:pt x="1664414" y="924674"/>
                </a:cubicBezTo>
                <a:cubicBezTo>
                  <a:pt x="1659036" y="910333"/>
                  <a:pt x="1650715" y="897277"/>
                  <a:pt x="1643865" y="883578"/>
                </a:cubicBezTo>
                <a:cubicBezTo>
                  <a:pt x="1640440" y="869879"/>
                  <a:pt x="1637648" y="856006"/>
                  <a:pt x="1633591" y="842481"/>
                </a:cubicBezTo>
                <a:cubicBezTo>
                  <a:pt x="1627367" y="821735"/>
                  <a:pt x="1613043" y="780836"/>
                  <a:pt x="1613043" y="780836"/>
                </a:cubicBezTo>
                <a:cubicBezTo>
                  <a:pt x="1609618" y="750014"/>
                  <a:pt x="1605855" y="719227"/>
                  <a:pt x="1602769" y="688369"/>
                </a:cubicBezTo>
                <a:cubicBezTo>
                  <a:pt x="1599005" y="650729"/>
                  <a:pt x="1597494" y="612849"/>
                  <a:pt x="1592494" y="575353"/>
                </a:cubicBezTo>
                <a:cubicBezTo>
                  <a:pt x="1590628" y="561356"/>
                  <a:pt x="1588535" y="546886"/>
                  <a:pt x="1582220" y="534256"/>
                </a:cubicBezTo>
                <a:cubicBezTo>
                  <a:pt x="1571176" y="512167"/>
                  <a:pt x="1541124" y="472611"/>
                  <a:pt x="1541124" y="472611"/>
                </a:cubicBezTo>
                <a:cubicBezTo>
                  <a:pt x="1519392" y="385692"/>
                  <a:pt x="1548996" y="474147"/>
                  <a:pt x="1500027" y="400692"/>
                </a:cubicBezTo>
                <a:cubicBezTo>
                  <a:pt x="1494020" y="391681"/>
                  <a:pt x="1495567" y="379007"/>
                  <a:pt x="1489753" y="369870"/>
                </a:cubicBezTo>
                <a:cubicBezTo>
                  <a:pt x="1471366" y="340977"/>
                  <a:pt x="1452324" y="311893"/>
                  <a:pt x="1428108" y="287677"/>
                </a:cubicBezTo>
                <a:lnTo>
                  <a:pt x="1387011" y="246580"/>
                </a:lnTo>
                <a:cubicBezTo>
                  <a:pt x="1383586" y="236306"/>
                  <a:pt x="1383502" y="224215"/>
                  <a:pt x="1376737" y="215758"/>
                </a:cubicBezTo>
                <a:cubicBezTo>
                  <a:pt x="1369023" y="206116"/>
                  <a:pt x="1355557" y="202923"/>
                  <a:pt x="1345915" y="195209"/>
                </a:cubicBezTo>
                <a:cubicBezTo>
                  <a:pt x="1320424" y="174816"/>
                  <a:pt x="1328595" y="168706"/>
                  <a:pt x="1294544" y="154113"/>
                </a:cubicBezTo>
                <a:cubicBezTo>
                  <a:pt x="1281565" y="148551"/>
                  <a:pt x="1266972" y="147896"/>
                  <a:pt x="1253447" y="143838"/>
                </a:cubicBezTo>
                <a:cubicBezTo>
                  <a:pt x="1232701" y="137614"/>
                  <a:pt x="1191802" y="123290"/>
                  <a:pt x="1191802" y="123290"/>
                </a:cubicBezTo>
                <a:cubicBezTo>
                  <a:pt x="1181528" y="116441"/>
                  <a:pt x="1172694" y="106647"/>
                  <a:pt x="1160980" y="102742"/>
                </a:cubicBezTo>
                <a:cubicBezTo>
                  <a:pt x="1143208" y="96818"/>
                  <a:pt x="1025757" y="83270"/>
                  <a:pt x="1017142" y="82193"/>
                </a:cubicBezTo>
                <a:lnTo>
                  <a:pt x="924674" y="51371"/>
                </a:lnTo>
                <a:cubicBezTo>
                  <a:pt x="924670" y="51370"/>
                  <a:pt x="863032" y="30824"/>
                  <a:pt x="863029" y="30823"/>
                </a:cubicBezTo>
                <a:cubicBezTo>
                  <a:pt x="746442" y="7505"/>
                  <a:pt x="794171" y="18744"/>
                  <a:pt x="719191" y="0"/>
                </a:cubicBezTo>
                <a:cubicBezTo>
                  <a:pt x="626724" y="3425"/>
                  <a:pt x="533861" y="1067"/>
                  <a:pt x="441789" y="10274"/>
                </a:cubicBezTo>
                <a:cubicBezTo>
                  <a:pt x="429502" y="11503"/>
                  <a:pt x="422011" y="25301"/>
                  <a:pt x="410966" y="30823"/>
                </a:cubicBezTo>
                <a:cubicBezTo>
                  <a:pt x="372278" y="50167"/>
                  <a:pt x="357739" y="51835"/>
                  <a:pt x="318499" y="61645"/>
                </a:cubicBezTo>
                <a:lnTo>
                  <a:pt x="256854" y="102742"/>
                </a:lnTo>
                <a:lnTo>
                  <a:pt x="226031" y="123290"/>
                </a:lnTo>
                <a:cubicBezTo>
                  <a:pt x="222606" y="133564"/>
                  <a:pt x="221016" y="144646"/>
                  <a:pt x="215757" y="154113"/>
                </a:cubicBezTo>
                <a:cubicBezTo>
                  <a:pt x="203764" y="175701"/>
                  <a:pt x="174661" y="215758"/>
                  <a:pt x="174661" y="215758"/>
                </a:cubicBezTo>
                <a:cubicBezTo>
                  <a:pt x="171236" y="229457"/>
                  <a:pt x="168266" y="243277"/>
                  <a:pt x="164387" y="256854"/>
                </a:cubicBezTo>
                <a:cubicBezTo>
                  <a:pt x="161412" y="267267"/>
                  <a:pt x="156461" y="277105"/>
                  <a:pt x="154112" y="287677"/>
                </a:cubicBezTo>
                <a:cubicBezTo>
                  <a:pt x="149593" y="308013"/>
                  <a:pt x="148357" y="328986"/>
                  <a:pt x="143838" y="349322"/>
                </a:cubicBezTo>
                <a:cubicBezTo>
                  <a:pt x="141489" y="359894"/>
                  <a:pt x="136191" y="369638"/>
                  <a:pt x="133564" y="380144"/>
                </a:cubicBezTo>
                <a:cubicBezTo>
                  <a:pt x="129329" y="397085"/>
                  <a:pt x="127525" y="414574"/>
                  <a:pt x="123290" y="431515"/>
                </a:cubicBezTo>
                <a:cubicBezTo>
                  <a:pt x="120663" y="442021"/>
                  <a:pt x="115991" y="451924"/>
                  <a:pt x="113016" y="462337"/>
                </a:cubicBezTo>
                <a:cubicBezTo>
                  <a:pt x="109137" y="475914"/>
                  <a:pt x="106800" y="489909"/>
                  <a:pt x="102742" y="503434"/>
                </a:cubicBezTo>
                <a:cubicBezTo>
                  <a:pt x="96518" y="524180"/>
                  <a:pt x="89043" y="544531"/>
                  <a:pt x="82193" y="565079"/>
                </a:cubicBezTo>
                <a:lnTo>
                  <a:pt x="71919" y="595901"/>
                </a:lnTo>
                <a:cubicBezTo>
                  <a:pt x="34452" y="708305"/>
                  <a:pt x="94205" y="538055"/>
                  <a:pt x="41097" y="657546"/>
                </a:cubicBezTo>
                <a:cubicBezTo>
                  <a:pt x="32300" y="677339"/>
                  <a:pt x="27398" y="698643"/>
                  <a:pt x="20548" y="719191"/>
                </a:cubicBezTo>
                <a:lnTo>
                  <a:pt x="10274" y="750014"/>
                </a:lnTo>
                <a:lnTo>
                  <a:pt x="0" y="780836"/>
                </a:lnTo>
                <a:cubicBezTo>
                  <a:pt x="3425" y="910975"/>
                  <a:pt x="4494" y="1041198"/>
                  <a:pt x="10274" y="1171254"/>
                </a:cubicBezTo>
                <a:cubicBezTo>
                  <a:pt x="11349" y="1195446"/>
                  <a:pt x="15799" y="1219427"/>
                  <a:pt x="20548" y="1243173"/>
                </a:cubicBezTo>
                <a:cubicBezTo>
                  <a:pt x="22672" y="1253793"/>
                  <a:pt x="23164" y="1266338"/>
                  <a:pt x="30822" y="1273996"/>
                </a:cubicBezTo>
                <a:cubicBezTo>
                  <a:pt x="38480" y="1281654"/>
                  <a:pt x="51371" y="1280845"/>
                  <a:pt x="61645" y="1284270"/>
                </a:cubicBezTo>
                <a:cubicBezTo>
                  <a:pt x="99316" y="1340776"/>
                  <a:pt x="61645" y="1292832"/>
                  <a:pt x="113016" y="1335641"/>
                </a:cubicBezTo>
                <a:cubicBezTo>
                  <a:pt x="164322" y="1378396"/>
                  <a:pt x="120494" y="1358682"/>
                  <a:pt x="174661" y="1376737"/>
                </a:cubicBezTo>
                <a:cubicBezTo>
                  <a:pt x="200485" y="1454212"/>
                  <a:pt x="165650" y="1358714"/>
                  <a:pt x="205483" y="1438382"/>
                </a:cubicBezTo>
                <a:cubicBezTo>
                  <a:pt x="210326" y="1448069"/>
                  <a:pt x="212332" y="1458931"/>
                  <a:pt x="215757" y="1469205"/>
                </a:cubicBezTo>
                <a:cubicBezTo>
                  <a:pt x="373294" y="1465780"/>
                  <a:pt x="531056" y="1468007"/>
                  <a:pt x="688369" y="1458931"/>
                </a:cubicBezTo>
                <a:cubicBezTo>
                  <a:pt x="786652" y="1453261"/>
                  <a:pt x="719923" y="1413328"/>
                  <a:pt x="832207" y="1397286"/>
                </a:cubicBezTo>
                <a:cubicBezTo>
                  <a:pt x="1056727" y="1365209"/>
                  <a:pt x="879916" y="1387549"/>
                  <a:pt x="1366463" y="1376737"/>
                </a:cubicBezTo>
                <a:cubicBezTo>
                  <a:pt x="1394267" y="1358201"/>
                  <a:pt x="1405791" y="1348677"/>
                  <a:pt x="1438382" y="1335641"/>
                </a:cubicBezTo>
                <a:cubicBezTo>
                  <a:pt x="1458493" y="1327597"/>
                  <a:pt x="1480654" y="1324778"/>
                  <a:pt x="1500027" y="1315092"/>
                </a:cubicBezTo>
                <a:cubicBezTo>
                  <a:pt x="1513726" y="1308243"/>
                  <a:pt x="1526148" y="1297753"/>
                  <a:pt x="1541124" y="1294544"/>
                </a:cubicBezTo>
                <a:cubicBezTo>
                  <a:pt x="1574778" y="1287333"/>
                  <a:pt x="1609618" y="1287695"/>
                  <a:pt x="1643865" y="1284270"/>
                </a:cubicBezTo>
                <a:cubicBezTo>
                  <a:pt x="1657564" y="1280845"/>
                  <a:pt x="1672332" y="1280311"/>
                  <a:pt x="1684962" y="1273996"/>
                </a:cubicBezTo>
                <a:cubicBezTo>
                  <a:pt x="1740590" y="1246182"/>
                  <a:pt x="1748319" y="1279133"/>
                  <a:pt x="1756881" y="1263722"/>
                </a:cubicBezTo>
                <a:close/>
              </a:path>
            </a:pathLst>
          </a:custGeom>
          <a:solidFill>
            <a:schemeClr val="accent1">
              <a:lumMod val="20000"/>
              <a:lumOff val="80000"/>
              <a:alpha val="28000"/>
            </a:schemeClr>
          </a:solidFill>
          <a:ln w="47625">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79EE12-A223-41DD-9508-0F863A46E8CF}"/>
              </a:ext>
            </a:extLst>
          </p:cNvPr>
          <p:cNvSpPr txBox="1"/>
          <p:nvPr/>
        </p:nvSpPr>
        <p:spPr>
          <a:xfrm rot="21364484">
            <a:off x="4349592" y="4063426"/>
            <a:ext cx="1906016" cy="246221"/>
          </a:xfrm>
          <a:prstGeom prst="rect">
            <a:avLst/>
          </a:prstGeom>
          <a:noFill/>
        </p:spPr>
        <p:txBody>
          <a:bodyPr wrap="square" rtlCol="0">
            <a:spAutoFit/>
          </a:bodyPr>
          <a:lstStyle/>
          <a:p>
            <a:r>
              <a:rPr lang="en-US" sz="1000" i="1" dirty="0">
                <a:solidFill>
                  <a:schemeClr val="bg1"/>
                </a:solidFill>
              </a:rPr>
              <a:t>    Wetland creation </a:t>
            </a:r>
          </a:p>
        </p:txBody>
      </p:sp>
      <p:sp>
        <p:nvSpPr>
          <p:cNvPr id="15" name="TextBox 14">
            <a:extLst>
              <a:ext uri="{FF2B5EF4-FFF2-40B4-BE49-F238E27FC236}">
                <a16:creationId xmlns:a16="http://schemas.microsoft.com/office/drawing/2014/main" id="{4CA7394A-566D-48F3-9E42-86D62CF19D10}"/>
              </a:ext>
            </a:extLst>
          </p:cNvPr>
          <p:cNvSpPr txBox="1"/>
          <p:nvPr/>
        </p:nvSpPr>
        <p:spPr>
          <a:xfrm rot="21364484">
            <a:off x="3419776" y="2185670"/>
            <a:ext cx="1906016" cy="276999"/>
          </a:xfrm>
          <a:prstGeom prst="rect">
            <a:avLst/>
          </a:prstGeom>
          <a:noFill/>
        </p:spPr>
        <p:txBody>
          <a:bodyPr wrap="square" rtlCol="0">
            <a:spAutoFit/>
          </a:bodyPr>
          <a:lstStyle/>
          <a:p>
            <a:r>
              <a:rPr lang="en-US" sz="1200" i="1" dirty="0">
                <a:solidFill>
                  <a:schemeClr val="bg1"/>
                </a:solidFill>
              </a:rPr>
              <a:t>Swanson </a:t>
            </a:r>
          </a:p>
        </p:txBody>
      </p:sp>
      <p:sp>
        <p:nvSpPr>
          <p:cNvPr id="16" name="Freeform: Shape 15">
            <a:extLst>
              <a:ext uri="{FF2B5EF4-FFF2-40B4-BE49-F238E27FC236}">
                <a16:creationId xmlns:a16="http://schemas.microsoft.com/office/drawing/2014/main" id="{11E83AB2-2F25-4AAA-91F4-C61E9594FB52}"/>
              </a:ext>
            </a:extLst>
          </p:cNvPr>
          <p:cNvSpPr/>
          <p:nvPr/>
        </p:nvSpPr>
        <p:spPr>
          <a:xfrm>
            <a:off x="3457575" y="3505200"/>
            <a:ext cx="1628775" cy="1201479"/>
          </a:xfrm>
          <a:custGeom>
            <a:avLst/>
            <a:gdLst>
              <a:gd name="connsiteX0" fmla="*/ 1628775 w 1628775"/>
              <a:gd name="connsiteY0" fmla="*/ 0 h 1201479"/>
              <a:gd name="connsiteX1" fmla="*/ 1562100 w 1628775"/>
              <a:gd name="connsiteY1" fmla="*/ 9525 h 1201479"/>
              <a:gd name="connsiteX2" fmla="*/ 1533525 w 1628775"/>
              <a:gd name="connsiteY2" fmla="*/ 28575 h 1201479"/>
              <a:gd name="connsiteX3" fmla="*/ 1476375 w 1628775"/>
              <a:gd name="connsiteY3" fmla="*/ 47625 h 1201479"/>
              <a:gd name="connsiteX4" fmla="*/ 1438275 w 1628775"/>
              <a:gd name="connsiteY4" fmla="*/ 66675 h 1201479"/>
              <a:gd name="connsiteX5" fmla="*/ 1276350 w 1628775"/>
              <a:gd name="connsiteY5" fmla="*/ 85725 h 1201479"/>
              <a:gd name="connsiteX6" fmla="*/ 1247775 w 1628775"/>
              <a:gd name="connsiteY6" fmla="*/ 95250 h 1201479"/>
              <a:gd name="connsiteX7" fmla="*/ 1171575 w 1628775"/>
              <a:gd name="connsiteY7" fmla="*/ 114300 h 1201479"/>
              <a:gd name="connsiteX8" fmla="*/ 1133475 w 1628775"/>
              <a:gd name="connsiteY8" fmla="*/ 133350 h 1201479"/>
              <a:gd name="connsiteX9" fmla="*/ 1019175 w 1628775"/>
              <a:gd name="connsiteY9" fmla="*/ 152400 h 1201479"/>
              <a:gd name="connsiteX10" fmla="*/ 990600 w 1628775"/>
              <a:gd name="connsiteY10" fmla="*/ 171450 h 1201479"/>
              <a:gd name="connsiteX11" fmla="*/ 895350 w 1628775"/>
              <a:gd name="connsiteY11" fmla="*/ 200025 h 1201479"/>
              <a:gd name="connsiteX12" fmla="*/ 866775 w 1628775"/>
              <a:gd name="connsiteY12" fmla="*/ 228600 h 1201479"/>
              <a:gd name="connsiteX13" fmla="*/ 809625 w 1628775"/>
              <a:gd name="connsiteY13" fmla="*/ 247650 h 1201479"/>
              <a:gd name="connsiteX14" fmla="*/ 733425 w 1628775"/>
              <a:gd name="connsiteY14" fmla="*/ 276225 h 1201479"/>
              <a:gd name="connsiteX15" fmla="*/ 676275 w 1628775"/>
              <a:gd name="connsiteY15" fmla="*/ 295275 h 1201479"/>
              <a:gd name="connsiteX16" fmla="*/ 647700 w 1628775"/>
              <a:gd name="connsiteY16" fmla="*/ 323850 h 1201479"/>
              <a:gd name="connsiteX17" fmla="*/ 590550 w 1628775"/>
              <a:gd name="connsiteY17" fmla="*/ 342900 h 1201479"/>
              <a:gd name="connsiteX18" fmla="*/ 552450 w 1628775"/>
              <a:gd name="connsiteY18" fmla="*/ 390525 h 1201479"/>
              <a:gd name="connsiteX19" fmla="*/ 476250 w 1628775"/>
              <a:gd name="connsiteY19" fmla="*/ 447675 h 1201479"/>
              <a:gd name="connsiteX20" fmla="*/ 428625 w 1628775"/>
              <a:gd name="connsiteY20" fmla="*/ 457200 h 1201479"/>
              <a:gd name="connsiteX21" fmla="*/ 390525 w 1628775"/>
              <a:gd name="connsiteY21" fmla="*/ 476250 h 1201479"/>
              <a:gd name="connsiteX22" fmla="*/ 361950 w 1628775"/>
              <a:gd name="connsiteY22" fmla="*/ 495300 h 1201479"/>
              <a:gd name="connsiteX23" fmla="*/ 295275 w 1628775"/>
              <a:gd name="connsiteY23" fmla="*/ 514350 h 1201479"/>
              <a:gd name="connsiteX24" fmla="*/ 209550 w 1628775"/>
              <a:gd name="connsiteY24" fmla="*/ 542925 h 1201479"/>
              <a:gd name="connsiteX25" fmla="*/ 180975 w 1628775"/>
              <a:gd name="connsiteY25" fmla="*/ 552450 h 1201479"/>
              <a:gd name="connsiteX26" fmla="*/ 133350 w 1628775"/>
              <a:gd name="connsiteY26" fmla="*/ 609600 h 1201479"/>
              <a:gd name="connsiteX27" fmla="*/ 66675 w 1628775"/>
              <a:gd name="connsiteY27" fmla="*/ 685800 h 1201479"/>
              <a:gd name="connsiteX28" fmla="*/ 47625 w 1628775"/>
              <a:gd name="connsiteY28" fmla="*/ 714375 h 1201479"/>
              <a:gd name="connsiteX29" fmla="*/ 0 w 1628775"/>
              <a:gd name="connsiteY29" fmla="*/ 781050 h 1201479"/>
              <a:gd name="connsiteX30" fmla="*/ 38100 w 1628775"/>
              <a:gd name="connsiteY30" fmla="*/ 828675 h 1201479"/>
              <a:gd name="connsiteX31" fmla="*/ 47625 w 1628775"/>
              <a:gd name="connsiteY31" fmla="*/ 857250 h 1201479"/>
              <a:gd name="connsiteX32" fmla="*/ 114300 w 1628775"/>
              <a:gd name="connsiteY32" fmla="*/ 942975 h 1201479"/>
              <a:gd name="connsiteX33" fmla="*/ 142875 w 1628775"/>
              <a:gd name="connsiteY33" fmla="*/ 952500 h 1201479"/>
              <a:gd name="connsiteX34" fmla="*/ 171450 w 1628775"/>
              <a:gd name="connsiteY34" fmla="*/ 971550 h 1201479"/>
              <a:gd name="connsiteX35" fmla="*/ 228600 w 1628775"/>
              <a:gd name="connsiteY35" fmla="*/ 1000125 h 1201479"/>
              <a:gd name="connsiteX36" fmla="*/ 704850 w 1628775"/>
              <a:gd name="connsiteY36" fmla="*/ 990600 h 1201479"/>
              <a:gd name="connsiteX37" fmla="*/ 838200 w 1628775"/>
              <a:gd name="connsiteY37" fmla="*/ 981075 h 1201479"/>
              <a:gd name="connsiteX38" fmla="*/ 1057275 w 1628775"/>
              <a:gd name="connsiteY38" fmla="*/ 1000125 h 1201479"/>
              <a:gd name="connsiteX39" fmla="*/ 1114425 w 1628775"/>
              <a:gd name="connsiteY39" fmla="*/ 1019175 h 1201479"/>
              <a:gd name="connsiteX40" fmla="*/ 1171575 w 1628775"/>
              <a:gd name="connsiteY40" fmla="*/ 1066800 h 1201479"/>
              <a:gd name="connsiteX41" fmla="*/ 1190625 w 1628775"/>
              <a:gd name="connsiteY41" fmla="*/ 1095375 h 1201479"/>
              <a:gd name="connsiteX42" fmla="*/ 1247775 w 1628775"/>
              <a:gd name="connsiteY42" fmla="*/ 1123950 h 1201479"/>
              <a:gd name="connsiteX43" fmla="*/ 1295400 w 1628775"/>
              <a:gd name="connsiteY43" fmla="*/ 1162050 h 1201479"/>
              <a:gd name="connsiteX44" fmla="*/ 1419225 w 1628775"/>
              <a:gd name="connsiteY44" fmla="*/ 1200150 h 1201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28775" h="1201479">
                <a:moveTo>
                  <a:pt x="1628775" y="0"/>
                </a:moveTo>
                <a:cubicBezTo>
                  <a:pt x="1606550" y="3175"/>
                  <a:pt x="1583604" y="3074"/>
                  <a:pt x="1562100" y="9525"/>
                </a:cubicBezTo>
                <a:cubicBezTo>
                  <a:pt x="1551135" y="12814"/>
                  <a:pt x="1543986" y="23926"/>
                  <a:pt x="1533525" y="28575"/>
                </a:cubicBezTo>
                <a:cubicBezTo>
                  <a:pt x="1515175" y="36730"/>
                  <a:pt x="1494336" y="38645"/>
                  <a:pt x="1476375" y="47625"/>
                </a:cubicBezTo>
                <a:cubicBezTo>
                  <a:pt x="1463675" y="53975"/>
                  <a:pt x="1451570" y="61689"/>
                  <a:pt x="1438275" y="66675"/>
                </a:cubicBezTo>
                <a:cubicBezTo>
                  <a:pt x="1392833" y="83716"/>
                  <a:pt x="1309444" y="83179"/>
                  <a:pt x="1276350" y="85725"/>
                </a:cubicBezTo>
                <a:cubicBezTo>
                  <a:pt x="1266825" y="88900"/>
                  <a:pt x="1257461" y="92608"/>
                  <a:pt x="1247775" y="95250"/>
                </a:cubicBezTo>
                <a:cubicBezTo>
                  <a:pt x="1222516" y="102139"/>
                  <a:pt x="1194993" y="102591"/>
                  <a:pt x="1171575" y="114300"/>
                </a:cubicBezTo>
                <a:cubicBezTo>
                  <a:pt x="1158875" y="120650"/>
                  <a:pt x="1146945" y="128860"/>
                  <a:pt x="1133475" y="133350"/>
                </a:cubicBezTo>
                <a:cubicBezTo>
                  <a:pt x="1112583" y="140314"/>
                  <a:pt x="1034276" y="150243"/>
                  <a:pt x="1019175" y="152400"/>
                </a:cubicBezTo>
                <a:cubicBezTo>
                  <a:pt x="1009650" y="158750"/>
                  <a:pt x="1001061" y="166801"/>
                  <a:pt x="990600" y="171450"/>
                </a:cubicBezTo>
                <a:cubicBezTo>
                  <a:pt x="960785" y="184701"/>
                  <a:pt x="927015" y="192109"/>
                  <a:pt x="895350" y="200025"/>
                </a:cubicBezTo>
                <a:cubicBezTo>
                  <a:pt x="885825" y="209550"/>
                  <a:pt x="878550" y="222058"/>
                  <a:pt x="866775" y="228600"/>
                </a:cubicBezTo>
                <a:cubicBezTo>
                  <a:pt x="849222" y="238352"/>
                  <a:pt x="828675" y="241300"/>
                  <a:pt x="809625" y="247650"/>
                </a:cubicBezTo>
                <a:cubicBezTo>
                  <a:pt x="724701" y="275958"/>
                  <a:pt x="858709" y="230667"/>
                  <a:pt x="733425" y="276225"/>
                </a:cubicBezTo>
                <a:cubicBezTo>
                  <a:pt x="714554" y="283087"/>
                  <a:pt x="676275" y="295275"/>
                  <a:pt x="676275" y="295275"/>
                </a:cubicBezTo>
                <a:cubicBezTo>
                  <a:pt x="666750" y="304800"/>
                  <a:pt x="659475" y="317308"/>
                  <a:pt x="647700" y="323850"/>
                </a:cubicBezTo>
                <a:cubicBezTo>
                  <a:pt x="630147" y="333602"/>
                  <a:pt x="590550" y="342900"/>
                  <a:pt x="590550" y="342900"/>
                </a:cubicBezTo>
                <a:cubicBezTo>
                  <a:pt x="574913" y="389810"/>
                  <a:pt x="592220" y="357384"/>
                  <a:pt x="552450" y="390525"/>
                </a:cubicBezTo>
                <a:cubicBezTo>
                  <a:pt x="514631" y="422041"/>
                  <a:pt x="530139" y="426120"/>
                  <a:pt x="476250" y="447675"/>
                </a:cubicBezTo>
                <a:cubicBezTo>
                  <a:pt x="461219" y="453688"/>
                  <a:pt x="444500" y="454025"/>
                  <a:pt x="428625" y="457200"/>
                </a:cubicBezTo>
                <a:cubicBezTo>
                  <a:pt x="415925" y="463550"/>
                  <a:pt x="402853" y="469205"/>
                  <a:pt x="390525" y="476250"/>
                </a:cubicBezTo>
                <a:cubicBezTo>
                  <a:pt x="380586" y="481930"/>
                  <a:pt x="372189" y="490180"/>
                  <a:pt x="361950" y="495300"/>
                </a:cubicBezTo>
                <a:cubicBezTo>
                  <a:pt x="345945" y="503303"/>
                  <a:pt x="310534" y="509772"/>
                  <a:pt x="295275" y="514350"/>
                </a:cubicBezTo>
                <a:lnTo>
                  <a:pt x="209550" y="542925"/>
                </a:lnTo>
                <a:lnTo>
                  <a:pt x="180975" y="552450"/>
                </a:lnTo>
                <a:cubicBezTo>
                  <a:pt x="112902" y="654560"/>
                  <a:pt x="218913" y="499591"/>
                  <a:pt x="133350" y="609600"/>
                </a:cubicBezTo>
                <a:cubicBezTo>
                  <a:pt x="73513" y="686533"/>
                  <a:pt x="121993" y="648921"/>
                  <a:pt x="66675" y="685800"/>
                </a:cubicBezTo>
                <a:cubicBezTo>
                  <a:pt x="60325" y="695325"/>
                  <a:pt x="54279" y="705060"/>
                  <a:pt x="47625" y="714375"/>
                </a:cubicBezTo>
                <a:cubicBezTo>
                  <a:pt x="-11448" y="797077"/>
                  <a:pt x="44895" y="713707"/>
                  <a:pt x="0" y="781050"/>
                </a:cubicBezTo>
                <a:cubicBezTo>
                  <a:pt x="23941" y="852874"/>
                  <a:pt x="-11139" y="767127"/>
                  <a:pt x="38100" y="828675"/>
                </a:cubicBezTo>
                <a:cubicBezTo>
                  <a:pt x="44372" y="836515"/>
                  <a:pt x="42749" y="848473"/>
                  <a:pt x="47625" y="857250"/>
                </a:cubicBezTo>
                <a:cubicBezTo>
                  <a:pt x="58756" y="877286"/>
                  <a:pt x="89799" y="926641"/>
                  <a:pt x="114300" y="942975"/>
                </a:cubicBezTo>
                <a:cubicBezTo>
                  <a:pt x="122654" y="948544"/>
                  <a:pt x="133895" y="948010"/>
                  <a:pt x="142875" y="952500"/>
                </a:cubicBezTo>
                <a:cubicBezTo>
                  <a:pt x="153114" y="957620"/>
                  <a:pt x="161211" y="966430"/>
                  <a:pt x="171450" y="971550"/>
                </a:cubicBezTo>
                <a:cubicBezTo>
                  <a:pt x="250320" y="1010985"/>
                  <a:pt x="146708" y="945530"/>
                  <a:pt x="228600" y="1000125"/>
                </a:cubicBezTo>
                <a:lnTo>
                  <a:pt x="704850" y="990600"/>
                </a:lnTo>
                <a:cubicBezTo>
                  <a:pt x="749392" y="989208"/>
                  <a:pt x="793653" y="979871"/>
                  <a:pt x="838200" y="981075"/>
                </a:cubicBezTo>
                <a:cubicBezTo>
                  <a:pt x="911474" y="983055"/>
                  <a:pt x="984250" y="993775"/>
                  <a:pt x="1057275" y="1000125"/>
                </a:cubicBezTo>
                <a:cubicBezTo>
                  <a:pt x="1076325" y="1006475"/>
                  <a:pt x="1102377" y="1003111"/>
                  <a:pt x="1114425" y="1019175"/>
                </a:cubicBezTo>
                <a:cubicBezTo>
                  <a:pt x="1149024" y="1065307"/>
                  <a:pt x="1127940" y="1052255"/>
                  <a:pt x="1171575" y="1066800"/>
                </a:cubicBezTo>
                <a:cubicBezTo>
                  <a:pt x="1177925" y="1076325"/>
                  <a:pt x="1182530" y="1087280"/>
                  <a:pt x="1190625" y="1095375"/>
                </a:cubicBezTo>
                <a:cubicBezTo>
                  <a:pt x="1209089" y="1113839"/>
                  <a:pt x="1224534" y="1116203"/>
                  <a:pt x="1247775" y="1123950"/>
                </a:cubicBezTo>
                <a:cubicBezTo>
                  <a:pt x="1265109" y="1175952"/>
                  <a:pt x="1242775" y="1135738"/>
                  <a:pt x="1295400" y="1162050"/>
                </a:cubicBezTo>
                <a:cubicBezTo>
                  <a:pt x="1396256" y="1212478"/>
                  <a:pt x="1305179" y="1200150"/>
                  <a:pt x="1419225" y="1200150"/>
                </a:cubicBezTo>
              </a:path>
            </a:pathLst>
          </a:custGeom>
          <a:solidFill>
            <a:schemeClr val="accent1">
              <a:lumMod val="20000"/>
              <a:lumOff val="80000"/>
              <a:alpha val="28000"/>
            </a:schemeClr>
          </a:solidFill>
          <a:ln w="28575">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DF718586-5BFF-4F5C-8773-31763C192267}"/>
              </a:ext>
            </a:extLst>
          </p:cNvPr>
          <p:cNvSpPr/>
          <p:nvPr/>
        </p:nvSpPr>
        <p:spPr>
          <a:xfrm>
            <a:off x="7776490" y="3838929"/>
            <a:ext cx="338474" cy="319093"/>
          </a:xfrm>
          <a:prstGeom prst="star5">
            <a:avLst/>
          </a:prstGeom>
          <a:gradFill>
            <a:gsLst>
              <a:gs pos="0">
                <a:srgbClr val="5E9EFF"/>
              </a:gs>
              <a:gs pos="39999">
                <a:srgbClr val="85C2FF"/>
              </a:gs>
              <a:gs pos="70000">
                <a:srgbClr val="C4D6EB"/>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Arrow: Up 11">
            <a:extLst>
              <a:ext uri="{FF2B5EF4-FFF2-40B4-BE49-F238E27FC236}">
                <a16:creationId xmlns:a16="http://schemas.microsoft.com/office/drawing/2014/main" id="{10A67250-5BCF-432B-A6AD-A1145722A39D}"/>
              </a:ext>
            </a:extLst>
          </p:cNvPr>
          <p:cNvSpPr/>
          <p:nvPr/>
        </p:nvSpPr>
        <p:spPr>
          <a:xfrm rot="8889497">
            <a:off x="6649790" y="1575949"/>
            <a:ext cx="175551" cy="416242"/>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6AC5603-56B6-4397-83AF-E231BCB93140}"/>
              </a:ext>
            </a:extLst>
          </p:cNvPr>
          <p:cNvSpPr txBox="1"/>
          <p:nvPr/>
        </p:nvSpPr>
        <p:spPr>
          <a:xfrm>
            <a:off x="3731636" y="5978119"/>
            <a:ext cx="2973845" cy="400110"/>
          </a:xfrm>
          <a:prstGeom prst="rect">
            <a:avLst/>
          </a:prstGeom>
          <a:noFill/>
        </p:spPr>
        <p:txBody>
          <a:bodyPr wrap="square" rtlCol="0">
            <a:spAutoFit/>
          </a:bodyPr>
          <a:lstStyle/>
          <a:p>
            <a:r>
              <a:rPr lang="en-US" sz="2000" dirty="0"/>
              <a:t>49 acres- Fee </a:t>
            </a:r>
          </a:p>
        </p:txBody>
      </p:sp>
      <p:sp>
        <p:nvSpPr>
          <p:cNvPr id="19" name="TextBox 18">
            <a:extLst>
              <a:ext uri="{FF2B5EF4-FFF2-40B4-BE49-F238E27FC236}">
                <a16:creationId xmlns:a16="http://schemas.microsoft.com/office/drawing/2014/main" id="{780CA8C2-B99C-4E48-B372-CC53A1C55C0A}"/>
              </a:ext>
            </a:extLst>
          </p:cNvPr>
          <p:cNvSpPr txBox="1"/>
          <p:nvPr/>
        </p:nvSpPr>
        <p:spPr>
          <a:xfrm>
            <a:off x="3731635" y="6372407"/>
            <a:ext cx="2973845" cy="400110"/>
          </a:xfrm>
          <a:prstGeom prst="rect">
            <a:avLst/>
          </a:prstGeom>
          <a:noFill/>
        </p:spPr>
        <p:txBody>
          <a:bodyPr wrap="square" rtlCol="0">
            <a:spAutoFit/>
          </a:bodyPr>
          <a:lstStyle/>
          <a:p>
            <a:r>
              <a:rPr lang="en-US" sz="2000" dirty="0"/>
              <a:t>12 acres- Easement  </a:t>
            </a:r>
          </a:p>
        </p:txBody>
      </p:sp>
    </p:spTree>
    <p:extLst>
      <p:ext uri="{BB962C8B-B14F-4D97-AF65-F5344CB8AC3E}">
        <p14:creationId xmlns:p14="http://schemas.microsoft.com/office/powerpoint/2010/main" val="2189397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658F3-33AE-4C36-BA82-1F76475839DD}"/>
              </a:ext>
            </a:extLst>
          </p:cNvPr>
          <p:cNvSpPr>
            <a:spLocks noGrp="1"/>
          </p:cNvSpPr>
          <p:nvPr>
            <p:ph idx="1"/>
          </p:nvPr>
        </p:nvSpPr>
        <p:spPr>
          <a:xfrm>
            <a:off x="152400" y="1447800"/>
            <a:ext cx="4343400" cy="4876800"/>
          </a:xfrm>
        </p:spPr>
        <p:txBody>
          <a:bodyPr>
            <a:normAutofit fontScale="77500" lnSpcReduction="20000"/>
          </a:bodyPr>
          <a:lstStyle/>
          <a:p>
            <a:pPr marL="109728" indent="0">
              <a:buNone/>
            </a:pPr>
            <a:r>
              <a:rPr lang="en-US" sz="3200" dirty="0">
                <a:latin typeface="Garamond" panose="02020404030301010803" pitchFamily="18" charset="0"/>
              </a:rPr>
              <a:t>East Fork Greenway assembled over the last 35 years.</a:t>
            </a:r>
          </a:p>
          <a:p>
            <a:pPr marL="109728" indent="0">
              <a:buNone/>
            </a:pPr>
            <a:endParaRPr lang="en-US" sz="3200" dirty="0">
              <a:latin typeface="Garamond" panose="02020404030301010803" pitchFamily="18" charset="0"/>
            </a:endParaRPr>
          </a:p>
          <a:p>
            <a:pPr marL="109728" indent="0">
              <a:buNone/>
            </a:pPr>
            <a:r>
              <a:rPr lang="en-US" sz="3200" dirty="0">
                <a:latin typeface="Garamond" panose="02020404030301010803" pitchFamily="18" charset="0"/>
              </a:rPr>
              <a:t>Over ten restoration projects have been competed on County-owned land</a:t>
            </a:r>
          </a:p>
          <a:p>
            <a:pPr marL="109728" indent="0">
              <a:buNone/>
            </a:pPr>
            <a:endParaRPr lang="en-US" sz="3200" dirty="0">
              <a:latin typeface="Garamond" panose="02020404030301010803" pitchFamily="18" charset="0"/>
            </a:endParaRPr>
          </a:p>
          <a:p>
            <a:pPr marL="109728" indent="0">
              <a:buNone/>
            </a:pPr>
            <a:r>
              <a:rPr lang="en-US" sz="3200" dirty="0">
                <a:latin typeface="Garamond" panose="02020404030301010803" pitchFamily="18" charset="0"/>
              </a:rPr>
              <a:t>County and partners have assembled 2,200 acres along the East Fork Lewis River Greenway</a:t>
            </a:r>
          </a:p>
          <a:p>
            <a:pPr marL="109728" indent="0">
              <a:buNone/>
            </a:pPr>
            <a:endParaRPr lang="en-US" sz="3200" dirty="0">
              <a:latin typeface="Garamond" panose="02020404030301010803" pitchFamily="18" charset="0"/>
            </a:endParaRPr>
          </a:p>
          <a:p>
            <a:pPr marL="109728" indent="0">
              <a:buNone/>
            </a:pPr>
            <a:r>
              <a:rPr lang="en-US" sz="3200" dirty="0">
                <a:latin typeface="Garamond" panose="02020404030301010803" pitchFamily="18" charset="0"/>
              </a:rPr>
              <a:t>This Project builds off other projects!! </a:t>
            </a:r>
          </a:p>
          <a:p>
            <a:pPr marL="109728" indent="0">
              <a:buNone/>
            </a:pPr>
            <a:endParaRPr lang="en-US" sz="3200" dirty="0">
              <a:latin typeface="Garamond" panose="02020404030301010803" pitchFamily="18" charset="0"/>
            </a:endParaRPr>
          </a:p>
          <a:p>
            <a:endParaRPr lang="en-US" dirty="0">
              <a:latin typeface="Garamond" panose="02020404030301010803" pitchFamily="18" charset="0"/>
            </a:endParaRPr>
          </a:p>
        </p:txBody>
      </p:sp>
      <p:sp>
        <p:nvSpPr>
          <p:cNvPr id="9" name="Slide Number Placeholder 8"/>
          <p:cNvSpPr>
            <a:spLocks noGrp="1"/>
          </p:cNvSpPr>
          <p:nvPr>
            <p:ph type="sldNum" sz="quarter" idx="12"/>
          </p:nvPr>
        </p:nvSpPr>
        <p:spPr/>
        <p:txBody>
          <a:bodyPr/>
          <a:lstStyle/>
          <a:p>
            <a:fld id="{3B8E308B-A00F-4B4A-9D45-8F3469E4C9F6}" type="slidenum">
              <a:rPr lang="en-US" sz="1600" smtClean="0">
                <a:solidFill>
                  <a:schemeClr val="bg1"/>
                </a:solidFill>
                <a:latin typeface="+mj-lt"/>
              </a:rPr>
              <a:t>6</a:t>
            </a:fld>
            <a:endParaRPr lang="en-US" sz="1600" dirty="0">
              <a:solidFill>
                <a:schemeClr val="bg1"/>
              </a:solidFill>
              <a:latin typeface="+mj-lt"/>
            </a:endParaRPr>
          </a:p>
        </p:txBody>
      </p:sp>
      <p:sp>
        <p:nvSpPr>
          <p:cNvPr id="11" name="Title 1">
            <a:extLst>
              <a:ext uri="{FF2B5EF4-FFF2-40B4-BE49-F238E27FC236}">
                <a16:creationId xmlns:a16="http://schemas.microsoft.com/office/drawing/2014/main" id="{1517CE90-FF1E-4283-BD29-FEA3A0AB8046}"/>
              </a:ext>
            </a:extLst>
          </p:cNvPr>
          <p:cNvSpPr txBox="1">
            <a:spLocks/>
          </p:cNvSpPr>
          <p:nvPr/>
        </p:nvSpPr>
        <p:spPr>
          <a:xfrm>
            <a:off x="533400" y="609600"/>
            <a:ext cx="8403336"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1"/>
                </a:solidFill>
                <a:latin typeface="Garamond" panose="02020404030301010803" pitchFamily="18" charset="0"/>
              </a:rPr>
              <a:t>Watershed Approach &amp; Stewardship  </a:t>
            </a:r>
          </a:p>
        </p:txBody>
      </p:sp>
      <p:pic>
        <p:nvPicPr>
          <p:cNvPr id="12" name="Picture 11">
            <a:extLst>
              <a:ext uri="{FF2B5EF4-FFF2-40B4-BE49-F238E27FC236}">
                <a16:creationId xmlns:a16="http://schemas.microsoft.com/office/drawing/2014/main" id="{108366B3-3659-4C17-A816-FCCC96D2CF0D}"/>
              </a:ext>
            </a:extLst>
          </p:cNvPr>
          <p:cNvPicPr>
            <a:picLocks noChangeAspect="1"/>
          </p:cNvPicPr>
          <p:nvPr/>
        </p:nvPicPr>
        <p:blipFill rotWithShape="1">
          <a:blip r:embed="rId2"/>
          <a:srcRect l="65834" t="32222" r="11167" b="15705"/>
          <a:stretch/>
        </p:blipFill>
        <p:spPr>
          <a:xfrm>
            <a:off x="4800600" y="3875680"/>
            <a:ext cx="3216367" cy="2876102"/>
          </a:xfrm>
          <a:prstGeom prst="rect">
            <a:avLst/>
          </a:prstGeom>
        </p:spPr>
      </p:pic>
      <p:pic>
        <p:nvPicPr>
          <p:cNvPr id="6" name="Content Placeholder 10">
            <a:extLst>
              <a:ext uri="{FF2B5EF4-FFF2-40B4-BE49-F238E27FC236}">
                <a16:creationId xmlns:a16="http://schemas.microsoft.com/office/drawing/2014/main" id="{25727979-DB2F-416E-BE11-14B2D2905CB9}"/>
              </a:ext>
            </a:extLst>
          </p:cNvPr>
          <p:cNvPicPr>
            <a:picLocks noChangeAspect="1"/>
          </p:cNvPicPr>
          <p:nvPr/>
        </p:nvPicPr>
        <p:blipFill>
          <a:blip r:embed="rId3" cstate="print">
            <a:extLst>
              <a:ext uri="{28A0092B-C50C-407E-A947-70E740481C1C}">
                <a14:useLocalDpi xmlns:a14="http://schemas.microsoft.com/office/drawing/2010/main" val="0"/>
              </a:ext>
            </a:extLst>
          </a:blip>
          <a:srcRect t="3061"/>
          <a:stretch>
            <a:fillRect/>
          </a:stretch>
        </p:blipFill>
        <p:spPr bwMode="auto">
          <a:xfrm>
            <a:off x="4772012" y="1295400"/>
            <a:ext cx="3533787" cy="252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7193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4740028">
            <a:off x="769853" y="5555286"/>
            <a:ext cx="1447800" cy="307777"/>
          </a:xfrm>
          <a:prstGeom prst="rect">
            <a:avLst/>
          </a:prstGeom>
          <a:noFill/>
        </p:spPr>
        <p:txBody>
          <a:bodyPr wrap="square" rtlCol="0">
            <a:spAutoFit/>
          </a:bodyPr>
          <a:lstStyle/>
          <a:p>
            <a:r>
              <a:rPr lang="en-US" sz="1400" dirty="0">
                <a:solidFill>
                  <a:schemeClr val="bg1"/>
                </a:solidFill>
              </a:rPr>
              <a:t>Columbia River </a:t>
            </a:r>
          </a:p>
        </p:txBody>
      </p:sp>
      <p:cxnSp>
        <p:nvCxnSpPr>
          <p:cNvPr id="8" name="Straight Connector 7"/>
          <p:cNvCxnSpPr/>
          <p:nvPr/>
        </p:nvCxnSpPr>
        <p:spPr bwMode="auto">
          <a:xfrm flipH="1">
            <a:off x="6858000" y="2438400"/>
            <a:ext cx="111369" cy="30480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25288" y="1498979"/>
            <a:ext cx="1295401" cy="261610"/>
          </a:xfrm>
          <a:prstGeom prst="rect">
            <a:avLst/>
          </a:prstGeom>
          <a:noFill/>
        </p:spPr>
        <p:txBody>
          <a:bodyPr wrap="square" rtlCol="0">
            <a:spAutoFit/>
          </a:bodyPr>
          <a:lstStyle/>
          <a:p>
            <a:r>
              <a:rPr lang="en-US" sz="1100" b="1" dirty="0">
                <a:solidFill>
                  <a:schemeClr val="bg1"/>
                </a:solidFill>
              </a:rPr>
              <a:t>St Helens</a:t>
            </a:r>
          </a:p>
        </p:txBody>
      </p:sp>
      <p:pic>
        <p:nvPicPr>
          <p:cNvPr id="1026" name="Picture 2" descr="L:\Habitat Restoration Program and Fund\Project Development\Active Sites\E_fork\GIS\Report_maps\E_fork_overview_LaCent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93" t="12421" r="1983" b="36470"/>
          <a:stretch/>
        </p:blipFill>
        <p:spPr bwMode="auto">
          <a:xfrm>
            <a:off x="798991" y="1167875"/>
            <a:ext cx="8253314" cy="54929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071726" y="4479264"/>
            <a:ext cx="1676400" cy="584775"/>
          </a:xfrm>
          <a:prstGeom prst="rect">
            <a:avLst/>
          </a:prstGeom>
          <a:noFill/>
        </p:spPr>
        <p:txBody>
          <a:bodyPr wrap="square" rtlCol="0">
            <a:spAutoFit/>
          </a:bodyPr>
          <a:lstStyle/>
          <a:p>
            <a:r>
              <a:rPr lang="en-US" sz="1600" dirty="0">
                <a:latin typeface="+mj-lt"/>
              </a:rPr>
              <a:t>E. Fork </a:t>
            </a:r>
          </a:p>
          <a:p>
            <a:r>
              <a:rPr lang="en-US" sz="1600" dirty="0">
                <a:latin typeface="+mj-lt"/>
              </a:rPr>
              <a:t>&amp; Side-Channel</a:t>
            </a:r>
          </a:p>
        </p:txBody>
      </p:sp>
      <p:cxnSp>
        <p:nvCxnSpPr>
          <p:cNvPr id="24" name="Straight Connector 23"/>
          <p:cNvCxnSpPr>
            <a:cxnSpLocks/>
          </p:cNvCxnSpPr>
          <p:nvPr/>
        </p:nvCxnSpPr>
        <p:spPr>
          <a:xfrm flipH="1">
            <a:off x="7237264" y="3189976"/>
            <a:ext cx="207419" cy="309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6017DB5-C40F-42E2-BE54-C0DA752702CF}"/>
              </a:ext>
            </a:extLst>
          </p:cNvPr>
          <p:cNvSpPr txBox="1"/>
          <p:nvPr/>
        </p:nvSpPr>
        <p:spPr>
          <a:xfrm>
            <a:off x="6246892" y="5828005"/>
            <a:ext cx="1678003" cy="338554"/>
          </a:xfrm>
          <a:prstGeom prst="rect">
            <a:avLst/>
          </a:prstGeom>
          <a:noFill/>
        </p:spPr>
        <p:txBody>
          <a:bodyPr wrap="square" rtlCol="0">
            <a:spAutoFit/>
          </a:bodyPr>
          <a:lstStyle/>
          <a:p>
            <a:r>
              <a:rPr lang="en-US" sz="1600" dirty="0">
                <a:latin typeface="+mj-lt"/>
              </a:rPr>
              <a:t>Ridgefield Pits</a:t>
            </a:r>
            <a:r>
              <a:rPr lang="en-US" sz="1600" dirty="0"/>
              <a:t> </a:t>
            </a:r>
          </a:p>
        </p:txBody>
      </p:sp>
      <p:sp>
        <p:nvSpPr>
          <p:cNvPr id="22" name="TextBox 21">
            <a:extLst>
              <a:ext uri="{FF2B5EF4-FFF2-40B4-BE49-F238E27FC236}">
                <a16:creationId xmlns:a16="http://schemas.microsoft.com/office/drawing/2014/main" id="{DE8DDA33-F794-4027-8FA1-A2BE29AAC5D4}"/>
              </a:ext>
            </a:extLst>
          </p:cNvPr>
          <p:cNvSpPr txBox="1"/>
          <p:nvPr/>
        </p:nvSpPr>
        <p:spPr>
          <a:xfrm rot="17944756">
            <a:off x="3038490" y="1685718"/>
            <a:ext cx="1462100" cy="584775"/>
          </a:xfrm>
          <a:prstGeom prst="rect">
            <a:avLst/>
          </a:prstGeom>
          <a:noFill/>
        </p:spPr>
        <p:txBody>
          <a:bodyPr wrap="square" rtlCol="0">
            <a:spAutoFit/>
          </a:bodyPr>
          <a:lstStyle/>
          <a:p>
            <a:r>
              <a:rPr lang="en-US" sz="1600" dirty="0">
                <a:latin typeface="+mj-lt"/>
              </a:rPr>
              <a:t>McCormick</a:t>
            </a:r>
            <a:r>
              <a:rPr lang="en-US" sz="1600" dirty="0">
                <a:solidFill>
                  <a:schemeClr val="bg1"/>
                </a:solidFill>
                <a:latin typeface="+mj-lt"/>
              </a:rPr>
              <a:t> </a:t>
            </a:r>
            <a:r>
              <a:rPr lang="en-US" sz="1600" dirty="0">
                <a:latin typeface="+mj-lt"/>
              </a:rPr>
              <a:t>Creek</a:t>
            </a:r>
            <a:r>
              <a:rPr lang="en-US" sz="1600" dirty="0">
                <a:solidFill>
                  <a:schemeClr val="bg1"/>
                </a:solidFill>
                <a:latin typeface="+mj-lt"/>
              </a:rPr>
              <a:t> </a:t>
            </a:r>
          </a:p>
        </p:txBody>
      </p:sp>
      <p:sp>
        <p:nvSpPr>
          <p:cNvPr id="9" name="Freeform: Shape 8">
            <a:extLst>
              <a:ext uri="{FF2B5EF4-FFF2-40B4-BE49-F238E27FC236}">
                <a16:creationId xmlns:a16="http://schemas.microsoft.com/office/drawing/2014/main" id="{EB72AEBE-CA36-4377-B9DF-7AB30AA8D705}"/>
              </a:ext>
            </a:extLst>
          </p:cNvPr>
          <p:cNvSpPr/>
          <p:nvPr/>
        </p:nvSpPr>
        <p:spPr>
          <a:xfrm>
            <a:off x="6391747" y="4106174"/>
            <a:ext cx="267845" cy="556362"/>
          </a:xfrm>
          <a:custGeom>
            <a:avLst/>
            <a:gdLst>
              <a:gd name="connsiteX0" fmla="*/ 226336 w 280657"/>
              <a:gd name="connsiteY0" fmla="*/ 0 h 497941"/>
              <a:gd name="connsiteX1" fmla="*/ 235390 w 280657"/>
              <a:gd name="connsiteY1" fmla="*/ 45267 h 497941"/>
              <a:gd name="connsiteX2" fmla="*/ 244443 w 280657"/>
              <a:gd name="connsiteY2" fmla="*/ 72428 h 497941"/>
              <a:gd name="connsiteX3" fmla="*/ 262550 w 280657"/>
              <a:gd name="connsiteY3" fmla="*/ 162962 h 497941"/>
              <a:gd name="connsiteX4" fmla="*/ 280657 w 280657"/>
              <a:gd name="connsiteY4" fmla="*/ 217283 h 497941"/>
              <a:gd name="connsiteX5" fmla="*/ 271603 w 280657"/>
              <a:gd name="connsiteY5" fmla="*/ 298764 h 497941"/>
              <a:gd name="connsiteX6" fmla="*/ 244443 w 280657"/>
              <a:gd name="connsiteY6" fmla="*/ 316871 h 497941"/>
              <a:gd name="connsiteX7" fmla="*/ 226336 w 280657"/>
              <a:gd name="connsiteY7" fmla="*/ 371192 h 497941"/>
              <a:gd name="connsiteX8" fmla="*/ 153908 w 280657"/>
              <a:gd name="connsiteY8" fmla="*/ 380246 h 497941"/>
              <a:gd name="connsiteX9" fmla="*/ 126748 w 280657"/>
              <a:gd name="connsiteY9" fmla="*/ 398353 h 497941"/>
              <a:gd name="connsiteX10" fmla="*/ 27160 w 280657"/>
              <a:gd name="connsiteY10" fmla="*/ 416459 h 497941"/>
              <a:gd name="connsiteX11" fmla="*/ 9053 w 280657"/>
              <a:gd name="connsiteY11" fmla="*/ 470780 h 497941"/>
              <a:gd name="connsiteX12" fmla="*/ 0 w 280657"/>
              <a:gd name="connsiteY12" fmla="*/ 497941 h 49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657" h="497941">
                <a:moveTo>
                  <a:pt x="226336" y="0"/>
                </a:moveTo>
                <a:cubicBezTo>
                  <a:pt x="229354" y="15089"/>
                  <a:pt x="231658" y="30339"/>
                  <a:pt x="235390" y="45267"/>
                </a:cubicBezTo>
                <a:cubicBezTo>
                  <a:pt x="237705" y="54525"/>
                  <a:pt x="242373" y="63112"/>
                  <a:pt x="244443" y="72428"/>
                </a:cubicBezTo>
                <a:cubicBezTo>
                  <a:pt x="258423" y="135340"/>
                  <a:pt x="247092" y="111436"/>
                  <a:pt x="262550" y="162962"/>
                </a:cubicBezTo>
                <a:cubicBezTo>
                  <a:pt x="268034" y="181244"/>
                  <a:pt x="280657" y="217283"/>
                  <a:pt x="280657" y="217283"/>
                </a:cubicBezTo>
                <a:cubicBezTo>
                  <a:pt x="277639" y="244443"/>
                  <a:pt x="280942" y="273082"/>
                  <a:pt x="271603" y="298764"/>
                </a:cubicBezTo>
                <a:cubicBezTo>
                  <a:pt x="267885" y="308990"/>
                  <a:pt x="250210" y="307644"/>
                  <a:pt x="244443" y="316871"/>
                </a:cubicBezTo>
                <a:cubicBezTo>
                  <a:pt x="234327" y="333056"/>
                  <a:pt x="241972" y="360247"/>
                  <a:pt x="226336" y="371192"/>
                </a:cubicBezTo>
                <a:cubicBezTo>
                  <a:pt x="206404" y="385145"/>
                  <a:pt x="178051" y="377228"/>
                  <a:pt x="153908" y="380246"/>
                </a:cubicBezTo>
                <a:cubicBezTo>
                  <a:pt x="144855" y="386282"/>
                  <a:pt x="136749" y="394067"/>
                  <a:pt x="126748" y="398353"/>
                </a:cubicBezTo>
                <a:cubicBezTo>
                  <a:pt x="105406" y="407499"/>
                  <a:pt x="41843" y="414362"/>
                  <a:pt x="27160" y="416459"/>
                </a:cubicBezTo>
                <a:lnTo>
                  <a:pt x="9053" y="470780"/>
                </a:lnTo>
                <a:lnTo>
                  <a:pt x="0" y="497941"/>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53B3390-C9CC-413A-884F-EB932FA4A485}"/>
              </a:ext>
            </a:extLst>
          </p:cNvPr>
          <p:cNvSpPr/>
          <p:nvPr/>
        </p:nvSpPr>
        <p:spPr>
          <a:xfrm>
            <a:off x="7487216" y="5341545"/>
            <a:ext cx="1330859" cy="1249378"/>
          </a:xfrm>
          <a:custGeom>
            <a:avLst/>
            <a:gdLst>
              <a:gd name="connsiteX0" fmla="*/ 0 w 1330859"/>
              <a:gd name="connsiteY0" fmla="*/ 0 h 1249378"/>
              <a:gd name="connsiteX1" fmla="*/ 36214 w 1330859"/>
              <a:gd name="connsiteY1" fmla="*/ 45267 h 1249378"/>
              <a:gd name="connsiteX2" fmla="*/ 126748 w 1330859"/>
              <a:gd name="connsiteY2" fmla="*/ 72427 h 1249378"/>
              <a:gd name="connsiteX3" fmla="*/ 162962 w 1330859"/>
              <a:gd name="connsiteY3" fmla="*/ 117695 h 1249378"/>
              <a:gd name="connsiteX4" fmla="*/ 244443 w 1330859"/>
              <a:gd name="connsiteY4" fmla="*/ 190122 h 1249378"/>
              <a:gd name="connsiteX5" fmla="*/ 262550 w 1330859"/>
              <a:gd name="connsiteY5" fmla="*/ 217283 h 1249378"/>
              <a:gd name="connsiteX6" fmla="*/ 271604 w 1330859"/>
              <a:gd name="connsiteY6" fmla="*/ 244443 h 1249378"/>
              <a:gd name="connsiteX7" fmla="*/ 307818 w 1330859"/>
              <a:gd name="connsiteY7" fmla="*/ 298764 h 1249378"/>
              <a:gd name="connsiteX8" fmla="*/ 298764 w 1330859"/>
              <a:gd name="connsiteY8" fmla="*/ 470780 h 1249378"/>
              <a:gd name="connsiteX9" fmla="*/ 280657 w 1330859"/>
              <a:gd name="connsiteY9" fmla="*/ 525101 h 1249378"/>
              <a:gd name="connsiteX10" fmla="*/ 271604 w 1330859"/>
              <a:gd name="connsiteY10" fmla="*/ 552261 h 1249378"/>
              <a:gd name="connsiteX11" fmla="*/ 262550 w 1330859"/>
              <a:gd name="connsiteY11" fmla="*/ 579421 h 1249378"/>
              <a:gd name="connsiteX12" fmla="*/ 253497 w 1330859"/>
              <a:gd name="connsiteY12" fmla="*/ 615635 h 1249378"/>
              <a:gd name="connsiteX13" fmla="*/ 262550 w 1330859"/>
              <a:gd name="connsiteY13" fmla="*/ 706170 h 1249378"/>
              <a:gd name="connsiteX14" fmla="*/ 334978 w 1330859"/>
              <a:gd name="connsiteY14" fmla="*/ 769544 h 1249378"/>
              <a:gd name="connsiteX15" fmla="*/ 389299 w 1330859"/>
              <a:gd name="connsiteY15" fmla="*/ 814811 h 1249378"/>
              <a:gd name="connsiteX16" fmla="*/ 416459 w 1330859"/>
              <a:gd name="connsiteY16" fmla="*/ 832918 h 1249378"/>
              <a:gd name="connsiteX17" fmla="*/ 470780 w 1330859"/>
              <a:gd name="connsiteY17" fmla="*/ 851025 h 1249378"/>
              <a:gd name="connsiteX18" fmla="*/ 488887 w 1330859"/>
              <a:gd name="connsiteY18" fmla="*/ 878186 h 1249378"/>
              <a:gd name="connsiteX19" fmla="*/ 543208 w 1330859"/>
              <a:gd name="connsiteY19" fmla="*/ 905346 h 1249378"/>
              <a:gd name="connsiteX20" fmla="*/ 561315 w 1330859"/>
              <a:gd name="connsiteY20" fmla="*/ 932506 h 1249378"/>
              <a:gd name="connsiteX21" fmla="*/ 588475 w 1330859"/>
              <a:gd name="connsiteY21" fmla="*/ 986827 h 1249378"/>
              <a:gd name="connsiteX22" fmla="*/ 615635 w 1330859"/>
              <a:gd name="connsiteY22" fmla="*/ 1004934 h 1249378"/>
              <a:gd name="connsiteX23" fmla="*/ 660903 w 1330859"/>
              <a:gd name="connsiteY23" fmla="*/ 1059255 h 1249378"/>
              <a:gd name="connsiteX24" fmla="*/ 688063 w 1330859"/>
              <a:gd name="connsiteY24" fmla="*/ 1068308 h 1249378"/>
              <a:gd name="connsiteX25" fmla="*/ 715224 w 1330859"/>
              <a:gd name="connsiteY25" fmla="*/ 1086415 h 1249378"/>
              <a:gd name="connsiteX26" fmla="*/ 832919 w 1330859"/>
              <a:gd name="connsiteY26" fmla="*/ 1113576 h 1249378"/>
              <a:gd name="connsiteX27" fmla="*/ 923453 w 1330859"/>
              <a:gd name="connsiteY27" fmla="*/ 1140736 h 1249378"/>
              <a:gd name="connsiteX28" fmla="*/ 950614 w 1330859"/>
              <a:gd name="connsiteY28" fmla="*/ 1149790 h 1249378"/>
              <a:gd name="connsiteX29" fmla="*/ 1013988 w 1330859"/>
              <a:gd name="connsiteY29" fmla="*/ 1158843 h 1249378"/>
              <a:gd name="connsiteX30" fmla="*/ 1095469 w 1330859"/>
              <a:gd name="connsiteY30" fmla="*/ 1204110 h 1249378"/>
              <a:gd name="connsiteX31" fmla="*/ 1122630 w 1330859"/>
              <a:gd name="connsiteY31" fmla="*/ 1231271 h 1249378"/>
              <a:gd name="connsiteX32" fmla="*/ 1195057 w 1330859"/>
              <a:gd name="connsiteY32" fmla="*/ 1240324 h 1249378"/>
              <a:gd name="connsiteX33" fmla="*/ 1240325 w 1330859"/>
              <a:gd name="connsiteY33" fmla="*/ 1249378 h 1249378"/>
              <a:gd name="connsiteX34" fmla="*/ 1303699 w 1330859"/>
              <a:gd name="connsiteY34" fmla="*/ 1240324 h 1249378"/>
              <a:gd name="connsiteX35" fmla="*/ 1330859 w 1330859"/>
              <a:gd name="connsiteY35" fmla="*/ 1213164 h 124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30859" h="1249378">
                <a:moveTo>
                  <a:pt x="0" y="0"/>
                </a:moveTo>
                <a:cubicBezTo>
                  <a:pt x="12071" y="15089"/>
                  <a:pt x="20384" y="34186"/>
                  <a:pt x="36214" y="45267"/>
                </a:cubicBezTo>
                <a:cubicBezTo>
                  <a:pt x="48462" y="53840"/>
                  <a:pt x="107141" y="67526"/>
                  <a:pt x="126748" y="72427"/>
                </a:cubicBezTo>
                <a:cubicBezTo>
                  <a:pt x="142483" y="119632"/>
                  <a:pt x="124167" y="83211"/>
                  <a:pt x="162962" y="117695"/>
                </a:cubicBezTo>
                <a:cubicBezTo>
                  <a:pt x="255984" y="200380"/>
                  <a:pt x="182802" y="149027"/>
                  <a:pt x="244443" y="190122"/>
                </a:cubicBezTo>
                <a:cubicBezTo>
                  <a:pt x="250479" y="199176"/>
                  <a:pt x="257684" y="207551"/>
                  <a:pt x="262550" y="217283"/>
                </a:cubicBezTo>
                <a:cubicBezTo>
                  <a:pt x="266818" y="225819"/>
                  <a:pt x="266969" y="236101"/>
                  <a:pt x="271604" y="244443"/>
                </a:cubicBezTo>
                <a:cubicBezTo>
                  <a:pt x="282173" y="263466"/>
                  <a:pt x="307818" y="298764"/>
                  <a:pt x="307818" y="298764"/>
                </a:cubicBezTo>
                <a:cubicBezTo>
                  <a:pt x="304800" y="356103"/>
                  <a:pt x="305605" y="413771"/>
                  <a:pt x="298764" y="470780"/>
                </a:cubicBezTo>
                <a:cubicBezTo>
                  <a:pt x="296490" y="489730"/>
                  <a:pt x="286693" y="506994"/>
                  <a:pt x="280657" y="525101"/>
                </a:cubicBezTo>
                <a:lnTo>
                  <a:pt x="271604" y="552261"/>
                </a:lnTo>
                <a:cubicBezTo>
                  <a:pt x="268586" y="561314"/>
                  <a:pt x="264864" y="570163"/>
                  <a:pt x="262550" y="579421"/>
                </a:cubicBezTo>
                <a:lnTo>
                  <a:pt x="253497" y="615635"/>
                </a:lnTo>
                <a:cubicBezTo>
                  <a:pt x="256515" y="645813"/>
                  <a:pt x="255730" y="676618"/>
                  <a:pt x="262550" y="706170"/>
                </a:cubicBezTo>
                <a:cubicBezTo>
                  <a:pt x="269408" y="735890"/>
                  <a:pt x="318244" y="758388"/>
                  <a:pt x="334978" y="769544"/>
                </a:cubicBezTo>
                <a:cubicBezTo>
                  <a:pt x="402407" y="814497"/>
                  <a:pt x="319594" y="756724"/>
                  <a:pt x="389299" y="814811"/>
                </a:cubicBezTo>
                <a:cubicBezTo>
                  <a:pt x="397658" y="821777"/>
                  <a:pt x="406516" y="828499"/>
                  <a:pt x="416459" y="832918"/>
                </a:cubicBezTo>
                <a:cubicBezTo>
                  <a:pt x="433900" y="840670"/>
                  <a:pt x="470780" y="851025"/>
                  <a:pt x="470780" y="851025"/>
                </a:cubicBezTo>
                <a:cubicBezTo>
                  <a:pt x="476816" y="860079"/>
                  <a:pt x="481193" y="870492"/>
                  <a:pt x="488887" y="878186"/>
                </a:cubicBezTo>
                <a:cubicBezTo>
                  <a:pt x="506438" y="895737"/>
                  <a:pt x="521117" y="897983"/>
                  <a:pt x="543208" y="905346"/>
                </a:cubicBezTo>
                <a:cubicBezTo>
                  <a:pt x="549244" y="914399"/>
                  <a:pt x="556449" y="922774"/>
                  <a:pt x="561315" y="932506"/>
                </a:cubicBezTo>
                <a:cubicBezTo>
                  <a:pt x="576043" y="961962"/>
                  <a:pt x="562527" y="960879"/>
                  <a:pt x="588475" y="986827"/>
                </a:cubicBezTo>
                <a:cubicBezTo>
                  <a:pt x="596169" y="994521"/>
                  <a:pt x="606582" y="998898"/>
                  <a:pt x="615635" y="1004934"/>
                </a:cubicBezTo>
                <a:cubicBezTo>
                  <a:pt x="628997" y="1024977"/>
                  <a:pt x="639988" y="1045312"/>
                  <a:pt x="660903" y="1059255"/>
                </a:cubicBezTo>
                <a:cubicBezTo>
                  <a:pt x="668843" y="1064548"/>
                  <a:pt x="679010" y="1065290"/>
                  <a:pt x="688063" y="1068308"/>
                </a:cubicBezTo>
                <a:cubicBezTo>
                  <a:pt x="697117" y="1074344"/>
                  <a:pt x="704998" y="1082696"/>
                  <a:pt x="715224" y="1086415"/>
                </a:cubicBezTo>
                <a:cubicBezTo>
                  <a:pt x="750082" y="1099091"/>
                  <a:pt x="795711" y="1105308"/>
                  <a:pt x="832919" y="1113576"/>
                </a:cubicBezTo>
                <a:cubicBezTo>
                  <a:pt x="873973" y="1122699"/>
                  <a:pt x="878307" y="1125687"/>
                  <a:pt x="923453" y="1140736"/>
                </a:cubicBezTo>
                <a:cubicBezTo>
                  <a:pt x="932507" y="1143754"/>
                  <a:pt x="941166" y="1148440"/>
                  <a:pt x="950614" y="1149790"/>
                </a:cubicBezTo>
                <a:lnTo>
                  <a:pt x="1013988" y="1158843"/>
                </a:lnTo>
                <a:cubicBezTo>
                  <a:pt x="1048140" y="1170228"/>
                  <a:pt x="1064341" y="1172982"/>
                  <a:pt x="1095469" y="1204110"/>
                </a:cubicBezTo>
                <a:cubicBezTo>
                  <a:pt x="1104523" y="1213164"/>
                  <a:pt x="1110597" y="1226895"/>
                  <a:pt x="1122630" y="1231271"/>
                </a:cubicBezTo>
                <a:cubicBezTo>
                  <a:pt x="1145495" y="1239586"/>
                  <a:pt x="1171010" y="1236624"/>
                  <a:pt x="1195057" y="1240324"/>
                </a:cubicBezTo>
                <a:cubicBezTo>
                  <a:pt x="1210266" y="1242664"/>
                  <a:pt x="1225236" y="1246360"/>
                  <a:pt x="1240325" y="1249378"/>
                </a:cubicBezTo>
                <a:cubicBezTo>
                  <a:pt x="1261450" y="1246360"/>
                  <a:pt x="1283886" y="1248249"/>
                  <a:pt x="1303699" y="1240324"/>
                </a:cubicBezTo>
                <a:cubicBezTo>
                  <a:pt x="1315587" y="1235569"/>
                  <a:pt x="1330859" y="1213164"/>
                  <a:pt x="1330859" y="1213164"/>
                </a:cubicBezTo>
              </a:path>
            </a:pathLst>
          </a:cu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3931CAB9-E854-4CF4-81F6-7BDFC6712B18}"/>
              </a:ext>
            </a:extLst>
          </p:cNvPr>
          <p:cNvSpPr/>
          <p:nvPr/>
        </p:nvSpPr>
        <p:spPr>
          <a:xfrm>
            <a:off x="3158704" y="1683945"/>
            <a:ext cx="390254" cy="534154"/>
          </a:xfrm>
          <a:custGeom>
            <a:avLst/>
            <a:gdLst>
              <a:gd name="connsiteX0" fmla="*/ 344987 w 390254"/>
              <a:gd name="connsiteY0" fmla="*/ 0 h 534154"/>
              <a:gd name="connsiteX1" fmla="*/ 354041 w 390254"/>
              <a:gd name="connsiteY1" fmla="*/ 45267 h 534154"/>
              <a:gd name="connsiteX2" fmla="*/ 390254 w 390254"/>
              <a:gd name="connsiteY2" fmla="*/ 99588 h 534154"/>
              <a:gd name="connsiteX3" fmla="*/ 363094 w 390254"/>
              <a:gd name="connsiteY3" fmla="*/ 190122 h 534154"/>
              <a:gd name="connsiteX4" fmla="*/ 354041 w 390254"/>
              <a:gd name="connsiteY4" fmla="*/ 217283 h 534154"/>
              <a:gd name="connsiteX5" fmla="*/ 326880 w 390254"/>
              <a:gd name="connsiteY5" fmla="*/ 235390 h 534154"/>
              <a:gd name="connsiteX6" fmla="*/ 245399 w 390254"/>
              <a:gd name="connsiteY6" fmla="*/ 307817 h 534154"/>
              <a:gd name="connsiteX7" fmla="*/ 100544 w 390254"/>
              <a:gd name="connsiteY7" fmla="*/ 325924 h 534154"/>
              <a:gd name="connsiteX8" fmla="*/ 64330 w 390254"/>
              <a:gd name="connsiteY8" fmla="*/ 344031 h 534154"/>
              <a:gd name="connsiteX9" fmla="*/ 37169 w 390254"/>
              <a:gd name="connsiteY9" fmla="*/ 353085 h 534154"/>
              <a:gd name="connsiteX10" fmla="*/ 19062 w 390254"/>
              <a:gd name="connsiteY10" fmla="*/ 380245 h 534154"/>
              <a:gd name="connsiteX11" fmla="*/ 955 w 390254"/>
              <a:gd name="connsiteY11" fmla="*/ 443619 h 534154"/>
              <a:gd name="connsiteX12" fmla="*/ 955 w 390254"/>
              <a:gd name="connsiteY12" fmla="*/ 534154 h 53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254" h="534154">
                <a:moveTo>
                  <a:pt x="344987" y="0"/>
                </a:moveTo>
                <a:cubicBezTo>
                  <a:pt x="348005" y="15089"/>
                  <a:pt x="347673" y="31258"/>
                  <a:pt x="354041" y="45267"/>
                </a:cubicBezTo>
                <a:cubicBezTo>
                  <a:pt x="363046" y="65078"/>
                  <a:pt x="390254" y="99588"/>
                  <a:pt x="390254" y="99588"/>
                </a:cubicBezTo>
                <a:cubicBezTo>
                  <a:pt x="373789" y="214846"/>
                  <a:pt x="396033" y="124244"/>
                  <a:pt x="363094" y="190122"/>
                </a:cubicBezTo>
                <a:cubicBezTo>
                  <a:pt x="358826" y="198658"/>
                  <a:pt x="360003" y="209831"/>
                  <a:pt x="354041" y="217283"/>
                </a:cubicBezTo>
                <a:cubicBezTo>
                  <a:pt x="347244" y="225780"/>
                  <a:pt x="335013" y="228161"/>
                  <a:pt x="326880" y="235390"/>
                </a:cubicBezTo>
                <a:cubicBezTo>
                  <a:pt x="320902" y="240704"/>
                  <a:pt x="270054" y="299598"/>
                  <a:pt x="245399" y="307817"/>
                </a:cubicBezTo>
                <a:cubicBezTo>
                  <a:pt x="221328" y="315841"/>
                  <a:pt x="109940" y="324984"/>
                  <a:pt x="100544" y="325924"/>
                </a:cubicBezTo>
                <a:cubicBezTo>
                  <a:pt x="88473" y="331960"/>
                  <a:pt x="76735" y="338715"/>
                  <a:pt x="64330" y="344031"/>
                </a:cubicBezTo>
                <a:cubicBezTo>
                  <a:pt x="55558" y="347790"/>
                  <a:pt x="44621" y="347123"/>
                  <a:pt x="37169" y="353085"/>
                </a:cubicBezTo>
                <a:cubicBezTo>
                  <a:pt x="28672" y="359882"/>
                  <a:pt x="25098" y="371192"/>
                  <a:pt x="19062" y="380245"/>
                </a:cubicBezTo>
                <a:cubicBezTo>
                  <a:pt x="14001" y="395428"/>
                  <a:pt x="1988" y="429154"/>
                  <a:pt x="955" y="443619"/>
                </a:cubicBezTo>
                <a:cubicBezTo>
                  <a:pt x="-1195" y="473721"/>
                  <a:pt x="955" y="503976"/>
                  <a:pt x="955" y="534154"/>
                </a:cubicBezTo>
              </a:path>
            </a:pathLst>
          </a:cu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0B8D1D59-F92E-4BF2-A584-20C7C9896146}"/>
              </a:ext>
            </a:extLst>
          </p:cNvPr>
          <p:cNvSpPr/>
          <p:nvPr/>
        </p:nvSpPr>
        <p:spPr>
          <a:xfrm>
            <a:off x="6748126" y="3948107"/>
            <a:ext cx="272205" cy="237948"/>
          </a:xfrm>
          <a:prstGeom prst="star5">
            <a:avLst/>
          </a:prstGeom>
          <a:gradFill>
            <a:gsLst>
              <a:gs pos="0">
                <a:srgbClr val="5E9EFF"/>
              </a:gs>
              <a:gs pos="39999">
                <a:srgbClr val="85C2FF"/>
              </a:gs>
              <a:gs pos="70000">
                <a:srgbClr val="C4D6EB"/>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p:cNvSpPr txBox="1"/>
          <p:nvPr/>
        </p:nvSpPr>
        <p:spPr>
          <a:xfrm>
            <a:off x="7505855" y="4762597"/>
            <a:ext cx="1237839" cy="338554"/>
          </a:xfrm>
          <a:prstGeom prst="rect">
            <a:avLst/>
          </a:prstGeom>
          <a:noFill/>
        </p:spPr>
        <p:txBody>
          <a:bodyPr wrap="none" rtlCol="0">
            <a:spAutoFit/>
          </a:bodyPr>
          <a:lstStyle/>
          <a:p>
            <a:r>
              <a:rPr lang="en-US" sz="1600" dirty="0">
                <a:latin typeface="+mj-lt"/>
              </a:rPr>
              <a:t>Dean Creek</a:t>
            </a:r>
          </a:p>
        </p:txBody>
      </p:sp>
      <p:sp>
        <p:nvSpPr>
          <p:cNvPr id="7" name="Slide Number Placeholder 6"/>
          <p:cNvSpPr>
            <a:spLocks noGrp="1"/>
          </p:cNvSpPr>
          <p:nvPr>
            <p:ph type="sldNum" sz="quarter" idx="12"/>
          </p:nvPr>
        </p:nvSpPr>
        <p:spPr/>
        <p:txBody>
          <a:bodyPr/>
          <a:lstStyle/>
          <a:p>
            <a:fld id="{3B8E308B-A00F-4B4A-9D45-8F3469E4C9F6}" type="slidenum">
              <a:rPr lang="en-US" sz="1600" smtClean="0">
                <a:solidFill>
                  <a:schemeClr val="bg1"/>
                </a:solidFill>
                <a:latin typeface="+mj-lt"/>
              </a:rPr>
              <a:t>7</a:t>
            </a:fld>
            <a:endParaRPr lang="en-US" sz="1600" dirty="0">
              <a:solidFill>
                <a:schemeClr val="bg1"/>
              </a:solidFill>
              <a:latin typeface="+mj-lt"/>
            </a:endParaRPr>
          </a:p>
        </p:txBody>
      </p:sp>
      <p:sp>
        <p:nvSpPr>
          <p:cNvPr id="3" name="Freeform: Shape 2">
            <a:extLst>
              <a:ext uri="{FF2B5EF4-FFF2-40B4-BE49-F238E27FC236}">
                <a16:creationId xmlns:a16="http://schemas.microsoft.com/office/drawing/2014/main" id="{11178C56-6B4C-46D5-A0BA-9A760A714771}"/>
              </a:ext>
            </a:extLst>
          </p:cNvPr>
          <p:cNvSpPr/>
          <p:nvPr/>
        </p:nvSpPr>
        <p:spPr>
          <a:xfrm>
            <a:off x="7734869" y="5100851"/>
            <a:ext cx="259307" cy="348018"/>
          </a:xfrm>
          <a:custGeom>
            <a:avLst/>
            <a:gdLst>
              <a:gd name="connsiteX0" fmla="*/ 0 w 259307"/>
              <a:gd name="connsiteY0" fmla="*/ 348018 h 348018"/>
              <a:gd name="connsiteX1" fmla="*/ 34119 w 259307"/>
              <a:gd name="connsiteY1" fmla="*/ 341194 h 348018"/>
              <a:gd name="connsiteX2" fmla="*/ 47767 w 259307"/>
              <a:gd name="connsiteY2" fmla="*/ 320722 h 348018"/>
              <a:gd name="connsiteX3" fmla="*/ 51179 w 259307"/>
              <a:gd name="connsiteY3" fmla="*/ 307074 h 348018"/>
              <a:gd name="connsiteX4" fmla="*/ 64827 w 259307"/>
              <a:gd name="connsiteY4" fmla="*/ 286603 h 348018"/>
              <a:gd name="connsiteX5" fmla="*/ 71650 w 259307"/>
              <a:gd name="connsiteY5" fmla="*/ 266131 h 348018"/>
              <a:gd name="connsiteX6" fmla="*/ 75062 w 259307"/>
              <a:gd name="connsiteY6" fmla="*/ 255895 h 348018"/>
              <a:gd name="connsiteX7" fmla="*/ 88710 w 259307"/>
              <a:gd name="connsiteY7" fmla="*/ 235424 h 348018"/>
              <a:gd name="connsiteX8" fmla="*/ 95534 w 259307"/>
              <a:gd name="connsiteY8" fmla="*/ 211540 h 348018"/>
              <a:gd name="connsiteX9" fmla="*/ 102358 w 259307"/>
              <a:gd name="connsiteY9" fmla="*/ 191068 h 348018"/>
              <a:gd name="connsiteX10" fmla="*/ 105770 w 259307"/>
              <a:gd name="connsiteY10" fmla="*/ 174009 h 348018"/>
              <a:gd name="connsiteX11" fmla="*/ 116006 w 259307"/>
              <a:gd name="connsiteY11" fmla="*/ 150125 h 348018"/>
              <a:gd name="connsiteX12" fmla="*/ 129653 w 259307"/>
              <a:gd name="connsiteY12" fmla="*/ 129653 h 348018"/>
              <a:gd name="connsiteX13" fmla="*/ 136477 w 259307"/>
              <a:gd name="connsiteY13" fmla="*/ 119418 h 348018"/>
              <a:gd name="connsiteX14" fmla="*/ 150125 w 259307"/>
              <a:gd name="connsiteY14" fmla="*/ 102358 h 348018"/>
              <a:gd name="connsiteX15" fmla="*/ 156949 w 259307"/>
              <a:gd name="connsiteY15" fmla="*/ 92122 h 348018"/>
              <a:gd name="connsiteX16" fmla="*/ 160361 w 259307"/>
              <a:gd name="connsiteY16" fmla="*/ 81886 h 348018"/>
              <a:gd name="connsiteX17" fmla="*/ 170597 w 259307"/>
              <a:gd name="connsiteY17" fmla="*/ 78474 h 348018"/>
              <a:gd name="connsiteX18" fmla="*/ 174009 w 259307"/>
              <a:gd name="connsiteY18" fmla="*/ 68239 h 348018"/>
              <a:gd name="connsiteX19" fmla="*/ 184244 w 259307"/>
              <a:gd name="connsiteY19" fmla="*/ 64827 h 348018"/>
              <a:gd name="connsiteX20" fmla="*/ 194480 w 259307"/>
              <a:gd name="connsiteY20" fmla="*/ 58003 h 348018"/>
              <a:gd name="connsiteX21" fmla="*/ 211540 w 259307"/>
              <a:gd name="connsiteY21" fmla="*/ 44355 h 348018"/>
              <a:gd name="connsiteX22" fmla="*/ 218364 w 259307"/>
              <a:gd name="connsiteY22" fmla="*/ 34119 h 348018"/>
              <a:gd name="connsiteX23" fmla="*/ 228600 w 259307"/>
              <a:gd name="connsiteY23" fmla="*/ 27295 h 348018"/>
              <a:gd name="connsiteX24" fmla="*/ 232012 w 259307"/>
              <a:gd name="connsiteY24" fmla="*/ 17059 h 348018"/>
              <a:gd name="connsiteX25" fmla="*/ 242247 w 259307"/>
              <a:gd name="connsiteY25" fmla="*/ 13648 h 348018"/>
              <a:gd name="connsiteX26" fmla="*/ 259307 w 259307"/>
              <a:gd name="connsiteY26" fmla="*/ 0 h 34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9307" h="348018">
                <a:moveTo>
                  <a:pt x="0" y="348018"/>
                </a:moveTo>
                <a:cubicBezTo>
                  <a:pt x="11373" y="345743"/>
                  <a:pt x="24049" y="346948"/>
                  <a:pt x="34119" y="341194"/>
                </a:cubicBezTo>
                <a:cubicBezTo>
                  <a:pt x="41240" y="337125"/>
                  <a:pt x="47767" y="320722"/>
                  <a:pt x="47767" y="320722"/>
                </a:cubicBezTo>
                <a:cubicBezTo>
                  <a:pt x="48904" y="316173"/>
                  <a:pt x="49082" y="311268"/>
                  <a:pt x="51179" y="307074"/>
                </a:cubicBezTo>
                <a:cubicBezTo>
                  <a:pt x="54847" y="299739"/>
                  <a:pt x="64827" y="286603"/>
                  <a:pt x="64827" y="286603"/>
                </a:cubicBezTo>
                <a:lnTo>
                  <a:pt x="71650" y="266131"/>
                </a:lnTo>
                <a:cubicBezTo>
                  <a:pt x="72787" y="262719"/>
                  <a:pt x="73067" y="258887"/>
                  <a:pt x="75062" y="255895"/>
                </a:cubicBezTo>
                <a:lnTo>
                  <a:pt x="88710" y="235424"/>
                </a:lnTo>
                <a:cubicBezTo>
                  <a:pt x="100177" y="201024"/>
                  <a:pt x="82681" y="254383"/>
                  <a:pt x="95534" y="211540"/>
                </a:cubicBezTo>
                <a:cubicBezTo>
                  <a:pt x="97601" y="204650"/>
                  <a:pt x="100947" y="198121"/>
                  <a:pt x="102358" y="191068"/>
                </a:cubicBezTo>
                <a:cubicBezTo>
                  <a:pt x="103495" y="185382"/>
                  <a:pt x="104363" y="179635"/>
                  <a:pt x="105770" y="174009"/>
                </a:cubicBezTo>
                <a:cubicBezTo>
                  <a:pt x="107787" y="165940"/>
                  <a:pt x="111821" y="157101"/>
                  <a:pt x="116006" y="150125"/>
                </a:cubicBezTo>
                <a:cubicBezTo>
                  <a:pt x="120225" y="143092"/>
                  <a:pt x="125104" y="136477"/>
                  <a:pt x="129653" y="129653"/>
                </a:cubicBezTo>
                <a:lnTo>
                  <a:pt x="136477" y="119418"/>
                </a:lnTo>
                <a:cubicBezTo>
                  <a:pt x="143119" y="99491"/>
                  <a:pt x="134692" y="117791"/>
                  <a:pt x="150125" y="102358"/>
                </a:cubicBezTo>
                <a:cubicBezTo>
                  <a:pt x="153025" y="99458"/>
                  <a:pt x="155115" y="95790"/>
                  <a:pt x="156949" y="92122"/>
                </a:cubicBezTo>
                <a:cubicBezTo>
                  <a:pt x="158557" y="88905"/>
                  <a:pt x="157818" y="84429"/>
                  <a:pt x="160361" y="81886"/>
                </a:cubicBezTo>
                <a:cubicBezTo>
                  <a:pt x="162904" y="79343"/>
                  <a:pt x="167185" y="79611"/>
                  <a:pt x="170597" y="78474"/>
                </a:cubicBezTo>
                <a:cubicBezTo>
                  <a:pt x="171734" y="75062"/>
                  <a:pt x="171466" y="70782"/>
                  <a:pt x="174009" y="68239"/>
                </a:cubicBezTo>
                <a:cubicBezTo>
                  <a:pt x="176552" y="65696"/>
                  <a:pt x="181027" y="66435"/>
                  <a:pt x="184244" y="64827"/>
                </a:cubicBezTo>
                <a:cubicBezTo>
                  <a:pt x="187912" y="62993"/>
                  <a:pt x="191068" y="60278"/>
                  <a:pt x="194480" y="58003"/>
                </a:cubicBezTo>
                <a:cubicBezTo>
                  <a:pt x="214037" y="28668"/>
                  <a:pt x="187996" y="63190"/>
                  <a:pt x="211540" y="44355"/>
                </a:cubicBezTo>
                <a:cubicBezTo>
                  <a:pt x="214742" y="41793"/>
                  <a:pt x="215464" y="37019"/>
                  <a:pt x="218364" y="34119"/>
                </a:cubicBezTo>
                <a:cubicBezTo>
                  <a:pt x="221264" y="31219"/>
                  <a:pt x="225188" y="29570"/>
                  <a:pt x="228600" y="27295"/>
                </a:cubicBezTo>
                <a:cubicBezTo>
                  <a:pt x="229737" y="23883"/>
                  <a:pt x="229469" y="19602"/>
                  <a:pt x="232012" y="17059"/>
                </a:cubicBezTo>
                <a:cubicBezTo>
                  <a:pt x="234555" y="14516"/>
                  <a:pt x="239030" y="15256"/>
                  <a:pt x="242247" y="13648"/>
                </a:cubicBezTo>
                <a:cubicBezTo>
                  <a:pt x="250855" y="9344"/>
                  <a:pt x="252960" y="6347"/>
                  <a:pt x="259307" y="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8029C1A-EBBE-41C3-B484-4E33C873F451}"/>
              </a:ext>
            </a:extLst>
          </p:cNvPr>
          <p:cNvSpPr/>
          <p:nvPr/>
        </p:nvSpPr>
        <p:spPr>
          <a:xfrm>
            <a:off x="7103660" y="5206621"/>
            <a:ext cx="122830" cy="194527"/>
          </a:xfrm>
          <a:custGeom>
            <a:avLst/>
            <a:gdLst>
              <a:gd name="connsiteX0" fmla="*/ 0 w 122830"/>
              <a:gd name="connsiteY0" fmla="*/ 0 h 194527"/>
              <a:gd name="connsiteX1" fmla="*/ 6824 w 122830"/>
              <a:gd name="connsiteY1" fmla="*/ 51179 h 194527"/>
              <a:gd name="connsiteX2" fmla="*/ 23883 w 122830"/>
              <a:gd name="connsiteY2" fmla="*/ 95534 h 194527"/>
              <a:gd name="connsiteX3" fmla="*/ 34119 w 122830"/>
              <a:gd name="connsiteY3" fmla="*/ 116006 h 194527"/>
              <a:gd name="connsiteX4" fmla="*/ 44355 w 122830"/>
              <a:gd name="connsiteY4" fmla="*/ 122830 h 194527"/>
              <a:gd name="connsiteX5" fmla="*/ 54591 w 122830"/>
              <a:gd name="connsiteY5" fmla="*/ 143301 h 194527"/>
              <a:gd name="connsiteX6" fmla="*/ 64827 w 122830"/>
              <a:gd name="connsiteY6" fmla="*/ 150125 h 194527"/>
              <a:gd name="connsiteX7" fmla="*/ 75062 w 122830"/>
              <a:gd name="connsiteY7" fmla="*/ 174009 h 194527"/>
              <a:gd name="connsiteX8" fmla="*/ 95534 w 122830"/>
              <a:gd name="connsiteY8" fmla="*/ 184245 h 194527"/>
              <a:gd name="connsiteX9" fmla="*/ 105770 w 122830"/>
              <a:gd name="connsiteY9" fmla="*/ 191069 h 194527"/>
              <a:gd name="connsiteX10" fmla="*/ 122830 w 122830"/>
              <a:gd name="connsiteY10" fmla="*/ 194480 h 19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830" h="194527">
                <a:moveTo>
                  <a:pt x="0" y="0"/>
                </a:moveTo>
                <a:cubicBezTo>
                  <a:pt x="18479" y="30799"/>
                  <a:pt x="6824" y="3675"/>
                  <a:pt x="6824" y="51179"/>
                </a:cubicBezTo>
                <a:cubicBezTo>
                  <a:pt x="6824" y="96101"/>
                  <a:pt x="10437" y="55196"/>
                  <a:pt x="23883" y="95534"/>
                </a:cubicBezTo>
                <a:cubicBezTo>
                  <a:pt x="26658" y="103859"/>
                  <a:pt x="27505" y="109392"/>
                  <a:pt x="34119" y="116006"/>
                </a:cubicBezTo>
                <a:cubicBezTo>
                  <a:pt x="37019" y="118906"/>
                  <a:pt x="40943" y="120555"/>
                  <a:pt x="44355" y="122830"/>
                </a:cubicBezTo>
                <a:cubicBezTo>
                  <a:pt x="47130" y="131156"/>
                  <a:pt x="47976" y="136687"/>
                  <a:pt x="54591" y="143301"/>
                </a:cubicBezTo>
                <a:cubicBezTo>
                  <a:pt x="57491" y="146201"/>
                  <a:pt x="61415" y="147850"/>
                  <a:pt x="64827" y="150125"/>
                </a:cubicBezTo>
                <a:cubicBezTo>
                  <a:pt x="67197" y="157234"/>
                  <a:pt x="70379" y="168389"/>
                  <a:pt x="75062" y="174009"/>
                </a:cubicBezTo>
                <a:cubicBezTo>
                  <a:pt x="82046" y="182390"/>
                  <a:pt x="86885" y="179920"/>
                  <a:pt x="95534" y="184245"/>
                </a:cubicBezTo>
                <a:cubicBezTo>
                  <a:pt x="99202" y="186079"/>
                  <a:pt x="102102" y="189235"/>
                  <a:pt x="105770" y="191069"/>
                </a:cubicBezTo>
                <a:cubicBezTo>
                  <a:pt x="114031" y="195199"/>
                  <a:pt x="115024" y="194480"/>
                  <a:pt x="122830" y="194480"/>
                </a:cubicBez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118F5BE-3668-407E-A5EF-D3B876D47414}"/>
              </a:ext>
            </a:extLst>
          </p:cNvPr>
          <p:cNvSpPr txBox="1"/>
          <p:nvPr/>
        </p:nvSpPr>
        <p:spPr>
          <a:xfrm>
            <a:off x="5517835" y="5303884"/>
            <a:ext cx="1568058" cy="338554"/>
          </a:xfrm>
          <a:prstGeom prst="rect">
            <a:avLst/>
          </a:prstGeom>
          <a:noFill/>
        </p:spPr>
        <p:txBody>
          <a:bodyPr wrap="none" rtlCol="0">
            <a:spAutoFit/>
          </a:bodyPr>
          <a:lstStyle/>
          <a:p>
            <a:r>
              <a:rPr lang="en-US" sz="1600" dirty="0">
                <a:latin typeface="+mj-lt"/>
              </a:rPr>
              <a:t>Chum Channel </a:t>
            </a:r>
          </a:p>
        </p:txBody>
      </p:sp>
      <p:sp>
        <p:nvSpPr>
          <p:cNvPr id="21" name="Title 1">
            <a:extLst>
              <a:ext uri="{FF2B5EF4-FFF2-40B4-BE49-F238E27FC236}">
                <a16:creationId xmlns:a16="http://schemas.microsoft.com/office/drawing/2014/main" id="{CD393D9D-E151-4F3B-859D-BBD26928B2FB}"/>
              </a:ext>
            </a:extLst>
          </p:cNvPr>
          <p:cNvSpPr txBox="1">
            <a:spLocks/>
          </p:cNvSpPr>
          <p:nvPr/>
        </p:nvSpPr>
        <p:spPr>
          <a:xfrm>
            <a:off x="1710311" y="473560"/>
            <a:ext cx="6116011" cy="627776"/>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000" dirty="0">
                <a:solidFill>
                  <a:schemeClr val="bg2">
                    <a:lumMod val="25000"/>
                  </a:schemeClr>
                </a:solidFill>
                <a:latin typeface="Garamond" panose="02020404030301010803" pitchFamily="18" charset="0"/>
              </a:rPr>
              <a:t>      Watershed Approach </a:t>
            </a:r>
            <a:endParaRPr lang="en-US" sz="4400" dirty="0">
              <a:solidFill>
                <a:schemeClr val="bg2">
                  <a:lumMod val="25000"/>
                </a:schemeClr>
              </a:solidFill>
              <a:latin typeface="Garamond" panose="02020404030301010803" pitchFamily="18" charset="0"/>
            </a:endParaRPr>
          </a:p>
        </p:txBody>
      </p:sp>
      <p:pic>
        <p:nvPicPr>
          <p:cNvPr id="27" name="Picture 26">
            <a:extLst>
              <a:ext uri="{FF2B5EF4-FFF2-40B4-BE49-F238E27FC236}">
                <a16:creationId xmlns:a16="http://schemas.microsoft.com/office/drawing/2014/main" id="{4C14BDB0-0AB0-46C9-ABAC-2451A3853EE7}"/>
              </a:ext>
            </a:extLst>
          </p:cNvPr>
          <p:cNvPicPr>
            <a:picLocks noChangeAspect="1"/>
          </p:cNvPicPr>
          <p:nvPr/>
        </p:nvPicPr>
        <p:blipFill rotWithShape="1">
          <a:blip r:embed="rId4">
            <a:extLst>
              <a:ext uri="{28A0092B-C50C-407E-A947-70E740481C1C}">
                <a14:useLocalDpi xmlns:a14="http://schemas.microsoft.com/office/drawing/2010/main" val="0"/>
              </a:ext>
            </a:extLst>
          </a:blip>
          <a:srcRect l="2530" t="10904" r="21170" b="11869"/>
          <a:stretch/>
        </p:blipFill>
        <p:spPr>
          <a:xfrm>
            <a:off x="760864" y="3781185"/>
            <a:ext cx="3646741" cy="2850872"/>
          </a:xfrm>
          <a:prstGeom prst="rect">
            <a:avLst/>
          </a:prstGeom>
        </p:spPr>
      </p:pic>
      <p:pic>
        <p:nvPicPr>
          <p:cNvPr id="28" name="Picture 27">
            <a:extLst>
              <a:ext uri="{FF2B5EF4-FFF2-40B4-BE49-F238E27FC236}">
                <a16:creationId xmlns:a16="http://schemas.microsoft.com/office/drawing/2014/main" id="{8A492ACB-FA86-45A6-B87B-6D937FE6828C}"/>
              </a:ext>
            </a:extLst>
          </p:cNvPr>
          <p:cNvPicPr>
            <a:picLocks noChangeAspect="1"/>
          </p:cNvPicPr>
          <p:nvPr/>
        </p:nvPicPr>
        <p:blipFill rotWithShape="1">
          <a:blip r:embed="rId4">
            <a:extLst>
              <a:ext uri="{28A0092B-C50C-407E-A947-70E740481C1C}">
                <a14:useLocalDpi xmlns:a14="http://schemas.microsoft.com/office/drawing/2010/main" val="0"/>
              </a:ext>
            </a:extLst>
          </a:blip>
          <a:srcRect l="79824" t="22649" r="4671" b="65316"/>
          <a:stretch/>
        </p:blipFill>
        <p:spPr>
          <a:xfrm>
            <a:off x="920592" y="5731389"/>
            <a:ext cx="1533911" cy="919646"/>
          </a:xfrm>
          <a:prstGeom prst="rect">
            <a:avLst/>
          </a:prstGeom>
          <a:ln>
            <a:solidFill>
              <a:schemeClr val="accent2">
                <a:lumMod val="40000"/>
                <a:lumOff val="60000"/>
              </a:schemeClr>
            </a:solidFill>
          </a:ln>
        </p:spPr>
      </p:pic>
      <p:sp>
        <p:nvSpPr>
          <p:cNvPr id="29" name="TextBox 28">
            <a:extLst>
              <a:ext uri="{FF2B5EF4-FFF2-40B4-BE49-F238E27FC236}">
                <a16:creationId xmlns:a16="http://schemas.microsoft.com/office/drawing/2014/main" id="{C1035123-015C-4BB1-B466-8C73E3B36E8F}"/>
              </a:ext>
            </a:extLst>
          </p:cNvPr>
          <p:cNvSpPr txBox="1"/>
          <p:nvPr/>
        </p:nvSpPr>
        <p:spPr>
          <a:xfrm>
            <a:off x="943355" y="5303884"/>
            <a:ext cx="1533911" cy="400110"/>
          </a:xfrm>
          <a:prstGeom prst="rect">
            <a:avLst/>
          </a:prstGeom>
          <a:ln>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000" dirty="0">
                <a:solidFill>
                  <a:schemeClr val="bg1"/>
                </a:solidFill>
                <a:latin typeface="+mj-lt"/>
              </a:rPr>
              <a:t>County Ownership RM </a:t>
            </a:r>
          </a:p>
          <a:p>
            <a:pPr algn="ctr"/>
            <a:r>
              <a:rPr lang="en-US" sz="1000" dirty="0">
                <a:solidFill>
                  <a:schemeClr val="bg1"/>
                </a:solidFill>
                <a:latin typeface="+mj-lt"/>
              </a:rPr>
              <a:t>1.5 to 7.5</a:t>
            </a:r>
          </a:p>
        </p:txBody>
      </p:sp>
      <p:sp>
        <p:nvSpPr>
          <p:cNvPr id="30" name="Star: 5 Points 29">
            <a:extLst>
              <a:ext uri="{FF2B5EF4-FFF2-40B4-BE49-F238E27FC236}">
                <a16:creationId xmlns:a16="http://schemas.microsoft.com/office/drawing/2014/main" id="{702E7D35-9C40-4C47-A1F2-C2842F77D55B}"/>
              </a:ext>
            </a:extLst>
          </p:cNvPr>
          <p:cNvSpPr/>
          <p:nvPr/>
        </p:nvSpPr>
        <p:spPr>
          <a:xfrm>
            <a:off x="3906273" y="5867399"/>
            <a:ext cx="132328" cy="152401"/>
          </a:xfrm>
          <a:prstGeom prst="star5">
            <a:avLst/>
          </a:prstGeom>
          <a:gradFill>
            <a:gsLst>
              <a:gs pos="0">
                <a:srgbClr val="5E9EFF"/>
              </a:gs>
              <a:gs pos="39999">
                <a:srgbClr val="85C2FF"/>
              </a:gs>
              <a:gs pos="70000">
                <a:srgbClr val="C4D6EB"/>
              </a:gs>
            </a:gsLst>
            <a:lin ang="540000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00"/>
              </a:highlight>
            </a:endParaRPr>
          </a:p>
        </p:txBody>
      </p:sp>
    </p:spTree>
    <p:extLst>
      <p:ext uri="{BB962C8B-B14F-4D97-AF65-F5344CB8AC3E}">
        <p14:creationId xmlns:p14="http://schemas.microsoft.com/office/powerpoint/2010/main" val="3493018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0F04B4-28AF-469F-892E-92A1B2CDC1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814"/>
          <a:stretch/>
        </p:blipFill>
        <p:spPr>
          <a:xfrm>
            <a:off x="76200" y="2705086"/>
            <a:ext cx="2743212" cy="4114812"/>
          </a:xfrm>
          <a:prstGeom prst="rect">
            <a:avLst/>
          </a:prstGeom>
        </p:spPr>
      </p:pic>
      <p:pic>
        <p:nvPicPr>
          <p:cNvPr id="7" name="Picture 6">
            <a:extLst>
              <a:ext uri="{FF2B5EF4-FFF2-40B4-BE49-F238E27FC236}">
                <a16:creationId xmlns:a16="http://schemas.microsoft.com/office/drawing/2014/main" id="{595EBCF3-480C-409E-AB11-A9774638B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3" r="8091"/>
          <a:stretch/>
        </p:blipFill>
        <p:spPr>
          <a:xfrm>
            <a:off x="3022613" y="2705086"/>
            <a:ext cx="2743200" cy="4114812"/>
          </a:xfrm>
          <a:prstGeom prst="rect">
            <a:avLst/>
          </a:prstGeom>
        </p:spPr>
      </p:pic>
      <p:pic>
        <p:nvPicPr>
          <p:cNvPr id="4098" name="Picture 2" descr="http://s458607291.onlinehome.us/FTP/Mason%20Creek/Mason/Pt2_Sidechannel_downstre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9013" y="2688446"/>
            <a:ext cx="3097001" cy="41409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450566"/>
            <a:ext cx="1154483" cy="369332"/>
          </a:xfrm>
          <a:prstGeom prst="rect">
            <a:avLst/>
          </a:prstGeom>
          <a:noFill/>
        </p:spPr>
        <p:txBody>
          <a:bodyPr wrap="none" rtlCol="0">
            <a:spAutoFit/>
          </a:bodyPr>
          <a:lstStyle/>
          <a:p>
            <a:r>
              <a:rPr lang="en-US" dirty="0">
                <a:latin typeface="+mj-lt"/>
              </a:rPr>
              <a:t>upstream</a:t>
            </a:r>
          </a:p>
        </p:txBody>
      </p:sp>
      <p:sp>
        <p:nvSpPr>
          <p:cNvPr id="3" name="TextBox 2"/>
          <p:cNvSpPr txBox="1"/>
          <p:nvPr/>
        </p:nvSpPr>
        <p:spPr>
          <a:xfrm>
            <a:off x="3341360" y="6445464"/>
            <a:ext cx="1540806" cy="369332"/>
          </a:xfrm>
          <a:prstGeom prst="rect">
            <a:avLst/>
          </a:prstGeom>
          <a:noFill/>
        </p:spPr>
        <p:txBody>
          <a:bodyPr wrap="none" rtlCol="0">
            <a:spAutoFit/>
          </a:bodyPr>
          <a:lstStyle/>
          <a:p>
            <a:r>
              <a:rPr lang="en-US" dirty="0">
                <a:latin typeface="+mj-lt"/>
              </a:rPr>
              <a:t>across (west)</a:t>
            </a:r>
          </a:p>
        </p:txBody>
      </p:sp>
      <p:sp>
        <p:nvSpPr>
          <p:cNvPr id="4" name="TextBox 3"/>
          <p:cNvSpPr txBox="1"/>
          <p:nvPr/>
        </p:nvSpPr>
        <p:spPr>
          <a:xfrm>
            <a:off x="6545386" y="6424682"/>
            <a:ext cx="1449436" cy="369332"/>
          </a:xfrm>
          <a:prstGeom prst="rect">
            <a:avLst/>
          </a:prstGeom>
          <a:noFill/>
        </p:spPr>
        <p:txBody>
          <a:bodyPr wrap="none" rtlCol="0">
            <a:spAutoFit/>
          </a:bodyPr>
          <a:lstStyle/>
          <a:p>
            <a:r>
              <a:rPr lang="en-US" dirty="0">
                <a:latin typeface="+mj-lt"/>
              </a:rPr>
              <a:t>downstream</a:t>
            </a:r>
          </a:p>
        </p:txBody>
      </p:sp>
      <p:sp>
        <p:nvSpPr>
          <p:cNvPr id="5" name="TextBox 4"/>
          <p:cNvSpPr txBox="1"/>
          <p:nvPr/>
        </p:nvSpPr>
        <p:spPr>
          <a:xfrm>
            <a:off x="-1" y="1330147"/>
            <a:ext cx="9066015" cy="1908215"/>
          </a:xfrm>
          <a:prstGeom prst="rect">
            <a:avLst/>
          </a:prstGeom>
          <a:noFill/>
        </p:spPr>
        <p:txBody>
          <a:bodyPr wrap="square" rtlCol="0">
            <a:spAutoFit/>
          </a:bodyPr>
          <a:lstStyle/>
          <a:p>
            <a:r>
              <a:rPr lang="en-US" sz="3000" u="sng" dirty="0">
                <a:latin typeface="Garamond" panose="02020404030301010803" pitchFamily="18" charset="0"/>
              </a:rPr>
              <a:t>Problem</a:t>
            </a:r>
            <a:r>
              <a:rPr lang="en-US" sz="3000" dirty="0">
                <a:latin typeface="Garamond" panose="02020404030301010803" pitchFamily="18" charset="0"/>
              </a:rPr>
              <a:t>- habitat diversity/quality, temp </a:t>
            </a:r>
          </a:p>
          <a:p>
            <a:r>
              <a:rPr lang="en-US" sz="3000" u="sng" dirty="0">
                <a:latin typeface="Garamond" panose="02020404030301010803" pitchFamily="18" charset="0"/>
              </a:rPr>
              <a:t>Solution</a:t>
            </a:r>
            <a:r>
              <a:rPr lang="en-US" sz="3000" dirty="0">
                <a:latin typeface="Garamond" panose="02020404030301010803" pitchFamily="18" charset="0"/>
              </a:rPr>
              <a:t>- Enhance with habitat features &amp; riparian revegetation </a:t>
            </a:r>
          </a:p>
          <a:p>
            <a:endParaRPr lang="en-US" sz="2800" dirty="0">
              <a:latin typeface="+mj-lt"/>
            </a:endParaRPr>
          </a:p>
        </p:txBody>
      </p:sp>
      <p:sp>
        <p:nvSpPr>
          <p:cNvPr id="8" name="Slide Number Placeholder 7"/>
          <p:cNvSpPr>
            <a:spLocks noGrp="1"/>
          </p:cNvSpPr>
          <p:nvPr>
            <p:ph type="sldNum" sz="quarter" idx="12"/>
          </p:nvPr>
        </p:nvSpPr>
        <p:spPr/>
        <p:txBody>
          <a:bodyPr/>
          <a:lstStyle/>
          <a:p>
            <a:fld id="{3B8E308B-A00F-4B4A-9D45-8F3469E4C9F6}" type="slidenum">
              <a:rPr lang="en-US" sz="1600" smtClean="0">
                <a:solidFill>
                  <a:schemeClr val="bg1"/>
                </a:solidFill>
                <a:latin typeface="+mj-lt"/>
              </a:rPr>
              <a:t>8</a:t>
            </a:fld>
            <a:endParaRPr lang="en-US" sz="1600" dirty="0">
              <a:solidFill>
                <a:schemeClr val="bg1"/>
              </a:solidFill>
              <a:latin typeface="+mj-lt"/>
            </a:endParaRPr>
          </a:p>
        </p:txBody>
      </p:sp>
      <p:sp>
        <p:nvSpPr>
          <p:cNvPr id="11" name="Title 1">
            <a:extLst>
              <a:ext uri="{FF2B5EF4-FFF2-40B4-BE49-F238E27FC236}">
                <a16:creationId xmlns:a16="http://schemas.microsoft.com/office/drawing/2014/main" id="{633444D6-1EE1-4C90-A0B6-7AD93A5BA216}"/>
              </a:ext>
            </a:extLst>
          </p:cNvPr>
          <p:cNvSpPr txBox="1">
            <a:spLocks noGrp="1"/>
          </p:cNvSpPr>
          <p:nvPr>
            <p:ph type="title"/>
          </p:nvPr>
        </p:nvSpPr>
        <p:spPr>
          <a:xfrm>
            <a:off x="154185" y="437092"/>
            <a:ext cx="8989815" cy="893055"/>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 </a:t>
            </a:r>
            <a:br>
              <a:rPr lang="en-US" sz="4400" dirty="0">
                <a:latin typeface="Garamond" panose="02020404030301010803" pitchFamily="18" charset="0"/>
              </a:rPr>
            </a:br>
            <a:r>
              <a:rPr lang="en-US" sz="4400" dirty="0">
                <a:latin typeface="Garamond" panose="02020404030301010803" pitchFamily="18" charset="0"/>
              </a:rPr>
              <a:t> </a:t>
            </a:r>
            <a:r>
              <a:rPr lang="en-US" sz="4400" dirty="0">
                <a:solidFill>
                  <a:schemeClr val="bg1"/>
                </a:solidFill>
                <a:latin typeface="Garamond" panose="02020404030301010803" pitchFamily="18" charset="0"/>
              </a:rPr>
              <a:t>E. Fork- Mainstem &amp;  Side Channel </a:t>
            </a:r>
          </a:p>
        </p:txBody>
      </p:sp>
      <p:sp>
        <p:nvSpPr>
          <p:cNvPr id="12" name="TextBox 11">
            <a:extLst>
              <a:ext uri="{FF2B5EF4-FFF2-40B4-BE49-F238E27FC236}">
                <a16:creationId xmlns:a16="http://schemas.microsoft.com/office/drawing/2014/main" id="{60500092-1AF9-40C2-A4BB-DFB146CED4B3}"/>
              </a:ext>
            </a:extLst>
          </p:cNvPr>
          <p:cNvSpPr txBox="1"/>
          <p:nvPr/>
        </p:nvSpPr>
        <p:spPr>
          <a:xfrm>
            <a:off x="3309122" y="5105400"/>
            <a:ext cx="2405878" cy="584775"/>
          </a:xfrm>
          <a:prstGeom prst="rect">
            <a:avLst/>
          </a:prstGeom>
          <a:noFill/>
        </p:spPr>
        <p:txBody>
          <a:bodyPr wrap="square" rtlCol="0">
            <a:spAutoFit/>
          </a:bodyPr>
          <a:lstStyle/>
          <a:p>
            <a:r>
              <a:rPr lang="en-US" sz="1600" i="1" dirty="0"/>
              <a:t>Very limited instream or riparian habitat </a:t>
            </a:r>
          </a:p>
        </p:txBody>
      </p:sp>
    </p:spTree>
    <p:extLst>
      <p:ext uri="{BB962C8B-B14F-4D97-AF65-F5344CB8AC3E}">
        <p14:creationId xmlns:p14="http://schemas.microsoft.com/office/powerpoint/2010/main" val="98458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8E308B-A00F-4B4A-9D45-8F3469E4C9F6}" type="slidenum">
              <a:rPr lang="en-US" sz="1600" smtClean="0">
                <a:solidFill>
                  <a:schemeClr val="bg1"/>
                </a:solidFill>
                <a:latin typeface="+mj-lt"/>
              </a:rPr>
              <a:t>9</a:t>
            </a:fld>
            <a:endParaRPr lang="en-US" sz="1600" dirty="0">
              <a:solidFill>
                <a:schemeClr val="bg1"/>
              </a:solidFill>
              <a:latin typeface="+mj-lt"/>
            </a:endParaRPr>
          </a:p>
        </p:txBody>
      </p:sp>
      <p:sp>
        <p:nvSpPr>
          <p:cNvPr id="10" name="Title 1">
            <a:extLst>
              <a:ext uri="{FF2B5EF4-FFF2-40B4-BE49-F238E27FC236}">
                <a16:creationId xmlns:a16="http://schemas.microsoft.com/office/drawing/2014/main" id="{9D247425-FB2F-4912-BDFE-72930FFB22CF}"/>
              </a:ext>
            </a:extLst>
          </p:cNvPr>
          <p:cNvSpPr txBox="1">
            <a:spLocks/>
          </p:cNvSpPr>
          <p:nvPr/>
        </p:nvSpPr>
        <p:spPr>
          <a:xfrm>
            <a:off x="1752600" y="0"/>
            <a:ext cx="4038600" cy="831673"/>
          </a:xfrm>
          <a:prstGeom prst="rect">
            <a:avLst/>
          </a:prstGeom>
          <a:gradFill>
            <a:gsLst>
              <a:gs pos="0">
                <a:srgbClr val="5E9EFF"/>
              </a:gs>
              <a:gs pos="39999">
                <a:srgbClr val="85C2FF"/>
              </a:gs>
              <a:gs pos="70000">
                <a:srgbClr val="C4D6EB"/>
              </a:gs>
              <a:gs pos="100000">
                <a:srgbClr val="FFEBFA"/>
              </a:gs>
            </a:gsLst>
            <a:lin ang="5400000" scaled="0"/>
          </a:gradFill>
          <a:effectLst/>
        </p:spPr>
        <p:txBody>
          <a:bodyPr vert="horz" lIns="91440" tIns="45720" rIns="91440" bIns="45720" rtlCol="0" anchor="b">
            <a:noAutofit/>
          </a:bodyPr>
          <a:lstStyle>
            <a:lvl1pPr algn="ctr" defTabSz="457200" rtl="0" eaLnBrk="1" latinLnBrk="0" hangingPunct="1">
              <a:spcBef>
                <a:spcPct val="0"/>
              </a:spcBef>
              <a:buNone/>
              <a:defRPr kumimoji="0" sz="4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400" dirty="0">
                <a:solidFill>
                  <a:schemeClr val="bg2">
                    <a:lumMod val="25000"/>
                  </a:schemeClr>
                </a:solidFill>
                <a:latin typeface="Garamond" panose="02020404030301010803" pitchFamily="18" charset="0"/>
              </a:rPr>
              <a:t>  Mason Creek </a:t>
            </a:r>
          </a:p>
        </p:txBody>
      </p:sp>
      <p:grpSp>
        <p:nvGrpSpPr>
          <p:cNvPr id="6" name="Group 5">
            <a:extLst>
              <a:ext uri="{FF2B5EF4-FFF2-40B4-BE49-F238E27FC236}">
                <a16:creationId xmlns:a16="http://schemas.microsoft.com/office/drawing/2014/main" id="{67E9D979-E4CB-4669-BE10-DB83C61C51F2}"/>
              </a:ext>
            </a:extLst>
          </p:cNvPr>
          <p:cNvGrpSpPr/>
          <p:nvPr/>
        </p:nvGrpSpPr>
        <p:grpSpPr>
          <a:xfrm>
            <a:off x="4723894" y="3853990"/>
            <a:ext cx="4191506" cy="3004010"/>
            <a:chOff x="114047" y="3733800"/>
            <a:chExt cx="4191506" cy="3004010"/>
          </a:xfrm>
        </p:grpSpPr>
        <p:pic>
          <p:nvPicPr>
            <p:cNvPr id="9" name="Picture 8">
              <a:extLst>
                <a:ext uri="{FF2B5EF4-FFF2-40B4-BE49-F238E27FC236}">
                  <a16:creationId xmlns:a16="http://schemas.microsoft.com/office/drawing/2014/main" id="{23487F1A-162D-42CC-9C9C-E4A424F8AC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69" r="-3" b="23178"/>
            <a:stretch/>
          </p:blipFill>
          <p:spPr>
            <a:xfrm>
              <a:off x="114047" y="3733800"/>
              <a:ext cx="4191506" cy="3004010"/>
            </a:xfrm>
            <a:prstGeom prst="rect">
              <a:avLst/>
            </a:prstGeom>
          </p:spPr>
        </p:pic>
        <p:sp>
          <p:nvSpPr>
            <p:cNvPr id="3" name="TextBox 2">
              <a:extLst>
                <a:ext uri="{FF2B5EF4-FFF2-40B4-BE49-F238E27FC236}">
                  <a16:creationId xmlns:a16="http://schemas.microsoft.com/office/drawing/2014/main" id="{A09548CE-7795-43E4-867E-03BFCA203ECF}"/>
                </a:ext>
              </a:extLst>
            </p:cNvPr>
            <p:cNvSpPr txBox="1"/>
            <p:nvPr/>
          </p:nvSpPr>
          <p:spPr>
            <a:xfrm>
              <a:off x="1600200" y="5410200"/>
              <a:ext cx="2057400" cy="584775"/>
            </a:xfrm>
            <a:prstGeom prst="rect">
              <a:avLst/>
            </a:prstGeom>
            <a:noFill/>
          </p:spPr>
          <p:txBody>
            <a:bodyPr wrap="square" rtlCol="0">
              <a:spAutoFit/>
            </a:bodyPr>
            <a:lstStyle/>
            <a:p>
              <a:r>
                <a:rPr lang="en-US" sz="1600" i="1" dirty="0"/>
                <a:t>No instream or riparian habitat </a:t>
              </a:r>
            </a:p>
          </p:txBody>
        </p:sp>
      </p:grpSp>
      <p:sp>
        <p:nvSpPr>
          <p:cNvPr id="5" name="Rectangle 4">
            <a:extLst>
              <a:ext uri="{FF2B5EF4-FFF2-40B4-BE49-F238E27FC236}">
                <a16:creationId xmlns:a16="http://schemas.microsoft.com/office/drawing/2014/main" id="{EEA3EBDD-9D81-45B2-8F96-32B0B350C465}"/>
              </a:ext>
            </a:extLst>
          </p:cNvPr>
          <p:cNvSpPr/>
          <p:nvPr/>
        </p:nvSpPr>
        <p:spPr>
          <a:xfrm>
            <a:off x="102015" y="418108"/>
            <a:ext cx="4588511" cy="6093976"/>
          </a:xfrm>
          <a:prstGeom prst="rect">
            <a:avLst/>
          </a:prstGeom>
        </p:spPr>
        <p:txBody>
          <a:bodyPr wrap="square">
            <a:spAutoFit/>
          </a:bodyPr>
          <a:lstStyle/>
          <a:p>
            <a:r>
              <a:rPr lang="en-US" sz="2600" u="sng" dirty="0">
                <a:latin typeface="Garamond" panose="02020404030301010803" pitchFamily="18" charset="0"/>
              </a:rPr>
              <a:t>Problems </a:t>
            </a:r>
          </a:p>
          <a:p>
            <a:pPr marL="112713" indent="-112713">
              <a:buFontTx/>
              <a:buChar char="-"/>
            </a:pPr>
            <a:r>
              <a:rPr lang="en-US" sz="2600" dirty="0">
                <a:latin typeface="Garamond" panose="02020404030301010803" pitchFamily="18" charset="0"/>
              </a:rPr>
              <a:t>Incision</a:t>
            </a:r>
          </a:p>
          <a:p>
            <a:pPr marL="112713" indent="-112713">
              <a:buFontTx/>
              <a:buChar char="-"/>
            </a:pPr>
            <a:r>
              <a:rPr lang="en-US" sz="2600" dirty="0">
                <a:latin typeface="Garamond" panose="02020404030301010803" pitchFamily="18" charset="0"/>
              </a:rPr>
              <a:t>limited floodplain access</a:t>
            </a:r>
          </a:p>
          <a:p>
            <a:pPr marL="112713" indent="-112713">
              <a:buFontTx/>
              <a:buChar char="-"/>
            </a:pPr>
            <a:r>
              <a:rPr lang="en-US" sz="2600" dirty="0">
                <a:latin typeface="Garamond" panose="02020404030301010803" pitchFamily="18" charset="0"/>
              </a:rPr>
              <a:t>no riparian buffer</a:t>
            </a:r>
          </a:p>
          <a:p>
            <a:pPr marL="112713" indent="-112713">
              <a:buFontTx/>
              <a:buChar char="-"/>
            </a:pPr>
            <a:r>
              <a:rPr lang="en-US" sz="2600" dirty="0">
                <a:latin typeface="Garamond" panose="02020404030301010803" pitchFamily="18" charset="0"/>
              </a:rPr>
              <a:t>limited pools</a:t>
            </a:r>
          </a:p>
          <a:p>
            <a:pPr marL="112713" indent="-112713">
              <a:buFontTx/>
              <a:buChar char="-"/>
            </a:pPr>
            <a:r>
              <a:rPr lang="en-US" sz="2600" dirty="0">
                <a:latin typeface="Garamond" panose="02020404030301010803" pitchFamily="18" charset="0"/>
              </a:rPr>
              <a:t>limited spawning</a:t>
            </a:r>
          </a:p>
          <a:p>
            <a:pPr marL="112713" indent="-112713">
              <a:buFontTx/>
              <a:buChar char="-"/>
            </a:pPr>
            <a:r>
              <a:rPr lang="en-US" sz="2600" dirty="0">
                <a:latin typeface="Garamond" panose="02020404030301010803" pitchFamily="18" charset="0"/>
              </a:rPr>
              <a:t>no habitat diversity</a:t>
            </a:r>
          </a:p>
          <a:p>
            <a:pPr marL="112713" indent="-112713">
              <a:buFontTx/>
              <a:buChar char="-"/>
            </a:pPr>
            <a:r>
              <a:rPr lang="en-US" sz="2600" dirty="0">
                <a:latin typeface="Garamond" panose="02020404030301010803" pitchFamily="18" charset="0"/>
              </a:rPr>
              <a:t>sediment &amp; temperature </a:t>
            </a:r>
            <a:endParaRPr lang="en-US" sz="2600" u="sng" dirty="0">
              <a:latin typeface="Garamond" panose="02020404030301010803" pitchFamily="18" charset="0"/>
            </a:endParaRPr>
          </a:p>
          <a:p>
            <a:r>
              <a:rPr lang="en-US" sz="2600" u="sng" dirty="0">
                <a:latin typeface="Garamond" panose="02020404030301010803" pitchFamily="18" charset="0"/>
              </a:rPr>
              <a:t>Solution(s)</a:t>
            </a:r>
          </a:p>
          <a:p>
            <a:r>
              <a:rPr lang="en-US" sz="2600" dirty="0">
                <a:latin typeface="Garamond" panose="02020404030301010803" pitchFamily="18" charset="0"/>
              </a:rPr>
              <a:t>-connect floodplain &amp; create  </a:t>
            </a:r>
          </a:p>
          <a:p>
            <a:r>
              <a:rPr lang="en-US" sz="2600" dirty="0">
                <a:latin typeface="Garamond" panose="02020404030301010803" pitchFamily="18" charset="0"/>
              </a:rPr>
              <a:t>  wetland</a:t>
            </a:r>
          </a:p>
          <a:p>
            <a:r>
              <a:rPr lang="en-US" sz="2600" dirty="0">
                <a:latin typeface="Garamond" panose="02020404030301010803" pitchFamily="18" charset="0"/>
              </a:rPr>
              <a:t>-riparian revegetation</a:t>
            </a:r>
          </a:p>
          <a:p>
            <a:r>
              <a:rPr lang="en-US" sz="2600" dirty="0">
                <a:latin typeface="Garamond" panose="02020404030301010803" pitchFamily="18" charset="0"/>
              </a:rPr>
              <a:t>-create pools</a:t>
            </a:r>
          </a:p>
          <a:p>
            <a:r>
              <a:rPr lang="en-US" sz="2600" dirty="0">
                <a:latin typeface="Garamond" panose="02020404030301010803" pitchFamily="18" charset="0"/>
              </a:rPr>
              <a:t>- trap gravels</a:t>
            </a:r>
          </a:p>
          <a:p>
            <a:r>
              <a:rPr lang="en-US" sz="2600" dirty="0">
                <a:latin typeface="Garamond" panose="02020404030301010803" pitchFamily="18" charset="0"/>
              </a:rPr>
              <a:t>- incorporate cold water </a:t>
            </a:r>
          </a:p>
        </p:txBody>
      </p:sp>
      <p:pic>
        <p:nvPicPr>
          <p:cNvPr id="11" name="Picture 10">
            <a:extLst>
              <a:ext uri="{FF2B5EF4-FFF2-40B4-BE49-F238E27FC236}">
                <a16:creationId xmlns:a16="http://schemas.microsoft.com/office/drawing/2014/main" id="{74C84C42-9DA2-4024-BED1-D3F8CFB4F95B}"/>
              </a:ext>
            </a:extLst>
          </p:cNvPr>
          <p:cNvPicPr>
            <a:picLocks noChangeAspect="1"/>
          </p:cNvPicPr>
          <p:nvPr/>
        </p:nvPicPr>
        <p:blipFill rotWithShape="1">
          <a:blip r:embed="rId4"/>
          <a:srcRect l="75000" t="21768" r="12139" b="13260"/>
          <a:stretch/>
        </p:blipFill>
        <p:spPr>
          <a:xfrm>
            <a:off x="5844368" y="209424"/>
            <a:ext cx="2743200" cy="3897555"/>
          </a:xfrm>
          <a:prstGeom prst="rect">
            <a:avLst/>
          </a:prstGeom>
        </p:spPr>
      </p:pic>
    </p:spTree>
    <p:extLst>
      <p:ext uri="{BB962C8B-B14F-4D97-AF65-F5344CB8AC3E}">
        <p14:creationId xmlns:p14="http://schemas.microsoft.com/office/powerpoint/2010/main" val="13426078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RFB 18-1412 Tecnnical Review v1">
  <a:themeElements>
    <a:clrScheme name="Custom 1">
      <a:dk1>
        <a:sysClr val="windowText" lastClr="000000"/>
      </a:dk1>
      <a:lt1>
        <a:sysClr val="window" lastClr="FFFFFF"/>
      </a:lt1>
      <a:dk2>
        <a:srgbClr val="434A59"/>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SRFB 18-1412 Tecnnical Review v1</Template>
  <TotalTime>3588</TotalTime>
  <Words>1513</Words>
  <Application>Microsoft Office PowerPoint</Application>
  <PresentationFormat>On-screen Show (4:3)</PresentationFormat>
  <Paragraphs>397</Paragraphs>
  <Slides>36</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Arial</vt:lpstr>
      <vt:lpstr>Calibri</vt:lpstr>
      <vt:lpstr>Calibri Light</vt:lpstr>
      <vt:lpstr>Century Gothic</vt:lpstr>
      <vt:lpstr>Garamond</vt:lpstr>
      <vt:lpstr>Georgia</vt:lpstr>
      <vt:lpstr>Segoe UI</vt:lpstr>
      <vt:lpstr>Times New Roman</vt:lpstr>
      <vt:lpstr>Trebuchet MS</vt:lpstr>
      <vt:lpstr>Trebuchet MS (Headings)</vt:lpstr>
      <vt:lpstr>Wingdings</vt:lpstr>
      <vt:lpstr>Wingdings 2</vt:lpstr>
      <vt:lpstr>SRFB 18-1412 Tecnnical Review v1</vt:lpstr>
      <vt:lpstr>18-1412 Mason Creek  Planning &amp; Acquisition</vt:lpstr>
      <vt:lpstr>PowerPoint Presentation</vt:lpstr>
      <vt:lpstr>PowerPoint Presentation</vt:lpstr>
      <vt:lpstr>PowerPoint Presentation</vt:lpstr>
      <vt:lpstr>Acquisition &amp; Landowners  </vt:lpstr>
      <vt:lpstr>PowerPoint Presentation</vt:lpstr>
      <vt:lpstr>PowerPoint Presentation</vt:lpstr>
      <vt:lpstr>   E. Fork- Mainstem &amp;  Side Channel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PowerPoint Presentation</vt:lpstr>
      <vt:lpstr>PowerPoint Presentation</vt:lpstr>
      <vt:lpstr>PowerPoint Presentation</vt:lpstr>
      <vt:lpstr>Project Scope</vt:lpstr>
      <vt:lpstr>Key Restoration Location</vt:lpstr>
      <vt:lpstr>Acquisition Objectives</vt:lpstr>
      <vt:lpstr>PowerPoint Presentation</vt:lpstr>
      <vt:lpstr>Surrounding County Land Ownership</vt:lpstr>
      <vt:lpstr>PowerPoint Presentation</vt:lpstr>
      <vt:lpstr>PowerPoint Presentation</vt:lpstr>
      <vt:lpstr>PowerPoint Presentation</vt:lpstr>
      <vt:lpstr> Improve Spawning Habitat</vt:lpstr>
      <vt:lpstr>Cold Water Refuge  </vt:lpstr>
      <vt:lpstr>Stewardship</vt:lpstr>
      <vt:lpstr>PowerPoint Presentation</vt:lpstr>
      <vt:lpstr>PowerPoint Presentation</vt:lpstr>
      <vt:lpstr>PowerPoint Presentation</vt:lpstr>
      <vt:lpstr>PowerPoint Presentation</vt:lpstr>
      <vt:lpstr>PowerPoint Presentation</vt:lpstr>
    </vt:vector>
  </TitlesOfParts>
  <Company>Clark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18-1412 Mason Creek  Planning &amp; Acquisition</dc:title>
  <dc:creator>Lee, Patrick</dc:creator>
  <cp:lastModifiedBy>Paul Kolp</cp:lastModifiedBy>
  <cp:revision>100</cp:revision>
  <cp:lastPrinted>2016-05-15T00:10:57Z</cp:lastPrinted>
  <dcterms:created xsi:type="dcterms:W3CDTF">2018-04-25T00:35:13Z</dcterms:created>
  <dcterms:modified xsi:type="dcterms:W3CDTF">2018-05-11T18:55:09Z</dcterms:modified>
</cp:coreProperties>
</file>