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7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56" r:id="rId5"/>
    <p:sldId id="503" r:id="rId6"/>
    <p:sldId id="505" r:id="rId7"/>
    <p:sldId id="471" r:id="rId8"/>
    <p:sldId id="429" r:id="rId9"/>
    <p:sldId id="472" r:id="rId10"/>
    <p:sldId id="473" r:id="rId11"/>
    <p:sldId id="474" r:id="rId12"/>
    <p:sldId id="478" r:id="rId13"/>
    <p:sldId id="516" r:id="rId14"/>
    <p:sldId id="517" r:id="rId15"/>
    <p:sldId id="518" r:id="rId16"/>
    <p:sldId id="514" r:id="rId17"/>
    <p:sldId id="519" r:id="rId18"/>
    <p:sldId id="479" r:id="rId19"/>
    <p:sldId id="480" r:id="rId20"/>
    <p:sldId id="511" r:id="rId21"/>
    <p:sldId id="482" r:id="rId22"/>
    <p:sldId id="489" r:id="rId23"/>
    <p:sldId id="490" r:id="rId24"/>
    <p:sldId id="491" r:id="rId25"/>
    <p:sldId id="492" r:id="rId26"/>
    <p:sldId id="487" r:id="rId27"/>
    <p:sldId id="494" r:id="rId28"/>
    <p:sldId id="504" r:id="rId29"/>
    <p:sldId id="495" r:id="rId30"/>
    <p:sldId id="496" r:id="rId31"/>
    <p:sldId id="498" r:id="rId32"/>
    <p:sldId id="513" r:id="rId33"/>
    <p:sldId id="389" r:id="rId34"/>
    <p:sldId id="390" r:id="rId35"/>
    <p:sldId id="446" r:id="rId36"/>
    <p:sldId id="499" r:id="rId37"/>
    <p:sldId id="501" r:id="rId38"/>
    <p:sldId id="427" r:id="rId39"/>
    <p:sldId id="509" r:id="rId40"/>
    <p:sldId id="515" r:id="rId41"/>
    <p:sldId id="508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 Corbett" initials="CC" lastIdx="2" clrIdx="0"/>
  <p:cmAuthor id="1" name="Paul Kolp" initials="PK" lastIdx="12" clrIdx="1">
    <p:extLst>
      <p:ext uri="{19B8F6BF-5375-455C-9EA6-DF929625EA0E}">
        <p15:presenceInfo xmlns:p15="http://schemas.microsoft.com/office/powerpoint/2012/main" userId="S::pkolp@estuarypartnership.org::f9f6dcd4-c797-4a20-8c5a-a4c1da2c06cb" providerId="AD"/>
      </p:ext>
    </p:extLst>
  </p:cmAuthor>
  <p:cmAuthor id="2" name="Jenny Dezso" initials="JD" lastIdx="1" clrIdx="2">
    <p:extLst>
      <p:ext uri="{19B8F6BF-5375-455C-9EA6-DF929625EA0E}">
        <p15:presenceInfo xmlns:p15="http://schemas.microsoft.com/office/powerpoint/2012/main" userId="S::jdezso@estuarypartnership.org::a2b9557a-bda3-47a0-a2b9-c5834c1fc6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8837"/>
    <a:srgbClr val="74B230"/>
    <a:srgbClr val="A9B50F"/>
    <a:srgbClr val="0070C0"/>
    <a:srgbClr val="C6D412"/>
    <a:srgbClr val="00589A"/>
    <a:srgbClr val="ED7D31"/>
    <a:srgbClr val="FF9933"/>
    <a:srgbClr val="FA9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45EB4-59AE-8D6B-96C9-DABE6E7DAF65}" v="6" dt="2021-10-26T17:45:36.601"/>
    <p1510:client id="{3836A601-02FF-86AA-33FE-8418038514B2}" v="1" dt="2021-10-27T00:27:21.136"/>
    <p1510:client id="{98009FC8-7588-4A94-A9B0-85BC0284797A}" v="7" dt="2021-10-27T06:53:33.233"/>
    <p1510:client id="{9F1D6909-F392-4167-B286-E399DF75C070}" v="59" dt="2021-10-26T23:30:13.934"/>
    <p1510:client id="{DE982E52-9F70-E711-893E-E455ADF0E01C}" v="4" dt="2021-10-26T17:50:50.353"/>
    <p1510:client id="{F06B7D9D-3B6D-3987-0CDB-540738CF094E}" v="103" dt="2021-10-26T17:11:24.427"/>
  </p1510:revLst>
</p1510:revInfo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2T14:45:59.953" idx="1">
    <p:pos x="10" y="10"/>
    <p:text>- we have DFW data for Mason Creek for 2016,. and I think they've done some mainstem too 
- County monitors a lot of the tribs on a rotating basis 
- Friends of the E. Fork (Dick D.) has data 
- Dave Brown has some data too for Mill Creek confluence 
- LCFEG also 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2T18:23:35.499" idx="10">
    <p:pos x="10" y="10"/>
    <p:text>I'm kind of thinking that 15 slides on results might be a bit too much for this group. Is there a way we can condense it? 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2T15:06:08.391" idx="3">
    <p:pos x="10" y="10"/>
    <p:text>is there a regulatory threshold here that we could put? E.g. 17 C?  Ecology has some criteria...or?  
</p:text>
    <p:extLst>
      <p:ext uri="{C676402C-5697-4E1C-873F-D02D1690AC5C}">
        <p15:threadingInfo xmlns:p15="http://schemas.microsoft.com/office/powerpoint/2012/main" timeZoneBias="420"/>
      </p:ext>
    </p:extLst>
  </p:cm>
  <p:cm authorId="1" dt="2021-10-22T15:07:35.485" idx="4">
    <p:pos x="106" y="106"/>
    <p:text>might be good to spell out that the warming trend begins around ~ RM 26. 
</p:text>
    <p:extLst>
      <p:ext uri="{C676402C-5697-4E1C-873F-D02D1690AC5C}">
        <p15:threadingInfo xmlns:p15="http://schemas.microsoft.com/office/powerpoint/2012/main" timeZoneBias="420"/>
      </p:ext>
    </p:extLst>
  </p:cm>
  <p:cm authorId="1" dt="2021-10-22T15:14:05.424" idx="6">
    <p:pos x="202" y="202"/>
    <p:text>can we speculate on the warming trends in those areas? Cooling trends? or are the cooling trends~ RM 16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2T15:12:19.283" idx="5">
    <p:pos x="7673" y="601"/>
    <p:text>whether we should seek restoration opportunities here is very much the question.....  
- maximize habitat in areas that have cooler water?
-  create stepping stones across the project area ? 
etc..
</p:text>
    <p:extLst>
      <p:ext uri="{C676402C-5697-4E1C-873F-D02D1690AC5C}">
        <p15:threadingInfo xmlns:p15="http://schemas.microsoft.com/office/powerpoint/2012/main" timeZoneBias="420"/>
      </p:ext>
    </p:extLst>
  </p:cm>
  <p:cm authorId="1" dt="2021-10-22T15:27:16.964" idx="8">
    <p:pos x="10" y="10"/>
    <p:text>the image between ~ RM 26 and 27.7 just looks white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2T14:55:27.518" idx="2">
    <p:pos x="7680" y="480"/>
    <p:text>but the probes the county had ? verify in tribs or no? 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2T15:21:35.988" idx="7">
    <p:pos x="5892" y="625"/>
    <p:text>i think we need to include another slide after this that shows areas of interest outside of the mainstem that we weren't able to verify 
- Mason, Dean and Lockwood Floodplains 
- Mason creek mid-basin based on DFW data (I can put this together) 
-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0-26T16:17:27.106" idx="1">
    <p:pos x="10" y="10"/>
    <p:text>From Paul/Keith's notes: Introduce criteria for establishing cold water potential and/or how we will prioritize areas 
Temp. difference
Depth
Persistence (flow)
Introduce general criteria for selecting sites for future restoration 
Area
Ownership
Shade potential
Groundwater inputs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FD70E-7002-4BC1-AD32-E3475C85BC8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56F3D6-A272-4D0E-97E8-7D56245B29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Continue to investigate areas of need</a:t>
          </a:r>
        </a:p>
      </dgm:t>
    </dgm:pt>
    <dgm:pt modelId="{02BCDDBB-124A-405C-9129-145B7B415161}" type="parTrans" cxnId="{4A20765B-3109-4F27-9C8E-1650308F61A9}">
      <dgm:prSet/>
      <dgm:spPr/>
      <dgm:t>
        <a:bodyPr/>
        <a:lstStyle/>
        <a:p>
          <a:endParaRPr lang="en-US"/>
        </a:p>
      </dgm:t>
    </dgm:pt>
    <dgm:pt modelId="{28474D0E-4FEE-4C70-B16C-A99668A7F29D}" type="sibTrans" cxnId="{4A20765B-3109-4F27-9C8E-1650308F61A9}">
      <dgm:prSet/>
      <dgm:spPr/>
      <dgm:t>
        <a:bodyPr/>
        <a:lstStyle/>
        <a:p>
          <a:endParaRPr lang="en-US"/>
        </a:p>
      </dgm:t>
    </dgm:pt>
    <dgm:pt modelId="{212B3298-3E93-4BAA-ACE1-63D32C4B4B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Define Site Prioritization Criteria</a:t>
          </a:r>
        </a:p>
      </dgm:t>
    </dgm:pt>
    <dgm:pt modelId="{FD7ABBE9-EFFB-466D-B3FE-AA27D27E2C9C}" type="parTrans" cxnId="{99456134-18DF-4923-9642-CADAB4E66553}">
      <dgm:prSet/>
      <dgm:spPr/>
      <dgm:t>
        <a:bodyPr/>
        <a:lstStyle/>
        <a:p>
          <a:endParaRPr lang="en-US"/>
        </a:p>
      </dgm:t>
    </dgm:pt>
    <dgm:pt modelId="{041FC3E5-2793-4242-B17E-AD7B0C9C0A22}" type="sibTrans" cxnId="{99456134-18DF-4923-9642-CADAB4E66553}">
      <dgm:prSet/>
      <dgm:spPr/>
      <dgm:t>
        <a:bodyPr/>
        <a:lstStyle/>
        <a:p>
          <a:endParaRPr lang="en-US"/>
        </a:p>
      </dgm:t>
    </dgm:pt>
    <dgm:pt modelId="{B1D61351-343E-4B94-A943-E5CB8D35DF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Generate list of ranked site locations</a:t>
          </a:r>
        </a:p>
      </dgm:t>
    </dgm:pt>
    <dgm:pt modelId="{E249F0C2-A407-486D-91E5-18C66FEF715A}" type="parTrans" cxnId="{5E16E586-28C9-4B9D-A602-F1D364103258}">
      <dgm:prSet/>
      <dgm:spPr/>
      <dgm:t>
        <a:bodyPr/>
        <a:lstStyle/>
        <a:p>
          <a:endParaRPr lang="en-US"/>
        </a:p>
      </dgm:t>
    </dgm:pt>
    <dgm:pt modelId="{11BBCA69-305B-418B-AFD8-39739FD8BACA}" type="sibTrans" cxnId="{5E16E586-28C9-4B9D-A602-F1D364103258}">
      <dgm:prSet/>
      <dgm:spPr/>
      <dgm:t>
        <a:bodyPr/>
        <a:lstStyle/>
        <a:p>
          <a:endParaRPr lang="en-US"/>
        </a:p>
      </dgm:t>
    </dgm:pt>
    <dgm:pt modelId="{472628A5-DA27-4645-A286-F7052A711F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Technical Group reviews/comments on Site List</a:t>
          </a:r>
        </a:p>
      </dgm:t>
    </dgm:pt>
    <dgm:pt modelId="{F8DFBBED-34B5-4AF2-9C73-B588DD826656}" type="parTrans" cxnId="{02E7EEF1-E6CB-4FA9-AC3D-F9FE92373DCF}">
      <dgm:prSet/>
      <dgm:spPr/>
      <dgm:t>
        <a:bodyPr/>
        <a:lstStyle/>
        <a:p>
          <a:endParaRPr lang="en-US"/>
        </a:p>
      </dgm:t>
    </dgm:pt>
    <dgm:pt modelId="{9FD1839A-827E-47F8-90B5-5B713C40D45A}" type="sibTrans" cxnId="{02E7EEF1-E6CB-4FA9-AC3D-F9FE92373DCF}">
      <dgm:prSet/>
      <dgm:spPr/>
      <dgm:t>
        <a:bodyPr/>
        <a:lstStyle/>
        <a:p>
          <a:endParaRPr lang="en-US"/>
        </a:p>
      </dgm:t>
    </dgm:pt>
    <dgm:pt modelId="{7F5E2353-0BCB-4E41-989C-F8BB2DC717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Upcoming Meetings</a:t>
          </a:r>
        </a:p>
      </dgm:t>
    </dgm:pt>
    <dgm:pt modelId="{A8F3BCA0-5A8D-407F-B255-EFB7BEAF476D}" type="parTrans" cxnId="{958E954C-AA6C-4308-B2BA-80121176089B}">
      <dgm:prSet/>
      <dgm:spPr/>
      <dgm:t>
        <a:bodyPr/>
        <a:lstStyle/>
        <a:p>
          <a:endParaRPr lang="en-US"/>
        </a:p>
      </dgm:t>
    </dgm:pt>
    <dgm:pt modelId="{B73BA1CE-7062-4A05-9F66-792DFCD7A3B9}" type="sibTrans" cxnId="{958E954C-AA6C-4308-B2BA-80121176089B}">
      <dgm:prSet/>
      <dgm:spPr/>
      <dgm:t>
        <a:bodyPr/>
        <a:lstStyle/>
        <a:p>
          <a:endParaRPr lang="en-US"/>
        </a:p>
      </dgm:t>
    </dgm:pt>
    <dgm:pt modelId="{59C5270F-C4B5-41C1-AFA5-5A4E28A8E571}" type="pres">
      <dgm:prSet presAssocID="{6B4FD70E-7002-4BC1-AD32-E3475C85BC80}" presName="root" presStyleCnt="0">
        <dgm:presLayoutVars>
          <dgm:dir/>
          <dgm:resizeHandles val="exact"/>
        </dgm:presLayoutVars>
      </dgm:prSet>
      <dgm:spPr/>
    </dgm:pt>
    <dgm:pt modelId="{EBC101C6-05A0-482C-BBDC-4D8411544D08}" type="pres">
      <dgm:prSet presAssocID="{DC56F3D6-A272-4D0E-97E8-7D56245B2943}" presName="compNode" presStyleCnt="0"/>
      <dgm:spPr/>
    </dgm:pt>
    <dgm:pt modelId="{53ED48D9-57D9-4CDB-AF1B-D4AE2E00A25E}" type="pres">
      <dgm:prSet presAssocID="{DC56F3D6-A272-4D0E-97E8-7D56245B2943}" presName="bgRect" presStyleLbl="bgShp" presStyleIdx="0" presStyleCnt="5"/>
      <dgm:spPr/>
    </dgm:pt>
    <dgm:pt modelId="{9177359B-D686-4887-8BF2-911FC59E63E2}" type="pres">
      <dgm:prSet presAssocID="{DC56F3D6-A272-4D0E-97E8-7D56245B294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ACFCB79-2770-4896-8F76-C5F9A3AFAD82}" type="pres">
      <dgm:prSet presAssocID="{DC56F3D6-A272-4D0E-97E8-7D56245B2943}" presName="spaceRect" presStyleCnt="0"/>
      <dgm:spPr/>
    </dgm:pt>
    <dgm:pt modelId="{6A1E570A-F5EC-4DC4-B96B-55E206892C31}" type="pres">
      <dgm:prSet presAssocID="{DC56F3D6-A272-4D0E-97E8-7D56245B2943}" presName="parTx" presStyleLbl="revTx" presStyleIdx="0" presStyleCnt="5">
        <dgm:presLayoutVars>
          <dgm:chMax val="0"/>
          <dgm:chPref val="0"/>
        </dgm:presLayoutVars>
      </dgm:prSet>
      <dgm:spPr/>
    </dgm:pt>
    <dgm:pt modelId="{FCD6794E-23D0-4CA9-8872-D2EC376746ED}" type="pres">
      <dgm:prSet presAssocID="{28474D0E-4FEE-4C70-B16C-A99668A7F29D}" presName="sibTrans" presStyleCnt="0"/>
      <dgm:spPr/>
    </dgm:pt>
    <dgm:pt modelId="{7EF5B4ED-58D1-4FFF-AC51-9529CA58E6FF}" type="pres">
      <dgm:prSet presAssocID="{212B3298-3E93-4BAA-ACE1-63D32C4B4B7B}" presName="compNode" presStyleCnt="0"/>
      <dgm:spPr/>
    </dgm:pt>
    <dgm:pt modelId="{AC060451-3AB7-41ED-96CB-E0284D3B1F6D}" type="pres">
      <dgm:prSet presAssocID="{212B3298-3E93-4BAA-ACE1-63D32C4B4B7B}" presName="bgRect" presStyleLbl="bgShp" presStyleIdx="1" presStyleCnt="5"/>
      <dgm:spPr/>
    </dgm:pt>
    <dgm:pt modelId="{C4697631-E68F-468E-B5A2-DEA72A9C82AC}" type="pres">
      <dgm:prSet presAssocID="{212B3298-3E93-4BAA-ACE1-63D32C4B4B7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6610895-1CBA-42DA-A55C-6660F8327561}" type="pres">
      <dgm:prSet presAssocID="{212B3298-3E93-4BAA-ACE1-63D32C4B4B7B}" presName="spaceRect" presStyleCnt="0"/>
      <dgm:spPr/>
    </dgm:pt>
    <dgm:pt modelId="{735FD183-AFFE-46D2-830D-81EC6A42625B}" type="pres">
      <dgm:prSet presAssocID="{212B3298-3E93-4BAA-ACE1-63D32C4B4B7B}" presName="parTx" presStyleLbl="revTx" presStyleIdx="1" presStyleCnt="5">
        <dgm:presLayoutVars>
          <dgm:chMax val="0"/>
          <dgm:chPref val="0"/>
        </dgm:presLayoutVars>
      </dgm:prSet>
      <dgm:spPr/>
    </dgm:pt>
    <dgm:pt modelId="{C41D0886-808B-4B3A-8439-6E0EEF3507F6}" type="pres">
      <dgm:prSet presAssocID="{041FC3E5-2793-4242-B17E-AD7B0C9C0A22}" presName="sibTrans" presStyleCnt="0"/>
      <dgm:spPr/>
    </dgm:pt>
    <dgm:pt modelId="{CA041047-A2FA-4FA5-9A5E-C38D175BCC7E}" type="pres">
      <dgm:prSet presAssocID="{B1D61351-343E-4B94-A943-E5CB8D35DF15}" presName="compNode" presStyleCnt="0"/>
      <dgm:spPr/>
    </dgm:pt>
    <dgm:pt modelId="{E79C4482-2164-4101-9986-A0740F4D22BC}" type="pres">
      <dgm:prSet presAssocID="{B1D61351-343E-4B94-A943-E5CB8D35DF15}" presName="bgRect" presStyleLbl="bgShp" presStyleIdx="2" presStyleCnt="5"/>
      <dgm:spPr/>
    </dgm:pt>
    <dgm:pt modelId="{0D51BEE5-72C3-4B0F-B133-4BAA03107897}" type="pres">
      <dgm:prSet presAssocID="{B1D61351-343E-4B94-A943-E5CB8D35DF1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F51C1877-3DBA-4542-B1BF-9291D3B154A9}" type="pres">
      <dgm:prSet presAssocID="{B1D61351-343E-4B94-A943-E5CB8D35DF15}" presName="spaceRect" presStyleCnt="0"/>
      <dgm:spPr/>
    </dgm:pt>
    <dgm:pt modelId="{626BEAAE-0A4F-48EC-8527-784DCFA8FC89}" type="pres">
      <dgm:prSet presAssocID="{B1D61351-343E-4B94-A943-E5CB8D35DF15}" presName="parTx" presStyleLbl="revTx" presStyleIdx="2" presStyleCnt="5">
        <dgm:presLayoutVars>
          <dgm:chMax val="0"/>
          <dgm:chPref val="0"/>
        </dgm:presLayoutVars>
      </dgm:prSet>
      <dgm:spPr/>
    </dgm:pt>
    <dgm:pt modelId="{9C36C1BC-0A37-499B-AEE8-DB52A08AB564}" type="pres">
      <dgm:prSet presAssocID="{11BBCA69-305B-418B-AFD8-39739FD8BACA}" presName="sibTrans" presStyleCnt="0"/>
      <dgm:spPr/>
    </dgm:pt>
    <dgm:pt modelId="{7E71F790-0525-4A3F-9351-B46268CE00B3}" type="pres">
      <dgm:prSet presAssocID="{472628A5-DA27-4645-A286-F7052A711F02}" presName="compNode" presStyleCnt="0"/>
      <dgm:spPr/>
    </dgm:pt>
    <dgm:pt modelId="{78C35AD6-411A-49A7-8F47-A766E25830AF}" type="pres">
      <dgm:prSet presAssocID="{472628A5-DA27-4645-A286-F7052A711F02}" presName="bgRect" presStyleLbl="bgShp" presStyleIdx="3" presStyleCnt="5"/>
      <dgm:spPr/>
    </dgm:pt>
    <dgm:pt modelId="{B76441B2-10F0-4D3C-8D11-9BE8EC53CDA9}" type="pres">
      <dgm:prSet presAssocID="{472628A5-DA27-4645-A286-F7052A711F0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A6E7477E-C3E9-451D-B172-C2AC895E53CC}" type="pres">
      <dgm:prSet presAssocID="{472628A5-DA27-4645-A286-F7052A711F02}" presName="spaceRect" presStyleCnt="0"/>
      <dgm:spPr/>
    </dgm:pt>
    <dgm:pt modelId="{72C014FE-BA6A-40FC-83CB-D44512713AE0}" type="pres">
      <dgm:prSet presAssocID="{472628A5-DA27-4645-A286-F7052A711F02}" presName="parTx" presStyleLbl="revTx" presStyleIdx="3" presStyleCnt="5">
        <dgm:presLayoutVars>
          <dgm:chMax val="0"/>
          <dgm:chPref val="0"/>
        </dgm:presLayoutVars>
      </dgm:prSet>
      <dgm:spPr/>
    </dgm:pt>
    <dgm:pt modelId="{6E89F3E9-84E8-4E04-B5F8-023B2583D16D}" type="pres">
      <dgm:prSet presAssocID="{9FD1839A-827E-47F8-90B5-5B713C40D45A}" presName="sibTrans" presStyleCnt="0"/>
      <dgm:spPr/>
    </dgm:pt>
    <dgm:pt modelId="{BA80C74A-5973-4D44-965A-2AB19A8BDE0A}" type="pres">
      <dgm:prSet presAssocID="{7F5E2353-0BCB-4E41-989C-F8BB2DC717F6}" presName="compNode" presStyleCnt="0"/>
      <dgm:spPr/>
    </dgm:pt>
    <dgm:pt modelId="{143E1864-DE57-490D-BFB5-7AF7F68A79E1}" type="pres">
      <dgm:prSet presAssocID="{7F5E2353-0BCB-4E41-989C-F8BB2DC717F6}" presName="bgRect" presStyleLbl="bgShp" presStyleIdx="4" presStyleCnt="5"/>
      <dgm:spPr/>
    </dgm:pt>
    <dgm:pt modelId="{4C1F6607-DBF8-46FA-B88D-D72654FD884A}" type="pres">
      <dgm:prSet presAssocID="{7F5E2353-0BCB-4E41-989C-F8BB2DC717F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9495E9EE-69C6-4835-BF85-C04640341BF0}" type="pres">
      <dgm:prSet presAssocID="{7F5E2353-0BCB-4E41-989C-F8BB2DC717F6}" presName="spaceRect" presStyleCnt="0"/>
      <dgm:spPr/>
    </dgm:pt>
    <dgm:pt modelId="{4508704B-DA50-4E0E-AB81-32D2FE4D60CA}" type="pres">
      <dgm:prSet presAssocID="{7F5E2353-0BCB-4E41-989C-F8BB2DC717F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8389206-4E79-4609-B896-E3B13E3107A9}" type="presOf" srcId="{212B3298-3E93-4BAA-ACE1-63D32C4B4B7B}" destId="{735FD183-AFFE-46D2-830D-81EC6A42625B}" srcOrd="0" destOrd="0" presId="urn:microsoft.com/office/officeart/2018/2/layout/IconVerticalSolidList"/>
    <dgm:cxn modelId="{35999922-37D1-4E8A-AA95-3C7CC5A386C6}" type="presOf" srcId="{7F5E2353-0BCB-4E41-989C-F8BB2DC717F6}" destId="{4508704B-DA50-4E0E-AB81-32D2FE4D60CA}" srcOrd="0" destOrd="0" presId="urn:microsoft.com/office/officeart/2018/2/layout/IconVerticalSolidList"/>
    <dgm:cxn modelId="{70D65B2D-546B-41F9-A7D3-BC9BB49196F7}" type="presOf" srcId="{6B4FD70E-7002-4BC1-AD32-E3475C85BC80}" destId="{59C5270F-C4B5-41C1-AFA5-5A4E28A8E571}" srcOrd="0" destOrd="0" presId="urn:microsoft.com/office/officeart/2018/2/layout/IconVerticalSolidList"/>
    <dgm:cxn modelId="{99456134-18DF-4923-9642-CADAB4E66553}" srcId="{6B4FD70E-7002-4BC1-AD32-E3475C85BC80}" destId="{212B3298-3E93-4BAA-ACE1-63D32C4B4B7B}" srcOrd="1" destOrd="0" parTransId="{FD7ABBE9-EFFB-466D-B3FE-AA27D27E2C9C}" sibTransId="{041FC3E5-2793-4242-B17E-AD7B0C9C0A22}"/>
    <dgm:cxn modelId="{4A20765B-3109-4F27-9C8E-1650308F61A9}" srcId="{6B4FD70E-7002-4BC1-AD32-E3475C85BC80}" destId="{DC56F3D6-A272-4D0E-97E8-7D56245B2943}" srcOrd="0" destOrd="0" parTransId="{02BCDDBB-124A-405C-9129-145B7B415161}" sibTransId="{28474D0E-4FEE-4C70-B16C-A99668A7F29D}"/>
    <dgm:cxn modelId="{958E954C-AA6C-4308-B2BA-80121176089B}" srcId="{6B4FD70E-7002-4BC1-AD32-E3475C85BC80}" destId="{7F5E2353-0BCB-4E41-989C-F8BB2DC717F6}" srcOrd="4" destOrd="0" parTransId="{A8F3BCA0-5A8D-407F-B255-EFB7BEAF476D}" sibTransId="{B73BA1CE-7062-4A05-9F66-792DFCD7A3B9}"/>
    <dgm:cxn modelId="{B91A217C-A748-47D7-A390-30AD7DF05E67}" type="presOf" srcId="{B1D61351-343E-4B94-A943-E5CB8D35DF15}" destId="{626BEAAE-0A4F-48EC-8527-784DCFA8FC89}" srcOrd="0" destOrd="0" presId="urn:microsoft.com/office/officeart/2018/2/layout/IconVerticalSolidList"/>
    <dgm:cxn modelId="{5E16E586-28C9-4B9D-A602-F1D364103258}" srcId="{6B4FD70E-7002-4BC1-AD32-E3475C85BC80}" destId="{B1D61351-343E-4B94-A943-E5CB8D35DF15}" srcOrd="2" destOrd="0" parTransId="{E249F0C2-A407-486D-91E5-18C66FEF715A}" sibTransId="{11BBCA69-305B-418B-AFD8-39739FD8BACA}"/>
    <dgm:cxn modelId="{5E2D53BF-E745-4BCA-8150-E63AACFC11E6}" type="presOf" srcId="{472628A5-DA27-4645-A286-F7052A711F02}" destId="{72C014FE-BA6A-40FC-83CB-D44512713AE0}" srcOrd="0" destOrd="0" presId="urn:microsoft.com/office/officeart/2018/2/layout/IconVerticalSolidList"/>
    <dgm:cxn modelId="{10BB5EDF-B1E5-4000-B918-49D1B7383BB6}" type="presOf" srcId="{DC56F3D6-A272-4D0E-97E8-7D56245B2943}" destId="{6A1E570A-F5EC-4DC4-B96B-55E206892C31}" srcOrd="0" destOrd="0" presId="urn:microsoft.com/office/officeart/2018/2/layout/IconVerticalSolidList"/>
    <dgm:cxn modelId="{02E7EEF1-E6CB-4FA9-AC3D-F9FE92373DCF}" srcId="{6B4FD70E-7002-4BC1-AD32-E3475C85BC80}" destId="{472628A5-DA27-4645-A286-F7052A711F02}" srcOrd="3" destOrd="0" parTransId="{F8DFBBED-34B5-4AF2-9C73-B588DD826656}" sibTransId="{9FD1839A-827E-47F8-90B5-5B713C40D45A}"/>
    <dgm:cxn modelId="{8812DE64-3FF8-403F-B02D-906710EE63FE}" type="presParOf" srcId="{59C5270F-C4B5-41C1-AFA5-5A4E28A8E571}" destId="{EBC101C6-05A0-482C-BBDC-4D8411544D08}" srcOrd="0" destOrd="0" presId="urn:microsoft.com/office/officeart/2018/2/layout/IconVerticalSolidList"/>
    <dgm:cxn modelId="{AFFE77AC-116C-49D2-A033-74248547171E}" type="presParOf" srcId="{EBC101C6-05A0-482C-BBDC-4D8411544D08}" destId="{53ED48D9-57D9-4CDB-AF1B-D4AE2E00A25E}" srcOrd="0" destOrd="0" presId="urn:microsoft.com/office/officeart/2018/2/layout/IconVerticalSolidList"/>
    <dgm:cxn modelId="{531CEA5F-CC95-4610-9742-5DCC2B169A11}" type="presParOf" srcId="{EBC101C6-05A0-482C-BBDC-4D8411544D08}" destId="{9177359B-D686-4887-8BF2-911FC59E63E2}" srcOrd="1" destOrd="0" presId="urn:microsoft.com/office/officeart/2018/2/layout/IconVerticalSolidList"/>
    <dgm:cxn modelId="{46FB0773-74B0-4101-81D9-673A2D65182E}" type="presParOf" srcId="{EBC101C6-05A0-482C-BBDC-4D8411544D08}" destId="{0ACFCB79-2770-4896-8F76-C5F9A3AFAD82}" srcOrd="2" destOrd="0" presId="urn:microsoft.com/office/officeart/2018/2/layout/IconVerticalSolidList"/>
    <dgm:cxn modelId="{D8A3E1D5-1C83-40AB-BF6D-FE73EC8D2AB7}" type="presParOf" srcId="{EBC101C6-05A0-482C-BBDC-4D8411544D08}" destId="{6A1E570A-F5EC-4DC4-B96B-55E206892C31}" srcOrd="3" destOrd="0" presId="urn:microsoft.com/office/officeart/2018/2/layout/IconVerticalSolidList"/>
    <dgm:cxn modelId="{F4622AFB-8013-43CA-9FBC-F5C64B6177EB}" type="presParOf" srcId="{59C5270F-C4B5-41C1-AFA5-5A4E28A8E571}" destId="{FCD6794E-23D0-4CA9-8872-D2EC376746ED}" srcOrd="1" destOrd="0" presId="urn:microsoft.com/office/officeart/2018/2/layout/IconVerticalSolidList"/>
    <dgm:cxn modelId="{1910F4C5-6002-4B04-A801-72C389D75725}" type="presParOf" srcId="{59C5270F-C4B5-41C1-AFA5-5A4E28A8E571}" destId="{7EF5B4ED-58D1-4FFF-AC51-9529CA58E6FF}" srcOrd="2" destOrd="0" presId="urn:microsoft.com/office/officeart/2018/2/layout/IconVerticalSolidList"/>
    <dgm:cxn modelId="{54D4764B-D2B3-4F65-93A8-35FAE43DABB2}" type="presParOf" srcId="{7EF5B4ED-58D1-4FFF-AC51-9529CA58E6FF}" destId="{AC060451-3AB7-41ED-96CB-E0284D3B1F6D}" srcOrd="0" destOrd="0" presId="urn:microsoft.com/office/officeart/2018/2/layout/IconVerticalSolidList"/>
    <dgm:cxn modelId="{37FAC59B-6B61-4063-81B8-7B54B1367413}" type="presParOf" srcId="{7EF5B4ED-58D1-4FFF-AC51-9529CA58E6FF}" destId="{C4697631-E68F-468E-B5A2-DEA72A9C82AC}" srcOrd="1" destOrd="0" presId="urn:microsoft.com/office/officeart/2018/2/layout/IconVerticalSolidList"/>
    <dgm:cxn modelId="{1BA397F7-89D7-40AE-8E2F-39A624871CB7}" type="presParOf" srcId="{7EF5B4ED-58D1-4FFF-AC51-9529CA58E6FF}" destId="{06610895-1CBA-42DA-A55C-6660F8327561}" srcOrd="2" destOrd="0" presId="urn:microsoft.com/office/officeart/2018/2/layout/IconVerticalSolidList"/>
    <dgm:cxn modelId="{13CC885F-EFF8-4001-9106-B6356B8092BC}" type="presParOf" srcId="{7EF5B4ED-58D1-4FFF-AC51-9529CA58E6FF}" destId="{735FD183-AFFE-46D2-830D-81EC6A42625B}" srcOrd="3" destOrd="0" presId="urn:microsoft.com/office/officeart/2018/2/layout/IconVerticalSolidList"/>
    <dgm:cxn modelId="{A58BCE3B-CA12-4A0A-96F1-3C912F51A28F}" type="presParOf" srcId="{59C5270F-C4B5-41C1-AFA5-5A4E28A8E571}" destId="{C41D0886-808B-4B3A-8439-6E0EEF3507F6}" srcOrd="3" destOrd="0" presId="urn:microsoft.com/office/officeart/2018/2/layout/IconVerticalSolidList"/>
    <dgm:cxn modelId="{7264F1B1-55D1-49EF-BF41-F9C6FAFC8F5C}" type="presParOf" srcId="{59C5270F-C4B5-41C1-AFA5-5A4E28A8E571}" destId="{CA041047-A2FA-4FA5-9A5E-C38D175BCC7E}" srcOrd="4" destOrd="0" presId="urn:microsoft.com/office/officeart/2018/2/layout/IconVerticalSolidList"/>
    <dgm:cxn modelId="{FD6B082A-4AF4-4838-9FAE-FD5348950938}" type="presParOf" srcId="{CA041047-A2FA-4FA5-9A5E-C38D175BCC7E}" destId="{E79C4482-2164-4101-9986-A0740F4D22BC}" srcOrd="0" destOrd="0" presId="urn:microsoft.com/office/officeart/2018/2/layout/IconVerticalSolidList"/>
    <dgm:cxn modelId="{6F9E6A18-F2EB-4476-952F-026893CF92D8}" type="presParOf" srcId="{CA041047-A2FA-4FA5-9A5E-C38D175BCC7E}" destId="{0D51BEE5-72C3-4B0F-B133-4BAA03107897}" srcOrd="1" destOrd="0" presId="urn:microsoft.com/office/officeart/2018/2/layout/IconVerticalSolidList"/>
    <dgm:cxn modelId="{39B7C12C-CFD3-479E-85A5-E237EB5B304A}" type="presParOf" srcId="{CA041047-A2FA-4FA5-9A5E-C38D175BCC7E}" destId="{F51C1877-3DBA-4542-B1BF-9291D3B154A9}" srcOrd="2" destOrd="0" presId="urn:microsoft.com/office/officeart/2018/2/layout/IconVerticalSolidList"/>
    <dgm:cxn modelId="{E70A7458-F860-4ECF-A956-9DC1F38D97D9}" type="presParOf" srcId="{CA041047-A2FA-4FA5-9A5E-C38D175BCC7E}" destId="{626BEAAE-0A4F-48EC-8527-784DCFA8FC89}" srcOrd="3" destOrd="0" presId="urn:microsoft.com/office/officeart/2018/2/layout/IconVerticalSolidList"/>
    <dgm:cxn modelId="{44877E2B-102F-4F62-8A62-D48A950BAC0B}" type="presParOf" srcId="{59C5270F-C4B5-41C1-AFA5-5A4E28A8E571}" destId="{9C36C1BC-0A37-499B-AEE8-DB52A08AB564}" srcOrd="5" destOrd="0" presId="urn:microsoft.com/office/officeart/2018/2/layout/IconVerticalSolidList"/>
    <dgm:cxn modelId="{4A183749-33CB-419A-840D-1ECB282F116A}" type="presParOf" srcId="{59C5270F-C4B5-41C1-AFA5-5A4E28A8E571}" destId="{7E71F790-0525-4A3F-9351-B46268CE00B3}" srcOrd="6" destOrd="0" presId="urn:microsoft.com/office/officeart/2018/2/layout/IconVerticalSolidList"/>
    <dgm:cxn modelId="{D40FAB70-CDA3-416B-9047-7CC726432296}" type="presParOf" srcId="{7E71F790-0525-4A3F-9351-B46268CE00B3}" destId="{78C35AD6-411A-49A7-8F47-A766E25830AF}" srcOrd="0" destOrd="0" presId="urn:microsoft.com/office/officeart/2018/2/layout/IconVerticalSolidList"/>
    <dgm:cxn modelId="{1F5AF1B4-28B1-4812-8452-F8184DDD0291}" type="presParOf" srcId="{7E71F790-0525-4A3F-9351-B46268CE00B3}" destId="{B76441B2-10F0-4D3C-8D11-9BE8EC53CDA9}" srcOrd="1" destOrd="0" presId="urn:microsoft.com/office/officeart/2018/2/layout/IconVerticalSolidList"/>
    <dgm:cxn modelId="{83549134-F186-4ED1-BA68-E2048418FBA7}" type="presParOf" srcId="{7E71F790-0525-4A3F-9351-B46268CE00B3}" destId="{A6E7477E-C3E9-451D-B172-C2AC895E53CC}" srcOrd="2" destOrd="0" presId="urn:microsoft.com/office/officeart/2018/2/layout/IconVerticalSolidList"/>
    <dgm:cxn modelId="{64A5E488-4E04-4464-8816-9B7E86A122B3}" type="presParOf" srcId="{7E71F790-0525-4A3F-9351-B46268CE00B3}" destId="{72C014FE-BA6A-40FC-83CB-D44512713AE0}" srcOrd="3" destOrd="0" presId="urn:microsoft.com/office/officeart/2018/2/layout/IconVerticalSolidList"/>
    <dgm:cxn modelId="{2E76B9AA-6802-4DCD-92B3-60AE9BD738A5}" type="presParOf" srcId="{59C5270F-C4B5-41C1-AFA5-5A4E28A8E571}" destId="{6E89F3E9-84E8-4E04-B5F8-023B2583D16D}" srcOrd="7" destOrd="0" presId="urn:microsoft.com/office/officeart/2018/2/layout/IconVerticalSolidList"/>
    <dgm:cxn modelId="{E692E37E-2CD9-417D-9F4F-E69A62517438}" type="presParOf" srcId="{59C5270F-C4B5-41C1-AFA5-5A4E28A8E571}" destId="{BA80C74A-5973-4D44-965A-2AB19A8BDE0A}" srcOrd="8" destOrd="0" presId="urn:microsoft.com/office/officeart/2018/2/layout/IconVerticalSolidList"/>
    <dgm:cxn modelId="{EACF2511-40E0-43AB-A261-42514C1C4139}" type="presParOf" srcId="{BA80C74A-5973-4D44-965A-2AB19A8BDE0A}" destId="{143E1864-DE57-490D-BFB5-7AF7F68A79E1}" srcOrd="0" destOrd="0" presId="urn:microsoft.com/office/officeart/2018/2/layout/IconVerticalSolidList"/>
    <dgm:cxn modelId="{082628FA-464F-4E01-A92A-9F1380D48554}" type="presParOf" srcId="{BA80C74A-5973-4D44-965A-2AB19A8BDE0A}" destId="{4C1F6607-DBF8-46FA-B88D-D72654FD884A}" srcOrd="1" destOrd="0" presId="urn:microsoft.com/office/officeart/2018/2/layout/IconVerticalSolidList"/>
    <dgm:cxn modelId="{9E4DA25D-2E2B-4F52-AC00-EE493736FE8E}" type="presParOf" srcId="{BA80C74A-5973-4D44-965A-2AB19A8BDE0A}" destId="{9495E9EE-69C6-4835-BF85-C04640341BF0}" srcOrd="2" destOrd="0" presId="urn:microsoft.com/office/officeart/2018/2/layout/IconVerticalSolidList"/>
    <dgm:cxn modelId="{44B67F79-1C8E-4355-AAC4-1714C87CD79B}" type="presParOf" srcId="{BA80C74A-5973-4D44-965A-2AB19A8BDE0A}" destId="{4508704B-DA50-4E0E-AB81-32D2FE4D60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D48D9-57D9-4CDB-AF1B-D4AE2E00A25E}">
      <dsp:nvSpPr>
        <dsp:cNvPr id="0" name=""/>
        <dsp:cNvSpPr/>
      </dsp:nvSpPr>
      <dsp:spPr>
        <a:xfrm>
          <a:off x="0" y="2799"/>
          <a:ext cx="10915651" cy="596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7359B-D686-4887-8BF2-911FC59E63E2}">
      <dsp:nvSpPr>
        <dsp:cNvPr id="0" name=""/>
        <dsp:cNvSpPr/>
      </dsp:nvSpPr>
      <dsp:spPr>
        <a:xfrm>
          <a:off x="180408" y="136987"/>
          <a:ext cx="328015" cy="3280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E570A-F5EC-4DC4-B96B-55E206892C31}">
      <dsp:nvSpPr>
        <dsp:cNvPr id="0" name=""/>
        <dsp:cNvSpPr/>
      </dsp:nvSpPr>
      <dsp:spPr>
        <a:xfrm>
          <a:off x="688831" y="2799"/>
          <a:ext cx="10226819" cy="596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18" tIns="63118" rIns="63118" bIns="631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Continue to investigate areas of need</a:t>
          </a:r>
        </a:p>
      </dsp:txBody>
      <dsp:txXfrm>
        <a:off x="688831" y="2799"/>
        <a:ext cx="10226819" cy="596391"/>
      </dsp:txXfrm>
    </dsp:sp>
    <dsp:sp modelId="{AC060451-3AB7-41ED-96CB-E0284D3B1F6D}">
      <dsp:nvSpPr>
        <dsp:cNvPr id="0" name=""/>
        <dsp:cNvSpPr/>
      </dsp:nvSpPr>
      <dsp:spPr>
        <a:xfrm>
          <a:off x="0" y="748288"/>
          <a:ext cx="10915651" cy="596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97631-E68F-468E-B5A2-DEA72A9C82AC}">
      <dsp:nvSpPr>
        <dsp:cNvPr id="0" name=""/>
        <dsp:cNvSpPr/>
      </dsp:nvSpPr>
      <dsp:spPr>
        <a:xfrm>
          <a:off x="180408" y="882476"/>
          <a:ext cx="328015" cy="3280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FD183-AFFE-46D2-830D-81EC6A42625B}">
      <dsp:nvSpPr>
        <dsp:cNvPr id="0" name=""/>
        <dsp:cNvSpPr/>
      </dsp:nvSpPr>
      <dsp:spPr>
        <a:xfrm>
          <a:off x="688831" y="748288"/>
          <a:ext cx="10226819" cy="596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18" tIns="63118" rIns="63118" bIns="631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Define Site Prioritization Criteria</a:t>
          </a:r>
        </a:p>
      </dsp:txBody>
      <dsp:txXfrm>
        <a:off x="688831" y="748288"/>
        <a:ext cx="10226819" cy="596391"/>
      </dsp:txXfrm>
    </dsp:sp>
    <dsp:sp modelId="{E79C4482-2164-4101-9986-A0740F4D22BC}">
      <dsp:nvSpPr>
        <dsp:cNvPr id="0" name=""/>
        <dsp:cNvSpPr/>
      </dsp:nvSpPr>
      <dsp:spPr>
        <a:xfrm>
          <a:off x="0" y="1493777"/>
          <a:ext cx="10915651" cy="596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1BEE5-72C3-4B0F-B133-4BAA03107897}">
      <dsp:nvSpPr>
        <dsp:cNvPr id="0" name=""/>
        <dsp:cNvSpPr/>
      </dsp:nvSpPr>
      <dsp:spPr>
        <a:xfrm>
          <a:off x="180408" y="1627965"/>
          <a:ext cx="328015" cy="3280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BEAAE-0A4F-48EC-8527-784DCFA8FC89}">
      <dsp:nvSpPr>
        <dsp:cNvPr id="0" name=""/>
        <dsp:cNvSpPr/>
      </dsp:nvSpPr>
      <dsp:spPr>
        <a:xfrm>
          <a:off x="688831" y="1493777"/>
          <a:ext cx="10226819" cy="596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18" tIns="63118" rIns="63118" bIns="631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Generate list of ranked site locations</a:t>
          </a:r>
        </a:p>
      </dsp:txBody>
      <dsp:txXfrm>
        <a:off x="688831" y="1493777"/>
        <a:ext cx="10226819" cy="596391"/>
      </dsp:txXfrm>
    </dsp:sp>
    <dsp:sp modelId="{78C35AD6-411A-49A7-8F47-A766E25830AF}">
      <dsp:nvSpPr>
        <dsp:cNvPr id="0" name=""/>
        <dsp:cNvSpPr/>
      </dsp:nvSpPr>
      <dsp:spPr>
        <a:xfrm>
          <a:off x="0" y="2239266"/>
          <a:ext cx="10915651" cy="596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441B2-10F0-4D3C-8D11-9BE8EC53CDA9}">
      <dsp:nvSpPr>
        <dsp:cNvPr id="0" name=""/>
        <dsp:cNvSpPr/>
      </dsp:nvSpPr>
      <dsp:spPr>
        <a:xfrm>
          <a:off x="180408" y="2373454"/>
          <a:ext cx="328015" cy="3280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014FE-BA6A-40FC-83CB-D44512713AE0}">
      <dsp:nvSpPr>
        <dsp:cNvPr id="0" name=""/>
        <dsp:cNvSpPr/>
      </dsp:nvSpPr>
      <dsp:spPr>
        <a:xfrm>
          <a:off x="688831" y="2239266"/>
          <a:ext cx="10226819" cy="596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18" tIns="63118" rIns="63118" bIns="631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Technical Group reviews/comments on Site List</a:t>
          </a:r>
        </a:p>
      </dsp:txBody>
      <dsp:txXfrm>
        <a:off x="688831" y="2239266"/>
        <a:ext cx="10226819" cy="596391"/>
      </dsp:txXfrm>
    </dsp:sp>
    <dsp:sp modelId="{143E1864-DE57-490D-BFB5-7AF7F68A79E1}">
      <dsp:nvSpPr>
        <dsp:cNvPr id="0" name=""/>
        <dsp:cNvSpPr/>
      </dsp:nvSpPr>
      <dsp:spPr>
        <a:xfrm>
          <a:off x="0" y="2984755"/>
          <a:ext cx="10915651" cy="596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F6607-DBF8-46FA-B88D-D72654FD884A}">
      <dsp:nvSpPr>
        <dsp:cNvPr id="0" name=""/>
        <dsp:cNvSpPr/>
      </dsp:nvSpPr>
      <dsp:spPr>
        <a:xfrm>
          <a:off x="180408" y="3118943"/>
          <a:ext cx="328015" cy="3280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8704B-DA50-4E0E-AB81-32D2FE4D60CA}">
      <dsp:nvSpPr>
        <dsp:cNvPr id="0" name=""/>
        <dsp:cNvSpPr/>
      </dsp:nvSpPr>
      <dsp:spPr>
        <a:xfrm>
          <a:off x="688831" y="2984755"/>
          <a:ext cx="10226819" cy="596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18" tIns="63118" rIns="63118" bIns="631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Upcoming Meetings</a:t>
          </a:r>
        </a:p>
      </dsp:txBody>
      <dsp:txXfrm>
        <a:off x="688831" y="2984755"/>
        <a:ext cx="10226819" cy="596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8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80" charset="0"/>
              </a:defRPr>
            </a:lvl1pPr>
          </a:lstStyle>
          <a:p>
            <a:pPr>
              <a:defRPr/>
            </a:pPr>
            <a:fld id="{899D1669-D393-47E6-978F-C1E421C78AA4}" type="datetime1">
              <a:rPr lang="en-US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8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80" charset="0"/>
              </a:defRPr>
            </a:lvl1pPr>
          </a:lstStyle>
          <a:p>
            <a:pPr>
              <a:defRPr/>
            </a:pPr>
            <a:fld id="{8E616060-46A5-4CFF-98FF-692FB262E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1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189506-77DA-40F1-B858-0038BF8113B1}" type="datetime1">
              <a:rPr lang="en-US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63CCB7-D0E0-4301-9416-35091AEA1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8174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47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37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4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15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6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72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30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83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94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06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98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34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05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67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0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90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34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90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21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36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18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42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898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73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6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49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3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9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3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6534" y="1831976"/>
            <a:ext cx="10949517" cy="906463"/>
          </a:xfrm>
        </p:spPr>
        <p:txBody>
          <a:bodyPr lIns="91440" tIns="45720" rIns="91440" bIns="45720"/>
          <a:lstStyle>
            <a:lvl1pPr>
              <a:defRPr sz="4000">
                <a:solidFill>
                  <a:srgbClr val="C97A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8651" y="2973388"/>
            <a:ext cx="10945283" cy="2279650"/>
          </a:xfrm>
        </p:spPr>
        <p:txBody>
          <a:bodyPr lIns="91440" tIns="45720" rIns="91440" bIns="45720"/>
          <a:lstStyle>
            <a:lvl1pPr marL="0" indent="0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"/>
            <a:ext cx="12192000" cy="7905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04787"/>
            <a:ext cx="10938933" cy="47307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255909"/>
            <a:ext cx="10915651" cy="357505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2884" y="460375"/>
            <a:ext cx="1093893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6167" y="1676400"/>
            <a:ext cx="10915651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2" r:id="rId2"/>
  </p:sldLayoutIdLst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Blip>
          <a:blip r:embed="rId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5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60000"/>
        <a:buBlip>
          <a:blip r:embed="rId6"/>
        </a:buBlip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Blip>
          <a:blip r:embed="rId7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16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6.xml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emf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7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cep.maps.arcgis.com/apps/mapviewer/index.html?webmap=e2df975b035347af99e072eaba12e7b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FE9CB2-6582-48DE-BB38-83C2FAF88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42" name="Title 3"/>
          <p:cNvSpPr>
            <a:spLocks noGrp="1"/>
          </p:cNvSpPr>
          <p:nvPr>
            <p:ph type="ctrTitle"/>
          </p:nvPr>
        </p:nvSpPr>
        <p:spPr>
          <a:xfrm>
            <a:off x="387234" y="166210"/>
            <a:ext cx="11064240" cy="1106000"/>
          </a:xfr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28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Fork Lewis River Thermal Study Kickoff Meeting:                   Field Data Results Presentation &amp; Review</a:t>
            </a:r>
            <a:endParaRPr lang="en-US" sz="28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45" y="5723413"/>
            <a:ext cx="1884510" cy="75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BC37A69-429D-4310-8401-733DBA8A978E}"/>
              </a:ext>
            </a:extLst>
          </p:cNvPr>
          <p:cNvSpPr txBox="1">
            <a:spLocks/>
          </p:cNvSpPr>
          <p:nvPr/>
        </p:nvSpPr>
        <p:spPr bwMode="auto">
          <a:xfrm>
            <a:off x="387234" y="1438420"/>
            <a:ext cx="11064240" cy="59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97A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2800" b="0" kern="0" dirty="0">
                <a:solidFill>
                  <a:schemeClr val="accent3"/>
                </a:solidFill>
                <a:latin typeface="Arial"/>
                <a:cs typeface="Arial"/>
              </a:rPr>
              <a:t>Keith Marcoe, Jenny Dezso, Paul Kolp (LCEP)</a:t>
            </a:r>
            <a:endParaRPr lang="en-US" sz="2800" b="0" kern="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80F9BBE-57DC-443B-801B-2A236C9D5443}"/>
              </a:ext>
            </a:extLst>
          </p:cNvPr>
          <p:cNvSpPr txBox="1">
            <a:spLocks/>
          </p:cNvSpPr>
          <p:nvPr/>
        </p:nvSpPr>
        <p:spPr bwMode="auto">
          <a:xfrm>
            <a:off x="387234" y="2114451"/>
            <a:ext cx="11064240" cy="59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97A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2800" b="0" ker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27, 2021</a:t>
            </a:r>
            <a:endParaRPr lang="en-US" sz="2800" b="0" ker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DCC01C-7CC2-426B-B24A-9E5DCA6FF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" y="2926080"/>
            <a:ext cx="7031182" cy="384048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cs typeface="Arial"/>
              </a:rPr>
              <a:t>Thermal Infrared Results Q/A: Ambiguous locations</a:t>
            </a:r>
            <a:endParaRPr lang="en-US" sz="3200" b="1" kern="0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91440" y="885256"/>
            <a:ext cx="105956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Mixed result for all tributaries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Some areas show up, but many are too narrow to get continuous streamline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Outside of floodplain – no access to verify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High uncertainty provides limited info about restoration potential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ADC9FA-2D7F-44A0-AEDD-725CCA8F1181}"/>
              </a:ext>
            </a:extLst>
          </p:cNvPr>
          <p:cNvSpPr txBox="1"/>
          <p:nvPr/>
        </p:nvSpPr>
        <p:spPr>
          <a:xfrm>
            <a:off x="2192060" y="2602193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Lower Lockwood Cr.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0057DD-3252-4711-8ECB-108F7BCF8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0" y="2011680"/>
            <a:ext cx="4971405" cy="47548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9773194-AF3A-4A11-87A4-5DE7363D3C3B}"/>
              </a:ext>
            </a:extLst>
          </p:cNvPr>
          <p:cNvSpPr txBox="1"/>
          <p:nvPr/>
        </p:nvSpPr>
        <p:spPr>
          <a:xfrm>
            <a:off x="8624680" y="1632849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Upper Mason &amp; Dean creeks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4A02C3-1B06-4FA2-9D14-8B8AB610A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0" y="2940747"/>
            <a:ext cx="2257587" cy="18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78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88FA0-5100-4669-94B3-34BCB3097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2926080"/>
            <a:ext cx="7031182" cy="384048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cs typeface="Arial"/>
              </a:rPr>
              <a:t>Thermal Infrared Results Q/A: Ambiguous locations</a:t>
            </a:r>
            <a:endParaRPr lang="en-US" sz="3200" b="1" kern="0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91440" y="885256"/>
            <a:ext cx="105956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Mixed result for all tributaries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Some areas show up, but many are too narrow to get continuous streamline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Outside of floodplain – no access to verify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High uncertainty provides limited info about restoration potential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ADC9FA-2D7F-44A0-AEDD-725CCA8F1181}"/>
              </a:ext>
            </a:extLst>
          </p:cNvPr>
          <p:cNvSpPr txBox="1"/>
          <p:nvPr/>
        </p:nvSpPr>
        <p:spPr>
          <a:xfrm>
            <a:off x="2192060" y="2602193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Lower Lockwood Cr.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99C876C-53D9-4A6B-9EFD-1E8482DEB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0" y="2011680"/>
            <a:ext cx="4971404" cy="47548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9773194-AF3A-4A11-87A4-5DE7363D3C3B}"/>
              </a:ext>
            </a:extLst>
          </p:cNvPr>
          <p:cNvSpPr txBox="1"/>
          <p:nvPr/>
        </p:nvSpPr>
        <p:spPr>
          <a:xfrm>
            <a:off x="8624680" y="1632849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Upper Mason &amp; Dean creeks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4A02C3-1B06-4FA2-9D14-8B8AB610A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0" y="2940747"/>
            <a:ext cx="2257587" cy="18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17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FB1476-16CE-4F9D-98B2-89532C922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822960"/>
            <a:ext cx="6982868" cy="484632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cs typeface="Arial"/>
              </a:rPr>
              <a:t>Thermal Infrared Results Q/A: Ambiguous locations</a:t>
            </a:r>
            <a:endParaRPr lang="en-US" sz="3200" b="1" kern="0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91440" y="885256"/>
            <a:ext cx="4801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Lower floodplains of tributaries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Less canopy in Mason – slightly better results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773194-AF3A-4A11-87A4-5DE7363D3C3B}"/>
              </a:ext>
            </a:extLst>
          </p:cNvPr>
          <p:cNvSpPr txBox="1"/>
          <p:nvPr/>
        </p:nvSpPr>
        <p:spPr>
          <a:xfrm>
            <a:off x="9111063" y="935194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Mason Cr. lower floodplain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3C281-68B4-40AF-A649-947FBDB4C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1" y="2834640"/>
            <a:ext cx="8785515" cy="39319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D4A02C3-1B06-4FA2-9D14-8B8AB610A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0" y="2940747"/>
            <a:ext cx="2257587" cy="18206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8ADC9FA-2D7F-44A0-AEDD-725CCA8F1181}"/>
              </a:ext>
            </a:extLst>
          </p:cNvPr>
          <p:cNvSpPr txBox="1"/>
          <p:nvPr/>
        </p:nvSpPr>
        <p:spPr>
          <a:xfrm>
            <a:off x="5580871" y="5874313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Lockwood Cr. lower floodplain</a:t>
            </a:r>
          </a:p>
        </p:txBody>
      </p:sp>
    </p:spTree>
    <p:extLst>
      <p:ext uri="{BB962C8B-B14F-4D97-AF65-F5344CB8AC3E}">
        <p14:creationId xmlns:p14="http://schemas.microsoft.com/office/powerpoint/2010/main" val="4050457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5E6FBA-8CB0-4DB9-9F01-9A53AB1C9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822960"/>
            <a:ext cx="6982869" cy="484632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cs typeface="Arial"/>
              </a:rPr>
              <a:t>Thermal Infrared Results Q/A: Ambiguous locations</a:t>
            </a:r>
            <a:endParaRPr lang="en-US" sz="3200" b="1" kern="0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1C645-7EBF-470A-8DBC-488CE27F4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834640"/>
            <a:ext cx="8785512" cy="39319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88C8EE-5F50-4104-B6A2-29B218C6FB85}"/>
              </a:ext>
            </a:extLst>
          </p:cNvPr>
          <p:cNvSpPr txBox="1"/>
          <p:nvPr/>
        </p:nvSpPr>
        <p:spPr>
          <a:xfrm>
            <a:off x="9111063" y="935194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Mason Cr. lower floodplain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65CDE6-D340-48DC-96CD-1B048FE5C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0" y="2940747"/>
            <a:ext cx="2257587" cy="18206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157AFC-4438-4906-BFE6-CBD8D99F65F7}"/>
              </a:ext>
            </a:extLst>
          </p:cNvPr>
          <p:cNvSpPr txBox="1"/>
          <p:nvPr/>
        </p:nvSpPr>
        <p:spPr>
          <a:xfrm>
            <a:off x="5580871" y="5874313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Lockwood Cr. lower floodplain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03001-F476-4794-8EF0-EC78F82DF4FA}"/>
              </a:ext>
            </a:extLst>
          </p:cNvPr>
          <p:cNvSpPr txBox="1"/>
          <p:nvPr/>
        </p:nvSpPr>
        <p:spPr>
          <a:xfrm>
            <a:off x="91440" y="885256"/>
            <a:ext cx="4801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Lower floodplains of tributaries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Less canopy in Mason – slightly better results</a:t>
            </a:r>
          </a:p>
        </p:txBody>
      </p:sp>
    </p:spTree>
    <p:extLst>
      <p:ext uri="{BB962C8B-B14F-4D97-AF65-F5344CB8AC3E}">
        <p14:creationId xmlns:p14="http://schemas.microsoft.com/office/powerpoint/2010/main" val="360784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E821E-0DB4-44ED-89C9-F1CBC65D7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822960"/>
            <a:ext cx="6982869" cy="484632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cs typeface="Arial"/>
              </a:rPr>
              <a:t>Thermal Infrared Results Q/A: Ambiguous locations</a:t>
            </a:r>
            <a:endParaRPr lang="en-US" sz="3200" b="1" kern="0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41260-AF40-48C4-817B-8277800AF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834640"/>
            <a:ext cx="8785514" cy="39319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FB1647-2AC7-4849-BE54-4CA18ADE6C18}"/>
              </a:ext>
            </a:extLst>
          </p:cNvPr>
          <p:cNvSpPr txBox="1"/>
          <p:nvPr/>
        </p:nvSpPr>
        <p:spPr>
          <a:xfrm>
            <a:off x="9111063" y="935194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Mason Cr. lower floodplain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1768FF-3549-421C-B85D-F2E94857D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0" y="2940747"/>
            <a:ext cx="2257587" cy="18206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4725BC-4CD7-4326-A975-3BEAF8A6DCF2}"/>
              </a:ext>
            </a:extLst>
          </p:cNvPr>
          <p:cNvSpPr txBox="1"/>
          <p:nvPr/>
        </p:nvSpPr>
        <p:spPr>
          <a:xfrm>
            <a:off x="5580871" y="5874313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Lockwood Cr. lower floodplain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6370EF-A265-4CD9-8E02-96CADCA34548}"/>
              </a:ext>
            </a:extLst>
          </p:cNvPr>
          <p:cNvSpPr txBox="1"/>
          <p:nvPr/>
        </p:nvSpPr>
        <p:spPr>
          <a:xfrm>
            <a:off x="91440" y="885256"/>
            <a:ext cx="4801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Lower floodplains of tributaries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Less canopy in Mason – slightly better results</a:t>
            </a:r>
          </a:p>
        </p:txBody>
      </p:sp>
    </p:spTree>
    <p:extLst>
      <p:ext uri="{BB962C8B-B14F-4D97-AF65-F5344CB8AC3E}">
        <p14:creationId xmlns:p14="http://schemas.microsoft.com/office/powerpoint/2010/main" val="154250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Results Q/A: Mainstem Trends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65673" y="1041585"/>
            <a:ext cx="2662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Visual trends can be deceiving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A0418C-E20D-4D6E-AA59-0FBEA70691EA}"/>
              </a:ext>
            </a:extLst>
          </p:cNvPr>
          <p:cNvSpPr txBox="1"/>
          <p:nvPr/>
        </p:nvSpPr>
        <p:spPr>
          <a:xfrm>
            <a:off x="559958" y="4713071"/>
            <a:ext cx="1939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Map symbology shows abrupt temperature change at Rock Cr. confluence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83EAA-E198-43AB-91AE-F1C97C9E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367" y="870858"/>
            <a:ext cx="9178960" cy="593381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C9E742-ED8F-4A06-BF20-3ED6BE269547}"/>
              </a:ext>
            </a:extLst>
          </p:cNvPr>
          <p:cNvCxnSpPr>
            <a:cxnSpLocks/>
          </p:cNvCxnSpPr>
          <p:nvPr/>
        </p:nvCxnSpPr>
        <p:spPr>
          <a:xfrm flipV="1">
            <a:off x="2194560" y="2429692"/>
            <a:ext cx="2629989" cy="24558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9C9FEE0-8869-4F5D-B6C9-67D39D495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998" y="1244781"/>
            <a:ext cx="2257587" cy="18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2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D56B352-B141-4368-8D6C-B047C7E70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1005840"/>
            <a:ext cx="6608498" cy="36576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Results Q/A: EFLR trends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65673" y="1041585"/>
            <a:ext cx="360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Longitudinal profile shows the trend to be more uniform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96EDEA-3CF2-4D8F-84AD-0E92CFF80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3" y="3161296"/>
            <a:ext cx="4931365" cy="36291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CD048A-2917-42A9-913A-793C60C102B3}"/>
              </a:ext>
            </a:extLst>
          </p:cNvPr>
          <p:cNvCxnSpPr>
            <a:cxnSpLocks/>
          </p:cNvCxnSpPr>
          <p:nvPr/>
        </p:nvCxnSpPr>
        <p:spPr>
          <a:xfrm>
            <a:off x="9883447" y="1239520"/>
            <a:ext cx="0" cy="277521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693695-0A19-4C80-A38E-78860CD78BC6}"/>
              </a:ext>
            </a:extLst>
          </p:cNvPr>
          <p:cNvCxnSpPr>
            <a:cxnSpLocks/>
          </p:cNvCxnSpPr>
          <p:nvPr/>
        </p:nvCxnSpPr>
        <p:spPr>
          <a:xfrm>
            <a:off x="7453421" y="1239520"/>
            <a:ext cx="0" cy="277521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6D6DB17-4682-4AC3-87E4-038826D6C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4663441"/>
            <a:ext cx="2464390" cy="19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82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F965ED77-F99F-4AEF-AA6B-E003EC8BC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960"/>
            <a:ext cx="12162574" cy="293243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latin typeface="Arial"/>
                <a:cs typeface="Arial"/>
              </a:rPr>
              <a:t>Thermal Infrared Results Q/A: Mainstem Trends</a:t>
            </a:r>
            <a:endParaRPr lang="en-US" sz="3200" b="1" kern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158D21-7D9C-4CF8-9E72-8187B842EDEB}"/>
              </a:ext>
            </a:extLst>
          </p:cNvPr>
          <p:cNvSpPr txBox="1"/>
          <p:nvPr/>
        </p:nvSpPr>
        <p:spPr>
          <a:xfrm>
            <a:off x="10474736" y="1688664"/>
            <a:ext cx="137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Lucia Falls   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EAAC027-52E9-4441-8D7F-9FB70D0E3161}"/>
              </a:ext>
            </a:extLst>
          </p:cNvPr>
          <p:cNvSpPr/>
          <p:nvPr/>
        </p:nvSpPr>
        <p:spPr>
          <a:xfrm rot="2359699">
            <a:off x="9934410" y="1869538"/>
            <a:ext cx="405123" cy="104397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E8031E-ECC7-49C5-B412-A6714DA81AEA}"/>
              </a:ext>
            </a:extLst>
          </p:cNvPr>
          <p:cNvSpPr txBox="1"/>
          <p:nvPr/>
        </p:nvSpPr>
        <p:spPr>
          <a:xfrm>
            <a:off x="1469970" y="762426"/>
            <a:ext cx="199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Above La Center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CCEBA3D-DDFE-4080-BDE5-92C60404CD8A}"/>
              </a:ext>
            </a:extLst>
          </p:cNvPr>
          <p:cNvSpPr/>
          <p:nvPr/>
        </p:nvSpPr>
        <p:spPr>
          <a:xfrm rot="2515741">
            <a:off x="998783" y="874416"/>
            <a:ext cx="419961" cy="81680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EE9D9C-BF43-4134-A403-1FEF0CEAC45E}"/>
              </a:ext>
            </a:extLst>
          </p:cNvPr>
          <p:cNvSpPr txBox="1"/>
          <p:nvPr/>
        </p:nvSpPr>
        <p:spPr>
          <a:xfrm>
            <a:off x="2790721" y="1667197"/>
            <a:ext cx="167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Ridgefield Pits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8E3C3D-8031-44C0-8389-AC4A5960F1C2}"/>
              </a:ext>
            </a:extLst>
          </p:cNvPr>
          <p:cNvSpPr/>
          <p:nvPr/>
        </p:nvSpPr>
        <p:spPr>
          <a:xfrm rot="1513390">
            <a:off x="2589933" y="1062837"/>
            <a:ext cx="419961" cy="81680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E8B4689-27B9-4D1E-B98A-31911E8B8EFC}"/>
              </a:ext>
            </a:extLst>
          </p:cNvPr>
          <p:cNvSpPr/>
          <p:nvPr/>
        </p:nvSpPr>
        <p:spPr>
          <a:xfrm rot="20418764">
            <a:off x="1047245" y="5301629"/>
            <a:ext cx="381837" cy="66801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C8986F-C4E4-458C-A7AC-D473C9DD0ECB}"/>
              </a:ext>
            </a:extLst>
          </p:cNvPr>
          <p:cNvSpPr txBox="1"/>
          <p:nvPr/>
        </p:nvSpPr>
        <p:spPr>
          <a:xfrm>
            <a:off x="5030464" y="912413"/>
            <a:ext cx="238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Below Lewisville Park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B6089A5-4753-44E6-A609-812AC307D648}"/>
              </a:ext>
            </a:extLst>
          </p:cNvPr>
          <p:cNvSpPr/>
          <p:nvPr/>
        </p:nvSpPr>
        <p:spPr>
          <a:xfrm rot="5400000">
            <a:off x="5216408" y="1051648"/>
            <a:ext cx="573598" cy="113311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91EEB2-59AA-4731-8638-3A6144703ED0}"/>
              </a:ext>
            </a:extLst>
          </p:cNvPr>
          <p:cNvGrpSpPr/>
          <p:nvPr/>
        </p:nvGrpSpPr>
        <p:grpSpPr>
          <a:xfrm>
            <a:off x="0" y="3822946"/>
            <a:ext cx="12192000" cy="3063324"/>
            <a:chOff x="0" y="3822946"/>
            <a:chExt cx="12192000" cy="306332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AE1396-C4C8-44AF-AAF3-B99C1A434BAE}"/>
                </a:ext>
              </a:extLst>
            </p:cNvPr>
            <p:cNvGrpSpPr/>
            <p:nvPr/>
          </p:nvGrpSpPr>
          <p:grpSpPr>
            <a:xfrm>
              <a:off x="0" y="3822946"/>
              <a:ext cx="12192000" cy="3063324"/>
              <a:chOff x="0" y="3822946"/>
              <a:chExt cx="12192000" cy="306332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871F899-BDA1-4CB4-9BDD-81024EFAF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3851216"/>
                <a:ext cx="12192000" cy="300678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C6FAFF-5B6B-4EA2-802C-B8EF43C8F234}"/>
                  </a:ext>
                </a:extLst>
              </p:cNvPr>
              <p:cNvSpPr txBox="1"/>
              <p:nvPr/>
            </p:nvSpPr>
            <p:spPr>
              <a:xfrm>
                <a:off x="6184216" y="3976835"/>
                <a:ext cx="8898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rgbClr val="0000FF"/>
                    </a:solidFill>
                  </a:rPr>
                  <a:t>Rock Cr.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C956E4B-04DD-483F-8E09-7AD96E6BD3B7}"/>
                  </a:ext>
                </a:extLst>
              </p:cNvPr>
              <p:cNvSpPr txBox="1"/>
              <p:nvPr/>
            </p:nvSpPr>
            <p:spPr>
              <a:xfrm>
                <a:off x="2478049" y="5200719"/>
                <a:ext cx="8898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rgbClr val="0000FF"/>
                    </a:solidFill>
                  </a:rPr>
                  <a:t>Dean Cr.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1BF10B0-2EAE-4E6B-87F5-C573736E2588}"/>
                  </a:ext>
                </a:extLst>
              </p:cNvPr>
              <p:cNvSpPr txBox="1"/>
              <p:nvPr/>
            </p:nvSpPr>
            <p:spPr>
              <a:xfrm>
                <a:off x="2719210" y="4501024"/>
                <a:ext cx="10489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rgbClr val="0000FF"/>
                    </a:solidFill>
                  </a:rPr>
                  <a:t>Mason Cr.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A72B86-8191-4D9B-B761-09375973F940}"/>
                  </a:ext>
                </a:extLst>
              </p:cNvPr>
              <p:cNvSpPr txBox="1"/>
              <p:nvPr/>
            </p:nvSpPr>
            <p:spPr>
              <a:xfrm>
                <a:off x="354492" y="3822946"/>
                <a:ext cx="12833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rgbClr val="0000FF"/>
                    </a:solidFill>
                  </a:rPr>
                  <a:t>Lockwood Cr.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9EDD1CE-41D1-479F-9501-3703943D1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36972" y="5228989"/>
                <a:ext cx="2055028" cy="1657281"/>
              </a:xfrm>
              <a:prstGeom prst="rect">
                <a:avLst/>
              </a:prstGeom>
            </p:spPr>
          </p:pic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3B790E9-5D4B-4182-A247-45F102EA5D75}"/>
                </a:ext>
              </a:extLst>
            </p:cNvPr>
            <p:cNvSpPr/>
            <p:nvPr/>
          </p:nvSpPr>
          <p:spPr>
            <a:xfrm rot="5400000">
              <a:off x="8852598" y="4167018"/>
              <a:ext cx="381837" cy="66801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C2856A5-7102-44D6-B5B6-8B6142C1C298}"/>
                </a:ext>
              </a:extLst>
            </p:cNvPr>
            <p:cNvSpPr/>
            <p:nvPr/>
          </p:nvSpPr>
          <p:spPr>
            <a:xfrm rot="20065433">
              <a:off x="90548" y="3905480"/>
              <a:ext cx="381837" cy="66801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0C2E4A0-312A-4CD1-A919-7D1F459047FD}"/>
                </a:ext>
              </a:extLst>
            </p:cNvPr>
            <p:cNvSpPr/>
            <p:nvPr/>
          </p:nvSpPr>
          <p:spPr>
            <a:xfrm rot="3987918">
              <a:off x="4238126" y="5969549"/>
              <a:ext cx="497038" cy="113311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84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2" grpId="0"/>
      <p:bldP spid="43" grpId="0" animBg="1"/>
      <p:bldP spid="45" grpId="0"/>
      <p:bldP spid="46" grpId="0" animBg="1"/>
      <p:bldP spid="47" grpId="0" animBg="1"/>
      <p:bldP spid="48" grpId="0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Results Q/A: EFLR trends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76665" y="2076848"/>
            <a:ext cx="2603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LCEP has not field verified results at this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kind of restoration opportunities exist here?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B5EFA7-74F8-4F09-8CFD-4251D6E2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525" y="916962"/>
            <a:ext cx="9550810" cy="497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03D9C-DC03-49E1-9913-0298756BF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090" y="4513497"/>
            <a:ext cx="2415170" cy="20599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5F9614-0202-4490-AF60-8C2D20DD89B2}"/>
              </a:ext>
            </a:extLst>
          </p:cNvPr>
          <p:cNvSpPr txBox="1"/>
          <p:nvPr/>
        </p:nvSpPr>
        <p:spPr>
          <a:xfrm>
            <a:off x="354491" y="963037"/>
            <a:ext cx="260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Lucia Falls reach</a:t>
            </a:r>
          </a:p>
        </p:txBody>
      </p:sp>
    </p:spTree>
    <p:extLst>
      <p:ext uri="{BB962C8B-B14F-4D97-AF65-F5344CB8AC3E}">
        <p14:creationId xmlns:p14="http://schemas.microsoft.com/office/powerpoint/2010/main" val="2443639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Results Q/A: EFLR trends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354491" y="1614840"/>
            <a:ext cx="305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is happening here?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F9614-0202-4490-AF60-8C2D20DD89B2}"/>
              </a:ext>
            </a:extLst>
          </p:cNvPr>
          <p:cNvSpPr txBox="1"/>
          <p:nvPr/>
        </p:nvSpPr>
        <p:spPr>
          <a:xfrm>
            <a:off x="354491" y="963037"/>
            <a:ext cx="277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Ridgefield Pits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60343C-AFDF-4217-A0DD-2A1587EF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112" y="4641148"/>
            <a:ext cx="2478635" cy="2009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2FC315-6971-496F-A073-8B1B839FF4C5}"/>
              </a:ext>
            </a:extLst>
          </p:cNvPr>
          <p:cNvSpPr txBox="1"/>
          <p:nvPr/>
        </p:nvSpPr>
        <p:spPr>
          <a:xfrm>
            <a:off x="354491" y="2359319"/>
            <a:ext cx="46616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Appears as if cold-water input is influencing mainstem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LCEP did not observe this trend during field verification in July 2021 - temps were similar above, below, and through the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Previously collected Hobo data from 2018 useful for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186C2-0D46-43F8-B72F-5FDB9D0E6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82" y="832782"/>
            <a:ext cx="7117111" cy="60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F206E-5C01-4841-B69C-C11D1C3E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Big Picture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4DF80-2CEB-43D3-B02D-BD3387381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00" y="1255909"/>
            <a:ext cx="4964793" cy="4672692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Warming river temperatures negatively affect 5 salmon &amp; steelhead species across all life history stages</a:t>
            </a:r>
          </a:p>
          <a:p>
            <a:r>
              <a:rPr lang="en-US">
                <a:ea typeface="+mn-lt"/>
                <a:cs typeface="+mn-lt"/>
              </a:rPr>
              <a:t>Documented need on the E. Fork  to address water temperature (LCRFB, 2009; Ecology 2018)</a:t>
            </a:r>
            <a:endParaRPr lang="en-US"/>
          </a:p>
          <a:p>
            <a:r>
              <a:rPr lang="en-US">
                <a:ea typeface="+mn-lt"/>
                <a:cs typeface="+mn-lt"/>
              </a:rPr>
              <a:t>A greater understanding of the </a:t>
            </a:r>
            <a:r>
              <a:rPr lang="en-US" b="1">
                <a:ea typeface="+mn-lt"/>
                <a:cs typeface="+mn-lt"/>
              </a:rPr>
              <a:t>spatial extent of cold water</a:t>
            </a:r>
            <a:r>
              <a:rPr lang="en-US">
                <a:ea typeface="+mn-lt"/>
                <a:cs typeface="+mn-lt"/>
              </a:rPr>
              <a:t> and overlapping habitat conditions is needed in light of current conditions &amp; future climatic prognosis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2593D-E1F3-4FE7-88A3-47E03580BF9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1300" y="6424613"/>
            <a:ext cx="812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pitchFamily="-80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7F149B-0714-430E-98AD-B79AAD3420FE}"/>
              </a:ext>
            </a:extLst>
          </p:cNvPr>
          <p:cNvGrpSpPr/>
          <p:nvPr/>
        </p:nvGrpSpPr>
        <p:grpSpPr>
          <a:xfrm>
            <a:off x="377092" y="1107109"/>
            <a:ext cx="5634892" cy="5310761"/>
            <a:chOff x="240323" y="970340"/>
            <a:chExt cx="5634892" cy="5310761"/>
          </a:xfrm>
        </p:grpSpPr>
        <p:pic>
          <p:nvPicPr>
            <p:cNvPr id="6" name="Picture 6" descr="A picture containing tree, outdoor, mountain, nature&#10;&#10;Description automatically generated">
              <a:extLst>
                <a:ext uri="{FF2B5EF4-FFF2-40B4-BE49-F238E27FC236}">
                  <a16:creationId xmlns:a16="http://schemas.microsoft.com/office/drawing/2014/main" id="{00AF7055-0580-452F-A24F-AF5ACC799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323" y="3722591"/>
              <a:ext cx="5634892" cy="2558510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4329A3EC-BBC1-405B-9046-7914C0BE5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323" y="970340"/>
              <a:ext cx="5634892" cy="2748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3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Results Q/A: EFLR trends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F9614-0202-4490-AF60-8C2D20DD89B2}"/>
              </a:ext>
            </a:extLst>
          </p:cNvPr>
          <p:cNvSpPr txBox="1"/>
          <p:nvPr/>
        </p:nvSpPr>
        <p:spPr>
          <a:xfrm>
            <a:off x="303314" y="4534471"/>
            <a:ext cx="2344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Hobo temperature plots above and below Ridgefield Pits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2AFFAC-FDEC-4E9B-B373-9FA8C101BEF8}"/>
              </a:ext>
            </a:extLst>
          </p:cNvPr>
          <p:cNvSpPr txBox="1"/>
          <p:nvPr/>
        </p:nvSpPr>
        <p:spPr>
          <a:xfrm>
            <a:off x="5918746" y="873138"/>
            <a:ext cx="1318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2018 Hobo locations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5375E-EA70-4F4C-A4D0-00F246459DCC}"/>
              </a:ext>
            </a:extLst>
          </p:cNvPr>
          <p:cNvSpPr txBox="1"/>
          <p:nvPr/>
        </p:nvSpPr>
        <p:spPr>
          <a:xfrm>
            <a:off x="207043" y="1121722"/>
            <a:ext cx="5447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Increased depth and large volume of water in the Pits buffers atmospheric heating and cooling, reducing daily temperature fluctuation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Observed pattern reverses throughout day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CFFECB-E20C-4B92-8F86-D7F4621546B7}"/>
              </a:ext>
            </a:extLst>
          </p:cNvPr>
          <p:cNvGrpSpPr/>
          <p:nvPr/>
        </p:nvGrpSpPr>
        <p:grpSpPr>
          <a:xfrm>
            <a:off x="7320874" y="1621933"/>
            <a:ext cx="4871126" cy="2877561"/>
            <a:chOff x="7320874" y="1621933"/>
            <a:chExt cx="4871126" cy="28775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27F2ED-F25D-4E58-A7EF-C6136A130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0874" y="1621933"/>
              <a:ext cx="4871126" cy="287756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78900A-7540-4657-BEBC-6223CA498CA6}"/>
                </a:ext>
              </a:extLst>
            </p:cNvPr>
            <p:cNvSpPr txBox="1"/>
            <p:nvPr/>
          </p:nvSpPr>
          <p:spPr>
            <a:xfrm>
              <a:off x="7752080" y="170059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/>
                <a:t>7.2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471539-0506-4C7D-8F38-67E4F4E7E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053" y="3551966"/>
            <a:ext cx="9543947" cy="32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99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91462F-2AE3-4EF2-A409-A88E00123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026" y="869215"/>
            <a:ext cx="9312166" cy="5053268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Results Q/A: EFLR trends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5375E-EA70-4F4C-A4D0-00F246459DCC}"/>
              </a:ext>
            </a:extLst>
          </p:cNvPr>
          <p:cNvSpPr txBox="1"/>
          <p:nvPr/>
        </p:nvSpPr>
        <p:spPr>
          <a:xfrm>
            <a:off x="112398" y="1127212"/>
            <a:ext cx="264125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early morning</a:t>
            </a:r>
            <a:r>
              <a:rPr lang="en-US" sz="2000"/>
              <a:t>: </a:t>
            </a:r>
          </a:p>
          <a:p>
            <a:r>
              <a:rPr lang="en-US" sz="2000">
                <a:solidFill>
                  <a:srgbClr val="C00000"/>
                </a:solidFill>
              </a:rPr>
              <a:t>     T</a:t>
            </a:r>
            <a:r>
              <a:rPr lang="en-US" sz="2000" baseline="-25000">
                <a:solidFill>
                  <a:srgbClr val="C00000"/>
                </a:solidFill>
              </a:rPr>
              <a:t>PITS</a:t>
            </a:r>
            <a:r>
              <a:rPr lang="en-US" sz="2000"/>
              <a:t> &gt;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2000" baseline="-25000">
                <a:solidFill>
                  <a:schemeClr val="accent1">
                    <a:lumMod val="50000"/>
                  </a:schemeClr>
                </a:solidFill>
              </a:rPr>
              <a:t>US</a:t>
            </a:r>
            <a:endParaRPr lang="en-US" sz="20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B050"/>
                </a:solidFill>
              </a:rPr>
              <a:t>late morning/noon</a:t>
            </a:r>
            <a:r>
              <a:rPr lang="en-US" sz="2000"/>
              <a:t>: 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C00000"/>
                </a:solidFill>
              </a:rPr>
              <a:t>     T</a:t>
            </a:r>
            <a:r>
              <a:rPr lang="en-US" sz="2000" baseline="-25000">
                <a:solidFill>
                  <a:srgbClr val="C00000"/>
                </a:solidFill>
              </a:rPr>
              <a:t>PITS</a:t>
            </a:r>
            <a:r>
              <a:rPr lang="en-US" sz="2000"/>
              <a:t> ~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2000" baseline="-25000">
                <a:solidFill>
                  <a:schemeClr val="accent1">
                    <a:lumMod val="50000"/>
                  </a:schemeClr>
                </a:solidFill>
              </a:rPr>
              <a:t>US</a:t>
            </a:r>
          </a:p>
          <a:p>
            <a:r>
              <a:rPr lang="en-US" sz="1600"/>
              <a:t>      LCEP field </a:t>
            </a:r>
            <a:r>
              <a:rPr lang="en-US" sz="1600" err="1"/>
              <a:t>verif</a:t>
            </a:r>
            <a:r>
              <a:rPr lang="en-US" sz="1600"/>
              <a:t>.:  </a:t>
            </a:r>
          </a:p>
          <a:p>
            <a:r>
              <a:rPr lang="en-US" sz="1600"/>
              <a:t>        10:30-1:00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FF"/>
                </a:solidFill>
              </a:rPr>
              <a:t>mid/late afternoon</a:t>
            </a:r>
            <a:r>
              <a:rPr lang="en-US" sz="2000"/>
              <a:t>: 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C00000"/>
                </a:solidFill>
              </a:rPr>
              <a:t>     T</a:t>
            </a:r>
            <a:r>
              <a:rPr lang="en-US" sz="2000" baseline="-25000">
                <a:solidFill>
                  <a:srgbClr val="C00000"/>
                </a:solidFill>
              </a:rPr>
              <a:t>PITS</a:t>
            </a:r>
            <a:r>
              <a:rPr lang="en-US" sz="2000"/>
              <a:t> &lt;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2000" baseline="-25000">
                <a:solidFill>
                  <a:schemeClr val="accent1">
                    <a:lumMod val="50000"/>
                  </a:schemeClr>
                </a:solidFill>
              </a:rPr>
              <a:t>US</a:t>
            </a:r>
          </a:p>
          <a:p>
            <a:r>
              <a:rPr lang="en-US" sz="1600"/>
              <a:t>      TIR survey: 3:00-3:30</a:t>
            </a:r>
            <a:endParaRPr lang="en-US" sz="160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1488C9-A545-41F6-81B8-D44512F1E6E3}"/>
              </a:ext>
            </a:extLst>
          </p:cNvPr>
          <p:cNvCxnSpPr>
            <a:cxnSpLocks/>
          </p:cNvCxnSpPr>
          <p:nvPr/>
        </p:nvCxnSpPr>
        <p:spPr>
          <a:xfrm>
            <a:off x="7628085" y="1018903"/>
            <a:ext cx="0" cy="347905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996B0B-C66B-4FFB-8772-CF2CECA5D335}"/>
              </a:ext>
            </a:extLst>
          </p:cNvPr>
          <p:cNvCxnSpPr>
            <a:cxnSpLocks/>
          </p:cNvCxnSpPr>
          <p:nvPr/>
        </p:nvCxnSpPr>
        <p:spPr>
          <a:xfrm>
            <a:off x="4661637" y="1018903"/>
            <a:ext cx="0" cy="3479050"/>
          </a:xfrm>
          <a:prstGeom prst="line">
            <a:avLst/>
          </a:prstGeom>
          <a:ln w="158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1D775C-49D6-4C18-A7BA-6A7C219B9491}"/>
              </a:ext>
            </a:extLst>
          </p:cNvPr>
          <p:cNvCxnSpPr>
            <a:cxnSpLocks/>
          </p:cNvCxnSpPr>
          <p:nvPr/>
        </p:nvCxnSpPr>
        <p:spPr>
          <a:xfrm>
            <a:off x="8064520" y="1018903"/>
            <a:ext cx="0" cy="3479050"/>
          </a:xfrm>
          <a:prstGeom prst="line">
            <a:avLst/>
          </a:prstGeom>
          <a:ln w="15875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012DF30-E4E3-4EEA-A978-834805F0C151}"/>
              </a:ext>
            </a:extLst>
          </p:cNvPr>
          <p:cNvSpPr txBox="1"/>
          <p:nvPr/>
        </p:nvSpPr>
        <p:spPr>
          <a:xfrm>
            <a:off x="8262589" y="1055421"/>
            <a:ext cx="1338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TIR survey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99994A-5474-4F7D-A323-F86B17E0BA43}"/>
              </a:ext>
            </a:extLst>
          </p:cNvPr>
          <p:cNvCxnSpPr>
            <a:cxnSpLocks/>
          </p:cNvCxnSpPr>
          <p:nvPr/>
        </p:nvCxnSpPr>
        <p:spPr>
          <a:xfrm>
            <a:off x="8174880" y="1018903"/>
            <a:ext cx="0" cy="3479050"/>
          </a:xfrm>
          <a:prstGeom prst="line">
            <a:avLst/>
          </a:prstGeom>
          <a:ln w="15875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F3DEFC-232E-419B-A0DA-FB28A84F38BE}"/>
              </a:ext>
            </a:extLst>
          </p:cNvPr>
          <p:cNvCxnSpPr>
            <a:cxnSpLocks/>
          </p:cNvCxnSpPr>
          <p:nvPr/>
        </p:nvCxnSpPr>
        <p:spPr>
          <a:xfrm>
            <a:off x="7815250" y="1018903"/>
            <a:ext cx="0" cy="347905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92ED10-1C04-40E0-8571-20D4C2FEFFF9}"/>
              </a:ext>
            </a:extLst>
          </p:cNvPr>
          <p:cNvSpPr txBox="1"/>
          <p:nvPr/>
        </p:nvSpPr>
        <p:spPr>
          <a:xfrm>
            <a:off x="6319071" y="1055421"/>
            <a:ext cx="138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LCEP </a:t>
            </a:r>
            <a:r>
              <a:rPr lang="en-US" err="1">
                <a:solidFill>
                  <a:srgbClr val="00B050"/>
                </a:solidFill>
              </a:rPr>
              <a:t>verif</a:t>
            </a:r>
            <a:r>
              <a:rPr lang="en-US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5507F9-A316-468A-B281-0717CF952DB4}"/>
              </a:ext>
            </a:extLst>
          </p:cNvPr>
          <p:cNvSpPr txBox="1"/>
          <p:nvPr/>
        </p:nvSpPr>
        <p:spPr>
          <a:xfrm>
            <a:off x="258698" y="5922483"/>
            <a:ext cx="96690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Pits may be warmer or cooler depending on measurement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Pits have a moderating effect on temperatures: higher lows and cooler highs</a:t>
            </a:r>
          </a:p>
        </p:txBody>
      </p:sp>
    </p:spTree>
    <p:extLst>
      <p:ext uri="{BB962C8B-B14F-4D97-AF65-F5344CB8AC3E}">
        <p14:creationId xmlns:p14="http://schemas.microsoft.com/office/powerpoint/2010/main" val="3693750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Ridgefield Pits Temperature Model Simulation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5507F9-A316-468A-B281-0717CF952DB4}"/>
              </a:ext>
            </a:extLst>
          </p:cNvPr>
          <p:cNvSpPr txBox="1"/>
          <p:nvPr/>
        </p:nvSpPr>
        <p:spPr>
          <a:xfrm>
            <a:off x="354491" y="1263397"/>
            <a:ext cx="3296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Model simulation with atmospheric heating and cooling applied shows similar performance to data</a:t>
            </a:r>
          </a:p>
        </p:txBody>
      </p:sp>
      <p:pic>
        <p:nvPicPr>
          <p:cNvPr id="4" name="Heg_2018">
            <a:hlinkClick r:id="" action="ppaction://media"/>
            <a:extLst>
              <a:ext uri="{FF2B5EF4-FFF2-40B4-BE49-F238E27FC236}">
                <a16:creationId xmlns:a16="http://schemas.microsoft.com/office/drawing/2014/main" id="{DFE16911-00D0-422A-B037-2285064044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869" y="867591"/>
            <a:ext cx="5029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4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01B8E8-F132-4FE3-93C2-81BDDCDF0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378" y="809897"/>
            <a:ext cx="6153289" cy="590441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Results Q/A: EFLR trends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354491" y="1872978"/>
            <a:ext cx="46616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Indicated cooling not related to Lockwood or Mason creeks inputs based on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LCEP did not field verify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 calibration probes at this location for additional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Previous studies showed opposite trend (Carey &amp; Bilheimer 2009)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Could be similar effect as Ridgefield Pits?  Tidal influence?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F9614-0202-4490-AF60-8C2D20DD89B2}"/>
              </a:ext>
            </a:extLst>
          </p:cNvPr>
          <p:cNvSpPr txBox="1"/>
          <p:nvPr/>
        </p:nvSpPr>
        <p:spPr>
          <a:xfrm>
            <a:off x="354491" y="963037"/>
            <a:ext cx="2771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Downstream near La Center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60343C-AFDF-4217-A0DD-2A1587EFF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12" y="4641148"/>
            <a:ext cx="2478635" cy="200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85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B8519-8D9D-4C8F-A40E-9A0E1048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404" y="767568"/>
            <a:ext cx="10016596" cy="6090432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Results Summary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91440" y="3017520"/>
            <a:ext cx="44413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/>
              <a:t>Useful for identifying temperature trends in the mainstem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/>
              <a:t>Revealed some off-channel areas with restoration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Ineffective in areas obscured by shadows from trees and steep slopes - this includes many off-channel areas and most of the tributaries surveyed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5D71B-E73D-4E08-A081-FB731E33691F}"/>
              </a:ext>
            </a:extLst>
          </p:cNvPr>
          <p:cNvSpPr txBox="1"/>
          <p:nvPr/>
        </p:nvSpPr>
        <p:spPr>
          <a:xfrm>
            <a:off x="91440" y="5394960"/>
            <a:ext cx="71170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/>
              <a:t>Did not verify tributary results due to limited access to private lands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/>
              <a:t>Must interpret carefully and verify results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/>
              <a:t>Additional data sources needed to tell the complete story</a:t>
            </a:r>
          </a:p>
        </p:txBody>
      </p:sp>
    </p:spTree>
    <p:extLst>
      <p:ext uri="{BB962C8B-B14F-4D97-AF65-F5344CB8AC3E}">
        <p14:creationId xmlns:p14="http://schemas.microsoft.com/office/powerpoint/2010/main" val="3298887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9765-DE6D-45B4-AE78-BF510A15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Thermal </a:t>
            </a:r>
            <a:r>
              <a:rPr lang="en-US">
                <a:ea typeface="+mn-lt"/>
                <a:cs typeface="+mn-lt"/>
              </a:rPr>
              <a:t>Infrared Verification – July 2021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72837-C20B-4859-82E1-837447741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255909"/>
            <a:ext cx="7127166" cy="2539512"/>
          </a:xfrm>
        </p:spPr>
        <p:txBody>
          <a:bodyPr/>
          <a:lstStyle/>
          <a:p>
            <a:r>
              <a:rPr lang="en-US" dirty="0">
                <a:cs typeface="Arial"/>
              </a:rPr>
              <a:t>Quantum Spatial identified 'Significant Features' as potential cold-water inputs/sources.</a:t>
            </a:r>
            <a:endParaRPr lang="en-US" dirty="0"/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LCEP selected high priority areas to verify off channel and mainstem conditions.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Collected spatial water temperature and observed instream and riparian habitat conditions.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Focused primarily on Mainstem. Tributaries had very limited public access points.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5A610-9B5C-4429-B4A2-D1688D96509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1300" y="6424613"/>
            <a:ext cx="812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pitchFamily="-80" charset="0"/>
              </a:rPr>
              <a:t>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CD28473-1079-4ACD-82D1-BE92DE3E5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551" y="793628"/>
            <a:ext cx="4539449" cy="60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14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03D106-BE30-453D-979A-190F80C72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2" y="1945532"/>
            <a:ext cx="11614826" cy="4912468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Verification – July 2021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1954923" y="998518"/>
            <a:ext cx="7378263" cy="26007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Spot checks with handheld thermometer in 5 key areas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Physical and climate conditions comparison: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/>
                <a:cs typeface="Arial"/>
              </a:rPr>
              <a:t>     - Similar flows (2020 TIR survey: 82 </a:t>
            </a:r>
            <a:r>
              <a:rPr lang="en-US" dirty="0" err="1">
                <a:latin typeface="Arial"/>
                <a:cs typeface="Arial"/>
              </a:rPr>
              <a:t>cfs</a:t>
            </a:r>
            <a:r>
              <a:rPr lang="en-US" dirty="0">
                <a:latin typeface="Arial"/>
                <a:cs typeface="Arial"/>
              </a:rPr>
              <a:t>.  2021 Verification: ~75 </a:t>
            </a:r>
            <a:r>
              <a:rPr lang="en-US" dirty="0" err="1">
                <a:latin typeface="Arial"/>
                <a:cs typeface="Arial"/>
              </a:rPr>
              <a:t>cfs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/>
                <a:cs typeface="Arial"/>
              </a:rPr>
              <a:t>     - Different time of day (TIR: afternoon. Verification: late-morning)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/>
                <a:cs typeface="Arial"/>
              </a:rPr>
              <a:t>     - 2021 was much dryer </a:t>
            </a:r>
            <a:endParaRPr lang="en-US" dirty="0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     - Some of these may have influenced verification 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04D22-1DDC-4AAE-9859-7ADCD64B4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488" y="4216454"/>
            <a:ext cx="1476375" cy="1304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14495-503A-4ACA-9AC9-762BB1F44A6A}"/>
              </a:ext>
            </a:extLst>
          </p:cNvPr>
          <p:cNvSpPr txBox="1"/>
          <p:nvPr/>
        </p:nvSpPr>
        <p:spPr>
          <a:xfrm>
            <a:off x="435707" y="4460631"/>
            <a:ext cx="7502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Pits</a:t>
            </a:r>
            <a:endParaRPr lang="en-US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65C17-B9AD-4F83-8F7D-34380C72093B}"/>
              </a:ext>
            </a:extLst>
          </p:cNvPr>
          <p:cNvSpPr txBox="1"/>
          <p:nvPr/>
        </p:nvSpPr>
        <p:spPr>
          <a:xfrm>
            <a:off x="2878014" y="4216400"/>
            <a:ext cx="11703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rial"/>
                <a:cs typeface="Arial"/>
              </a:rPr>
              <a:t>Storedahl</a:t>
            </a:r>
            <a:endParaRPr lang="en-US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A492-E108-41CB-BDFF-8F884F1268BF}"/>
              </a:ext>
            </a:extLst>
          </p:cNvPr>
          <p:cNvSpPr txBox="1"/>
          <p:nvPr/>
        </p:nvSpPr>
        <p:spPr>
          <a:xfrm>
            <a:off x="4978398" y="5711092"/>
            <a:ext cx="1346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Daybreak</a:t>
            </a:r>
            <a:endParaRPr lang="en-US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F8E97D-3054-47F8-968C-A76FA05F8237}"/>
              </a:ext>
            </a:extLst>
          </p:cNvPr>
          <p:cNvSpPr txBox="1"/>
          <p:nvPr/>
        </p:nvSpPr>
        <p:spPr>
          <a:xfrm>
            <a:off x="10361244" y="4773245"/>
            <a:ext cx="1346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Lewisville</a:t>
            </a:r>
            <a:endParaRPr lang="en-US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1EEB9C-F885-4ACD-A454-BB62100AF4B6}"/>
              </a:ext>
            </a:extLst>
          </p:cNvPr>
          <p:cNvSpPr txBox="1"/>
          <p:nvPr/>
        </p:nvSpPr>
        <p:spPr>
          <a:xfrm>
            <a:off x="9892320" y="2751014"/>
            <a:ext cx="1346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River Bend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943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03D106-BE30-453D-979A-190F80C72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2" y="1945532"/>
            <a:ext cx="11614826" cy="4912468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Verification – July 2021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1954923" y="998518"/>
            <a:ext cx="7378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/>
              <a:t>Areas of confirmed cold water after verification (outside of Ridgefield Pits)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04D22-1DDC-4AAE-9859-7ADCD64B4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488" y="4216454"/>
            <a:ext cx="1476375" cy="1304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214463-29DA-401D-9452-BC4434E69A8E}"/>
              </a:ext>
            </a:extLst>
          </p:cNvPr>
          <p:cNvSpPr/>
          <p:nvPr/>
        </p:nvSpPr>
        <p:spPr>
          <a:xfrm>
            <a:off x="5044966" y="4740166"/>
            <a:ext cx="1187668" cy="6621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BB5F38-067F-44C8-8757-9AF6130DC7AC}"/>
              </a:ext>
            </a:extLst>
          </p:cNvPr>
          <p:cNvSpPr txBox="1"/>
          <p:nvPr/>
        </p:nvSpPr>
        <p:spPr>
          <a:xfrm>
            <a:off x="5027244" y="4284784"/>
            <a:ext cx="1346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Daybreak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286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D1AB2-5E2C-4EA4-B6FB-0CD1A6D2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08" y="1608297"/>
            <a:ext cx="8375515" cy="4912468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Verification – July 2021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1954923" y="998518"/>
            <a:ext cx="7378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/>
              <a:t>Side channel above Daybreak Park  (RM 10)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04D22-1DDC-4AAE-9859-7ADCD64B4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123" y="4155602"/>
            <a:ext cx="1476375" cy="1304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214463-29DA-401D-9452-BC4434E69A8E}"/>
              </a:ext>
            </a:extLst>
          </p:cNvPr>
          <p:cNvSpPr/>
          <p:nvPr/>
        </p:nvSpPr>
        <p:spPr>
          <a:xfrm>
            <a:off x="6392998" y="2863331"/>
            <a:ext cx="2832701" cy="22456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15197-644F-4E7F-BE59-F4500DBC9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893" y="1397473"/>
            <a:ext cx="2481287" cy="2011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BE9C04-E6EF-4D83-BA4D-D44E30D3185A}"/>
              </a:ext>
            </a:extLst>
          </p:cNvPr>
          <p:cNvSpPr txBox="1"/>
          <p:nvPr/>
        </p:nvSpPr>
        <p:spPr>
          <a:xfrm>
            <a:off x="1070229" y="1921121"/>
            <a:ext cx="368649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rial"/>
                <a:cs typeface="Arial"/>
              </a:rPr>
              <a:t>Potential area for restoration focus</a:t>
            </a:r>
            <a:endParaRPr lang="en-US" sz="1600" dirty="0">
              <a:cs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5A0D12-422F-4E77-967D-D86A33CDBE0D}"/>
              </a:ext>
            </a:extLst>
          </p:cNvPr>
          <p:cNvCxnSpPr>
            <a:cxnSpLocks/>
          </p:cNvCxnSpPr>
          <p:nvPr/>
        </p:nvCxnSpPr>
        <p:spPr>
          <a:xfrm>
            <a:off x="3195782" y="2259675"/>
            <a:ext cx="3197216" cy="15642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6ACBC8-C368-4E86-844D-9AFBC0DEE9FF}"/>
              </a:ext>
            </a:extLst>
          </p:cNvPr>
          <p:cNvGrpSpPr/>
          <p:nvPr/>
        </p:nvGrpSpPr>
        <p:grpSpPr>
          <a:xfrm>
            <a:off x="370972" y="3649032"/>
            <a:ext cx="6723509" cy="2079106"/>
            <a:chOff x="370972" y="3649032"/>
            <a:chExt cx="6723509" cy="207910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C8EC00-6279-4C38-9BE1-7E485C432C75}"/>
                </a:ext>
              </a:extLst>
            </p:cNvPr>
            <p:cNvSpPr/>
            <p:nvPr/>
          </p:nvSpPr>
          <p:spPr>
            <a:xfrm>
              <a:off x="6190592" y="5065987"/>
              <a:ext cx="903889" cy="6621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104C5F-0F79-4848-87FB-098E5EB7A7C4}"/>
                </a:ext>
              </a:extLst>
            </p:cNvPr>
            <p:cNvSpPr txBox="1"/>
            <p:nvPr/>
          </p:nvSpPr>
          <p:spPr>
            <a:xfrm>
              <a:off x="370972" y="3649032"/>
              <a:ext cx="2367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600" dirty="0"/>
                <a:t>Opportunity here may be limited (very small area)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3398C42-437B-41EC-9D40-F17EEF2B6388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1954923" y="4273360"/>
              <a:ext cx="4235669" cy="112370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39DE6CE-E633-4F8E-A0CE-287BE46369E1}"/>
              </a:ext>
            </a:extLst>
          </p:cNvPr>
          <p:cNvSpPr txBox="1"/>
          <p:nvPr/>
        </p:nvSpPr>
        <p:spPr>
          <a:xfrm>
            <a:off x="9555264" y="3786270"/>
            <a:ext cx="21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Verification Results</a:t>
            </a:r>
          </a:p>
        </p:txBody>
      </p:sp>
    </p:spTree>
    <p:extLst>
      <p:ext uri="{BB962C8B-B14F-4D97-AF65-F5344CB8AC3E}">
        <p14:creationId xmlns:p14="http://schemas.microsoft.com/office/powerpoint/2010/main" val="2001921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D1AB2-5E2C-4EA4-B6FB-0CD1A6D2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08" y="1608297"/>
            <a:ext cx="8375515" cy="4912468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Verification – July 2021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1954923" y="998518"/>
            <a:ext cx="7378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/>
              <a:t>Side channel above Daybreak Park  (RM 10)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214463-29DA-401D-9452-BC4434E69A8E}"/>
              </a:ext>
            </a:extLst>
          </p:cNvPr>
          <p:cNvSpPr/>
          <p:nvPr/>
        </p:nvSpPr>
        <p:spPr>
          <a:xfrm>
            <a:off x="6392998" y="2863331"/>
            <a:ext cx="2832701" cy="22456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BE9C04-E6EF-4D83-BA4D-D44E30D3185A}"/>
              </a:ext>
            </a:extLst>
          </p:cNvPr>
          <p:cNvSpPr txBox="1"/>
          <p:nvPr/>
        </p:nvSpPr>
        <p:spPr>
          <a:xfrm>
            <a:off x="1070229" y="1921121"/>
            <a:ext cx="368649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rial"/>
                <a:cs typeface="Arial"/>
              </a:rPr>
              <a:t>Potential area for restoration focus</a:t>
            </a:r>
            <a:endParaRPr lang="en-US" sz="1600" dirty="0">
              <a:cs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5A0D12-422F-4E77-967D-D86A33CDBE0D}"/>
              </a:ext>
            </a:extLst>
          </p:cNvPr>
          <p:cNvCxnSpPr>
            <a:cxnSpLocks/>
          </p:cNvCxnSpPr>
          <p:nvPr/>
        </p:nvCxnSpPr>
        <p:spPr>
          <a:xfrm>
            <a:off x="3195782" y="2259675"/>
            <a:ext cx="3197216" cy="15642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C144B4A-0FB2-4480-9A8F-D361EB6A8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02" y="2565425"/>
            <a:ext cx="5352752" cy="41151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4A075F-9061-44AE-AE3D-7EDC85B3E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123" y="4155602"/>
            <a:ext cx="1476375" cy="1304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059D8D-8D93-450C-AC91-02234B901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8893" y="1397473"/>
            <a:ext cx="2481287" cy="20118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D8DF03-058E-47F4-A8BE-26A67D8F33A4}"/>
              </a:ext>
            </a:extLst>
          </p:cNvPr>
          <p:cNvSpPr txBox="1"/>
          <p:nvPr/>
        </p:nvSpPr>
        <p:spPr>
          <a:xfrm>
            <a:off x="9555264" y="3786270"/>
            <a:ext cx="21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Verification Results</a:t>
            </a:r>
          </a:p>
        </p:txBody>
      </p:sp>
    </p:spTree>
    <p:extLst>
      <p:ext uri="{BB962C8B-B14F-4D97-AF65-F5344CB8AC3E}">
        <p14:creationId xmlns:p14="http://schemas.microsoft.com/office/powerpoint/2010/main" val="257169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2C4AB-224C-4B52-A652-4806F7CC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Thermal Assessment Project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8664A-2F8C-4336-AE2A-2AFD01AB2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255909"/>
            <a:ext cx="5181113" cy="3575050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cs typeface="Arial"/>
              </a:rPr>
              <a:t>Approach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Compile &amp; collect thermal imaging temperature information from ~ RM 5 to RM 25 (Lockwood Cr. to Moulton Falls)</a:t>
            </a:r>
          </a:p>
          <a:p>
            <a:r>
              <a:rPr lang="en-US">
                <a:ea typeface="+mn-lt"/>
                <a:cs typeface="+mn-lt"/>
              </a:rPr>
              <a:t>Compile &amp; collect temperature information from Lockwood Cr., Mason Cr., Dean Cr., Rock Cr.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Remote sensing, ground based, desk top analysis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Validate thermal imaging</a:t>
            </a:r>
            <a:endParaRPr lang="en-US"/>
          </a:p>
          <a:p>
            <a:r>
              <a:rPr lang="en-US">
                <a:ea typeface="+mn-lt"/>
                <a:cs typeface="+mn-lt"/>
              </a:rPr>
              <a:t>Identify and rank sites and select restoration opportunities using Technical Group. </a:t>
            </a:r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1A20E-38D4-4555-A3AB-A5019220387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1300" y="6424613"/>
            <a:ext cx="812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pitchFamily="-80" charset="0"/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BED144-85D6-495C-AF4E-1A38E2E178D2}"/>
              </a:ext>
            </a:extLst>
          </p:cNvPr>
          <p:cNvSpPr txBox="1">
            <a:spLocks/>
          </p:cNvSpPr>
          <p:nvPr/>
        </p:nvSpPr>
        <p:spPr bwMode="auto">
          <a:xfrm>
            <a:off x="5708162" y="1212924"/>
            <a:ext cx="5962651" cy="527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1" kern="0">
                <a:cs typeface="Arial"/>
              </a:rPr>
              <a:t>Deliverables</a:t>
            </a:r>
            <a:endParaRPr lang="en-US" kern="0"/>
          </a:p>
          <a:p>
            <a:r>
              <a:rPr lang="en-US" kern="0">
                <a:ea typeface="+mn-lt"/>
                <a:cs typeface="+mn-lt"/>
              </a:rPr>
              <a:t>Thermal imaging and logger temp data </a:t>
            </a:r>
          </a:p>
          <a:p>
            <a:r>
              <a:rPr lang="en-US" kern="0">
                <a:ea typeface="+mn-lt"/>
                <a:cs typeface="+mn-lt"/>
              </a:rPr>
              <a:t>Feasibility &amp; Alternatives Assessment</a:t>
            </a:r>
            <a:endParaRPr lang="en-US">
              <a:ea typeface="+mn-lt"/>
            </a:endParaRPr>
          </a:p>
          <a:p>
            <a:r>
              <a:rPr lang="en-US" kern="0">
                <a:ea typeface="+mn-lt"/>
                <a:cs typeface="+mn-lt"/>
              </a:rPr>
              <a:t>Produce 3 Conceptual Designs </a:t>
            </a:r>
            <a:endParaRPr lang="en-US" kern="0"/>
          </a:p>
          <a:p>
            <a:r>
              <a:rPr lang="en-US" kern="0">
                <a:ea typeface="+mn-lt"/>
                <a:cs typeface="+mn-lt"/>
              </a:rPr>
              <a:t>Revise LCFRB LEF Plan (2009) based on findings </a:t>
            </a:r>
            <a:endParaRPr lang="en-US"/>
          </a:p>
          <a:p>
            <a:endParaRPr lang="en-US" kern="0"/>
          </a:p>
          <a:p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03598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B0239-5E87-4DC2-8D1C-BCEF38502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57" y="798644"/>
            <a:ext cx="4661043" cy="6059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FBFEA9-3A46-4350-BE20-1CF853E8B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38" y="924022"/>
            <a:ext cx="6160818" cy="1845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C0841E-338B-425A-A9A5-C612CC225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90" y="2769529"/>
            <a:ext cx="6160818" cy="1969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08F66-9D04-4EED-A4E8-992A6E712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38" y="4738971"/>
            <a:ext cx="6143988" cy="1969443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1EEF2C9-6A5B-458E-ACE3-FF9F3EBF0B48}"/>
              </a:ext>
            </a:extLst>
          </p:cNvPr>
          <p:cNvSpPr txBox="1">
            <a:spLocks/>
          </p:cNvSpPr>
          <p:nvPr/>
        </p:nvSpPr>
        <p:spPr bwMode="auto">
          <a:xfrm>
            <a:off x="274320" y="274320"/>
            <a:ext cx="11631168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2400" b="1" kern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2018 Temperature Monitoring – Ridgefield Pits</a:t>
            </a:r>
          </a:p>
        </p:txBody>
      </p:sp>
    </p:spTree>
    <p:extLst>
      <p:ext uri="{BB962C8B-B14F-4D97-AF65-F5344CB8AC3E}">
        <p14:creationId xmlns:p14="http://schemas.microsoft.com/office/powerpoint/2010/main" val="4278325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37DA7B-11CE-4DE5-9B18-16A3134B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3" y="2876559"/>
            <a:ext cx="6858594" cy="2012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0B0239-5E87-4DC2-8D1C-BCEF385027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57" y="798644"/>
            <a:ext cx="4661043" cy="6059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406DC-24C8-48DB-ADCF-01458B7EB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93" y="4834600"/>
            <a:ext cx="6858594" cy="2012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A86AA9-C9A0-417E-B9FD-5842A5AD1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93" y="798644"/>
            <a:ext cx="6858594" cy="207791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5A8AF6A6-87E2-4165-A2D7-198D5190A5CF}"/>
              </a:ext>
            </a:extLst>
          </p:cNvPr>
          <p:cNvSpPr txBox="1">
            <a:spLocks/>
          </p:cNvSpPr>
          <p:nvPr/>
        </p:nvSpPr>
        <p:spPr bwMode="auto">
          <a:xfrm>
            <a:off x="274320" y="274320"/>
            <a:ext cx="1110996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2400" b="1" kern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2018 Temperature Monitoring – Ridgefield Pits</a:t>
            </a:r>
          </a:p>
        </p:txBody>
      </p:sp>
    </p:spTree>
    <p:extLst>
      <p:ext uri="{BB962C8B-B14F-4D97-AF65-F5344CB8AC3E}">
        <p14:creationId xmlns:p14="http://schemas.microsoft.com/office/powerpoint/2010/main" val="1916079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5A8AF6A6-87E2-4165-A2D7-198D5190A5CF}"/>
              </a:ext>
            </a:extLst>
          </p:cNvPr>
          <p:cNvSpPr txBox="1">
            <a:spLocks/>
          </p:cNvSpPr>
          <p:nvPr/>
        </p:nvSpPr>
        <p:spPr bwMode="auto">
          <a:xfrm>
            <a:off x="274320" y="274320"/>
            <a:ext cx="11814048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2400" b="1" kern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TIR/2018 Hobo Comparison – Ridgefield Pits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FC29B-33E3-4F80-937F-2E4306D3C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013"/>
            <a:ext cx="5857081" cy="6063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17123-5319-47F5-97F9-0F834F6BD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287" y="794013"/>
            <a:ext cx="5857081" cy="60639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E969D9-8E4A-4FFF-8C35-CCC75B836C87}"/>
              </a:ext>
            </a:extLst>
          </p:cNvPr>
          <p:cNvSpPr txBox="1"/>
          <p:nvPr/>
        </p:nvSpPr>
        <p:spPr>
          <a:xfrm>
            <a:off x="3520440" y="3739896"/>
            <a:ext cx="164592" cy="344710"/>
          </a:xfrm>
          <a:prstGeom prst="rect">
            <a:avLst/>
          </a:prstGeom>
          <a:noFill/>
        </p:spPr>
        <p:txBody>
          <a:bodyPr wrap="square" lIns="9144" tIns="18288" rIns="9144" bIns="18288" rtlCol="0">
            <a:spAutoFit/>
          </a:bodyPr>
          <a:lstStyle/>
          <a:p>
            <a:r>
              <a:rPr lang="en-US" sz="2000" b="1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E46E4-BC02-4705-88F4-ADAC7309F905}"/>
              </a:ext>
            </a:extLst>
          </p:cNvPr>
          <p:cNvSpPr txBox="1"/>
          <p:nvPr/>
        </p:nvSpPr>
        <p:spPr>
          <a:xfrm>
            <a:off x="1183799" y="3739896"/>
            <a:ext cx="164592" cy="344710"/>
          </a:xfrm>
          <a:prstGeom prst="rect">
            <a:avLst/>
          </a:prstGeom>
          <a:noFill/>
        </p:spPr>
        <p:txBody>
          <a:bodyPr wrap="square" lIns="9144" tIns="18288" rIns="9144" bIns="18288" rtlCol="0">
            <a:spAutoFit/>
          </a:bodyPr>
          <a:lstStyle/>
          <a:p>
            <a:r>
              <a:rPr lang="en-US" sz="2000" b="1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BF1B0-08CE-42EC-84F9-B43559328099}"/>
              </a:ext>
            </a:extLst>
          </p:cNvPr>
          <p:cNvSpPr txBox="1"/>
          <p:nvPr/>
        </p:nvSpPr>
        <p:spPr>
          <a:xfrm>
            <a:off x="2140871" y="957072"/>
            <a:ext cx="164592" cy="344710"/>
          </a:xfrm>
          <a:prstGeom prst="rect">
            <a:avLst/>
          </a:prstGeom>
          <a:noFill/>
        </p:spPr>
        <p:txBody>
          <a:bodyPr wrap="square" lIns="9144" tIns="18288" rIns="9144" bIns="18288" rtlCol="0">
            <a:spAutoFit/>
          </a:bodyPr>
          <a:lstStyle/>
          <a:p>
            <a:r>
              <a:rPr lang="en-US" sz="2000" b="1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A00D3A-8494-455C-9363-AE227970CE51}"/>
              </a:ext>
            </a:extLst>
          </p:cNvPr>
          <p:cNvSpPr txBox="1"/>
          <p:nvPr/>
        </p:nvSpPr>
        <p:spPr>
          <a:xfrm>
            <a:off x="5706574" y="6002916"/>
            <a:ext cx="438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Surface measurement of TIR missing some areas of interest</a:t>
            </a:r>
          </a:p>
        </p:txBody>
      </p:sp>
    </p:spTree>
    <p:extLst>
      <p:ext uri="{BB962C8B-B14F-4D97-AF65-F5344CB8AC3E}">
        <p14:creationId xmlns:p14="http://schemas.microsoft.com/office/powerpoint/2010/main" val="2570043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5A8AF6A6-87E2-4165-A2D7-198D5190A5CF}"/>
              </a:ext>
            </a:extLst>
          </p:cNvPr>
          <p:cNvSpPr txBox="1">
            <a:spLocks/>
          </p:cNvSpPr>
          <p:nvPr/>
        </p:nvSpPr>
        <p:spPr bwMode="auto">
          <a:xfrm>
            <a:off x="274320" y="274320"/>
            <a:ext cx="11814048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2400" b="1" kern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Ridgefield Pits Summary 2018/2021 (Cold Locations)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A00D3A-8494-455C-9363-AE227970CE51}"/>
              </a:ext>
            </a:extLst>
          </p:cNvPr>
          <p:cNvSpPr txBox="1"/>
          <p:nvPr/>
        </p:nvSpPr>
        <p:spPr>
          <a:xfrm>
            <a:off x="683061" y="1113686"/>
            <a:ext cx="190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/>
              <a:t>Have not looked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50ED7-C0DD-4C8B-A9ED-7FA17E7D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1029925"/>
            <a:ext cx="6943725" cy="56864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04115A-B9DF-4587-A2EA-2D3F3CAF97EA}"/>
              </a:ext>
            </a:extLst>
          </p:cNvPr>
          <p:cNvSpPr/>
          <p:nvPr/>
        </p:nvSpPr>
        <p:spPr>
          <a:xfrm rot="19779998">
            <a:off x="4293324" y="1219200"/>
            <a:ext cx="539932" cy="107115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CB8710-6585-47E1-B3DA-1F7FD5F0E18D}"/>
              </a:ext>
            </a:extLst>
          </p:cNvPr>
          <p:cNvCxnSpPr>
            <a:endCxn id="5" idx="1"/>
          </p:cNvCxnSpPr>
          <p:nvPr/>
        </p:nvCxnSpPr>
        <p:spPr>
          <a:xfrm>
            <a:off x="2616760" y="1324303"/>
            <a:ext cx="1590508" cy="2000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BC4D991-2E73-43C6-A600-EE20566AD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869" y="5238592"/>
            <a:ext cx="2683986" cy="13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44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1FFD6DC5-0472-44C7-ACAB-92FC24ABA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324" y="0"/>
            <a:ext cx="3103418" cy="2327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5448F1-A18C-4E37-8883-20B861E9B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Tributaries??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3E7440C-C459-4B8B-BBDB-01EE95DEC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99" y="992039"/>
            <a:ext cx="8298852" cy="5661174"/>
          </a:xfrm>
        </p:spPr>
        <p:txBody>
          <a:bodyPr/>
          <a:lstStyle/>
          <a:p>
            <a:r>
              <a:rPr lang="en-US" dirty="0">
                <a:cs typeface="Arial"/>
              </a:rPr>
              <a:t>Need more investigation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Lockwood, Mason, Mill, Manley Creeks- Lower floodplain sections all run cooler than mainstem</a:t>
            </a:r>
          </a:p>
          <a:p>
            <a:pPr lvl="1"/>
            <a:r>
              <a:rPr lang="en-US" dirty="0">
                <a:cs typeface="Arial"/>
              </a:rPr>
              <a:t>Mill- part of Ridgefield pits /erosion issues</a:t>
            </a:r>
          </a:p>
          <a:p>
            <a:pPr lvl="1"/>
            <a:r>
              <a:rPr lang="en-US" dirty="0">
                <a:cs typeface="Arial"/>
              </a:rPr>
              <a:t>Manley- Potential fish passage barriers</a:t>
            </a:r>
          </a:p>
          <a:p>
            <a:pPr lvl="1"/>
            <a:r>
              <a:rPr lang="en-US" dirty="0">
                <a:cs typeface="Arial"/>
              </a:rPr>
              <a:t>Mason- Current habitat enhancement project in the floodplain section</a:t>
            </a:r>
          </a:p>
          <a:p>
            <a:pPr lvl="1"/>
            <a:r>
              <a:rPr lang="en-US" dirty="0">
                <a:cs typeface="Arial"/>
              </a:rPr>
              <a:t>Lockwood- potential for thermal/habitat improvements?</a:t>
            </a:r>
          </a:p>
          <a:p>
            <a:pPr marL="457200" lvl="1" indent="0">
              <a:buNone/>
            </a:pP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Dean Creek- not cold. Possibly impacted by Daybreak Pits</a:t>
            </a:r>
          </a:p>
          <a:p>
            <a:pPr lvl="1"/>
            <a:r>
              <a:rPr lang="en-US" dirty="0">
                <a:cs typeface="Arial"/>
              </a:rPr>
              <a:t>Potential for improvement?</a:t>
            </a:r>
          </a:p>
          <a:p>
            <a:pPr marL="457200" lvl="1" indent="0">
              <a:buNone/>
            </a:pP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Rock Creek – we know upstream is cold</a:t>
            </a:r>
          </a:p>
          <a:p>
            <a:pPr lvl="1"/>
            <a:r>
              <a:rPr lang="en-US" dirty="0">
                <a:cs typeface="Arial"/>
              </a:rPr>
              <a:t>Access is a barrier to evaluation and identifying opportunities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pic>
        <p:nvPicPr>
          <p:cNvPr id="10" name="Picture 9" descr="A picture containing ground, outdoor, dirt, nature&#10;&#10;Description automatically generated">
            <a:extLst>
              <a:ext uri="{FF2B5EF4-FFF2-40B4-BE49-F238E27FC236}">
                <a16:creationId xmlns:a16="http://schemas.microsoft.com/office/drawing/2014/main" id="{FCCE76F0-CD38-44F2-B7F5-5FDD88DCD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82" y="4530436"/>
            <a:ext cx="3103418" cy="2327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B368D-129B-4E80-AEE6-7B67485C0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324" y="2216248"/>
            <a:ext cx="3104676" cy="2314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A56A0-3D57-4710-9D42-B10D81408120}"/>
              </a:ext>
            </a:extLst>
          </p:cNvPr>
          <p:cNvSpPr txBox="1"/>
          <p:nvPr/>
        </p:nvSpPr>
        <p:spPr>
          <a:xfrm>
            <a:off x="9087324" y="6475292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Dean Cr.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A83AA-CDB9-47BF-948E-B81582662844}"/>
              </a:ext>
            </a:extLst>
          </p:cNvPr>
          <p:cNvSpPr txBox="1"/>
          <p:nvPr/>
        </p:nvSpPr>
        <p:spPr>
          <a:xfrm>
            <a:off x="9087324" y="4092843"/>
            <a:ext cx="123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Mason Cr.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EA2827-7E28-448D-A16B-4E800063B834}"/>
              </a:ext>
            </a:extLst>
          </p:cNvPr>
          <p:cNvSpPr txBox="1"/>
          <p:nvPr/>
        </p:nvSpPr>
        <p:spPr>
          <a:xfrm>
            <a:off x="9086066" y="1778655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Lockwood Cr.</a:t>
            </a:r>
          </a:p>
        </p:txBody>
      </p:sp>
    </p:spTree>
    <p:extLst>
      <p:ext uri="{BB962C8B-B14F-4D97-AF65-F5344CB8AC3E}">
        <p14:creationId xmlns:p14="http://schemas.microsoft.com/office/powerpoint/2010/main" val="1655633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Preliminary Model Observations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067000-3AE1-429D-9471-19872D432465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D39D3-271D-49CE-8DF1-99D57260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3062D9-ABBA-421A-9F88-FE5D265C4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765" y="211424"/>
            <a:ext cx="9236469" cy="1080325"/>
          </a:xfrm>
        </p:spPr>
        <p:txBody>
          <a:bodyPr/>
          <a:lstStyle/>
          <a:p>
            <a:pPr marL="0" indent="0" algn="ctr">
              <a:buClrTx/>
              <a:buNone/>
            </a:pPr>
            <a:r>
              <a:rPr lang="en-US" sz="4800" dirty="0">
                <a:solidFill>
                  <a:schemeClr val="bg1"/>
                </a:solidFill>
              </a:rPr>
              <a:t>Questions?</a:t>
            </a:r>
            <a:endParaRPr lang="en-AU" sz="4800" dirty="0">
              <a:solidFill>
                <a:schemeClr val="bg1"/>
              </a:solidFill>
            </a:endParaRPr>
          </a:p>
          <a:p>
            <a:pPr algn="ctr">
              <a:buClrTx/>
              <a:buFont typeface="Arial" panose="020B0604020202020204" pitchFamily="34" charset="0"/>
              <a:buChar char="•"/>
            </a:pPr>
            <a:endParaRPr lang="en-AU" sz="4800" dirty="0">
              <a:solidFill>
                <a:schemeClr val="bg1"/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17426B3-5C91-4B4D-9C7A-95E9DF79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83" y="2191134"/>
            <a:ext cx="2770815" cy="110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01E4F4-CFE3-4C22-A7AA-1575D3E58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866" y="3979251"/>
            <a:ext cx="3009248" cy="1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1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Summary of Sites for Discussion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E935208-7459-4F13-AFD5-5593FBACDF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882155"/>
              </p:ext>
            </p:extLst>
          </p:nvPr>
        </p:nvGraphicFramePr>
        <p:xfrm>
          <a:off x="0" y="3774526"/>
          <a:ext cx="12192000" cy="308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2255">
                  <a:extLst>
                    <a:ext uri="{9D8B030D-6E8A-4147-A177-3AD203B41FA5}">
                      <a16:colId xmlns:a16="http://schemas.microsoft.com/office/drawing/2014/main" val="1460418673"/>
                    </a:ext>
                  </a:extLst>
                </a:gridCol>
                <a:gridCol w="4399287">
                  <a:extLst>
                    <a:ext uri="{9D8B030D-6E8A-4147-A177-3AD203B41FA5}">
                      <a16:colId xmlns:a16="http://schemas.microsoft.com/office/drawing/2014/main" val="2296685832"/>
                    </a:ext>
                  </a:extLst>
                </a:gridCol>
                <a:gridCol w="4070458">
                  <a:extLst>
                    <a:ext uri="{9D8B030D-6E8A-4147-A177-3AD203B41FA5}">
                      <a16:colId xmlns:a16="http://schemas.microsoft.com/office/drawing/2014/main" val="120263873"/>
                    </a:ext>
                  </a:extLst>
                </a:gridCol>
              </a:tblGrid>
              <a:tr h="38543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Potential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Additional Assessment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263900"/>
                  </a:ext>
                </a:extLst>
              </a:tr>
              <a:tr h="385434">
                <a:tc>
                  <a:txBody>
                    <a:bodyPr/>
                    <a:lstStyle/>
                    <a:p>
                      <a:r>
                        <a:rPr lang="en-US" dirty="0"/>
                        <a:t>Lucia Falls 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 cool reach, public ownership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Thermal verification, ID habitat </a:t>
                      </a:r>
                      <a:r>
                        <a:rPr lang="en-US" dirty="0" err="1"/>
                        <a:t>opps</a:t>
                      </a:r>
                      <a:r>
                        <a:rPr lang="en-US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588689"/>
                  </a:ext>
                </a:extLst>
              </a:tr>
              <a:tr h="385434">
                <a:tc>
                  <a:txBody>
                    <a:bodyPr/>
                    <a:lstStyle/>
                    <a:p>
                      <a:r>
                        <a:rPr lang="en-US" dirty="0"/>
                        <a:t>Below Lewisville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ownership, mainstem habitat uplift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Thermal verification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813181"/>
                  </a:ext>
                </a:extLst>
              </a:tr>
              <a:tr h="385434">
                <a:tc>
                  <a:txBody>
                    <a:bodyPr/>
                    <a:lstStyle/>
                    <a:p>
                      <a:r>
                        <a:rPr lang="en-US" dirty="0"/>
                        <a:t>Daybreak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Cool off-channel habitat uplift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689993"/>
                  </a:ext>
                </a:extLst>
              </a:tr>
              <a:tr h="385434">
                <a:tc>
                  <a:txBody>
                    <a:bodyPr/>
                    <a:lstStyle/>
                    <a:p>
                      <a:r>
                        <a:rPr lang="en-US" dirty="0"/>
                        <a:t>La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Mainstem habitat uplift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Thermal verification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530077"/>
                  </a:ext>
                </a:extLst>
              </a:tr>
              <a:tr h="385434">
                <a:tc>
                  <a:txBody>
                    <a:bodyPr/>
                    <a:lstStyle/>
                    <a:p>
                      <a:r>
                        <a:rPr lang="en-US" dirty="0"/>
                        <a:t>Mason- above floodplain reaches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Off-channel habitat uplift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Site access, thermal verification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050936"/>
                  </a:ext>
                </a:extLst>
              </a:tr>
              <a:tr h="385434">
                <a:tc>
                  <a:txBody>
                    <a:bodyPr/>
                    <a:lstStyle/>
                    <a:p>
                      <a:r>
                        <a:rPr lang="en-US" dirty="0"/>
                        <a:t>Lockwood Creek- floodplain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Off-channel habitat uplift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Site access, thermal verification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807851"/>
                  </a:ext>
                </a:extLst>
              </a:tr>
              <a:tr h="385434">
                <a:tc>
                  <a:txBody>
                    <a:bodyPr/>
                    <a:lstStyle/>
                    <a:p>
                      <a:r>
                        <a:rPr lang="en-US" dirty="0"/>
                        <a:t>OTHER AREAS???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90242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895B75C-0BD4-42FB-A94C-C395DABCCF9E}"/>
              </a:ext>
            </a:extLst>
          </p:cNvPr>
          <p:cNvGrpSpPr/>
          <p:nvPr/>
        </p:nvGrpSpPr>
        <p:grpSpPr>
          <a:xfrm>
            <a:off x="0" y="747237"/>
            <a:ext cx="12192000" cy="3063324"/>
            <a:chOff x="0" y="3822946"/>
            <a:chExt cx="12192000" cy="30633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440D1A-069D-49B5-832B-9AC0CD6ED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51216"/>
              <a:ext cx="12192000" cy="300678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1C1C3F-7016-4A85-B67F-BF4019023F1F}"/>
                </a:ext>
              </a:extLst>
            </p:cNvPr>
            <p:cNvSpPr txBox="1"/>
            <p:nvPr/>
          </p:nvSpPr>
          <p:spPr>
            <a:xfrm>
              <a:off x="6184216" y="3976835"/>
              <a:ext cx="889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</a:rPr>
                <a:t>Rock Cr.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5B69B2-8D79-46DD-BEA0-88DF4DD47473}"/>
                </a:ext>
              </a:extLst>
            </p:cNvPr>
            <p:cNvSpPr txBox="1"/>
            <p:nvPr/>
          </p:nvSpPr>
          <p:spPr>
            <a:xfrm>
              <a:off x="2478049" y="5200719"/>
              <a:ext cx="889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</a:rPr>
                <a:t>Dean Cr.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D2FB53-705D-49B5-A47B-37F787ECDF66}"/>
                </a:ext>
              </a:extLst>
            </p:cNvPr>
            <p:cNvSpPr txBox="1"/>
            <p:nvPr/>
          </p:nvSpPr>
          <p:spPr>
            <a:xfrm>
              <a:off x="2719210" y="4501024"/>
              <a:ext cx="1048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</a:rPr>
                <a:t>Mason Cr.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09CF58-AF33-418C-88C8-F65BBD3320C7}"/>
                </a:ext>
              </a:extLst>
            </p:cNvPr>
            <p:cNvSpPr txBox="1"/>
            <p:nvPr/>
          </p:nvSpPr>
          <p:spPr>
            <a:xfrm>
              <a:off x="354492" y="3822946"/>
              <a:ext cx="12833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</a:rPr>
                <a:t>Lockwood Cr.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BA14EC-37A2-4E38-B4F0-DB785FD68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6972" y="5228989"/>
              <a:ext cx="2055028" cy="1657281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AC94F6C6-90DA-4AF6-85D7-F3C7409FDE9D}"/>
              </a:ext>
            </a:extLst>
          </p:cNvPr>
          <p:cNvSpPr/>
          <p:nvPr/>
        </p:nvSpPr>
        <p:spPr>
          <a:xfrm rot="5400000">
            <a:off x="8852598" y="1091309"/>
            <a:ext cx="381837" cy="66801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90F4E-FD6A-4E7D-AE97-384F81DCF982}"/>
              </a:ext>
            </a:extLst>
          </p:cNvPr>
          <p:cNvSpPr/>
          <p:nvPr/>
        </p:nvSpPr>
        <p:spPr>
          <a:xfrm rot="20065433">
            <a:off x="90548" y="829771"/>
            <a:ext cx="381837" cy="66801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52892A-7C3A-4741-94A9-B1974A57741F}"/>
              </a:ext>
            </a:extLst>
          </p:cNvPr>
          <p:cNvSpPr/>
          <p:nvPr/>
        </p:nvSpPr>
        <p:spPr>
          <a:xfrm rot="3987918">
            <a:off x="4238126" y="2893840"/>
            <a:ext cx="497038" cy="113311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360AFA-6713-4F62-8380-E1AD434D8554}"/>
              </a:ext>
            </a:extLst>
          </p:cNvPr>
          <p:cNvSpPr txBox="1"/>
          <p:nvPr/>
        </p:nvSpPr>
        <p:spPr>
          <a:xfrm>
            <a:off x="8783040" y="1623497"/>
            <a:ext cx="137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Lucia Falls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961589-5946-488E-A306-E03569295C68}"/>
              </a:ext>
            </a:extLst>
          </p:cNvPr>
          <p:cNvSpPr txBox="1"/>
          <p:nvPr/>
        </p:nvSpPr>
        <p:spPr>
          <a:xfrm>
            <a:off x="481338" y="1024237"/>
            <a:ext cx="199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La Center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8152AB-9AD1-4D52-9878-EAE3D82E89DC}"/>
              </a:ext>
            </a:extLst>
          </p:cNvPr>
          <p:cNvSpPr txBox="1"/>
          <p:nvPr/>
        </p:nvSpPr>
        <p:spPr>
          <a:xfrm>
            <a:off x="4903390" y="3357552"/>
            <a:ext cx="238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Below Lewisville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9BE3BE-0341-41F7-BB7E-5778062B36C9}"/>
              </a:ext>
            </a:extLst>
          </p:cNvPr>
          <p:cNvSpPr/>
          <p:nvPr/>
        </p:nvSpPr>
        <p:spPr>
          <a:xfrm rot="5894955">
            <a:off x="3124975" y="2795976"/>
            <a:ext cx="328344" cy="69242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67CB44-9427-493F-BFEC-190455F49C07}"/>
              </a:ext>
            </a:extLst>
          </p:cNvPr>
          <p:cNvSpPr txBox="1"/>
          <p:nvPr/>
        </p:nvSpPr>
        <p:spPr>
          <a:xfrm>
            <a:off x="2811354" y="2640039"/>
            <a:ext cx="238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Daybreak</a:t>
            </a:r>
          </a:p>
        </p:txBody>
      </p:sp>
    </p:spTree>
    <p:extLst>
      <p:ext uri="{BB962C8B-B14F-4D97-AF65-F5344CB8AC3E}">
        <p14:creationId xmlns:p14="http://schemas.microsoft.com/office/powerpoint/2010/main" val="14046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E317-4FEA-4659-9D52-69A7F189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204787"/>
            <a:ext cx="10938933" cy="473075"/>
          </a:xfrm>
        </p:spPr>
        <p:txBody>
          <a:bodyPr wrap="square" anchor="t">
            <a:normAutofit/>
          </a:bodyPr>
          <a:lstStyle/>
          <a:p>
            <a:r>
              <a:rPr lang="en-US" sz="1800"/>
              <a:t>Next Steps</a:t>
            </a:r>
            <a:br>
              <a:rPr lang="en-US" sz="1800"/>
            </a:br>
            <a:endParaRPr lang="en-US" sz="18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1C1F17-F674-49E6-BA0D-62761D9A77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97703"/>
              </p:ext>
            </p:extLst>
          </p:nvPr>
        </p:nvGraphicFramePr>
        <p:xfrm>
          <a:off x="241300" y="1255909"/>
          <a:ext cx="10915651" cy="3583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10B21E8-22A0-4850-9A24-57A73CB9A713}"/>
              </a:ext>
            </a:extLst>
          </p:cNvPr>
          <p:cNvGrpSpPr/>
          <p:nvPr/>
        </p:nvGrpSpPr>
        <p:grpSpPr>
          <a:xfrm>
            <a:off x="1701569" y="3130209"/>
            <a:ext cx="7617921" cy="3285219"/>
            <a:chOff x="-474326" y="4103963"/>
            <a:chExt cx="7098191" cy="28308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B19551-DD84-4766-8614-4B6719D33F0A}"/>
                </a:ext>
              </a:extLst>
            </p:cNvPr>
            <p:cNvSpPr/>
            <p:nvPr/>
          </p:nvSpPr>
          <p:spPr>
            <a:xfrm>
              <a:off x="1566496" y="4103963"/>
              <a:ext cx="5057369" cy="81925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D3A68A-F9CB-49A0-8A8D-D71BE064E556}"/>
                </a:ext>
              </a:extLst>
            </p:cNvPr>
            <p:cNvSpPr txBox="1"/>
            <p:nvPr/>
          </p:nvSpPr>
          <p:spPr>
            <a:xfrm>
              <a:off x="-474326" y="5406715"/>
              <a:ext cx="6581819" cy="1528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704" tIns="86704" rIns="86704" bIns="86704" numCol="1" spcCol="1270" anchor="ctr" anchorCtr="0">
              <a:noAutofit/>
            </a:bodyPr>
            <a:lstStyle/>
            <a:p>
              <a:pPr marL="342900" lvl="0" indent="-3429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kern="1200" dirty="0"/>
                <a:t>November/December: Site List and Prioritization Strategy</a:t>
              </a:r>
            </a:p>
            <a:p>
              <a:pPr marL="342900" lvl="0" indent="-3429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kern="1200" dirty="0"/>
                <a:t>January: Restoration Alternatives for Prioritized Sites</a:t>
              </a:r>
            </a:p>
            <a:p>
              <a:pPr marL="342900" lvl="0" indent="-3429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kern="1200" dirty="0"/>
                <a:t>February: Concept Designs for Restoration Alternatives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609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93E9A-5B94-43B6-9046-5AC1FBD9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4F3B2-20CC-455D-A7D1-49D7CCB68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84AE0FF-F01E-4E2D-A510-352B1D1D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618014"/>
            <a:ext cx="2743200" cy="2057400"/>
          </a:xfrm>
          <a:prstGeom prst="rect">
            <a:avLst/>
          </a:prstGeom>
        </p:spPr>
      </p:pic>
      <p:pic>
        <p:nvPicPr>
          <p:cNvPr id="6" name="Picture 6" descr="A picture containing outdoor, tree, grass, ground&#10;&#10;Description automatically generated">
            <a:extLst>
              <a:ext uri="{FF2B5EF4-FFF2-40B4-BE49-F238E27FC236}">
                <a16:creationId xmlns:a16="http://schemas.microsoft.com/office/drawing/2014/main" id="{F7383AC2-2E2B-4881-A7B9-D7B5F0D18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3" y="2010508"/>
            <a:ext cx="2743200" cy="3657600"/>
          </a:xfrm>
          <a:prstGeom prst="rect">
            <a:avLst/>
          </a:prstGeom>
        </p:spPr>
      </p:pic>
      <p:pic>
        <p:nvPicPr>
          <p:cNvPr id="7" name="Picture 7" descr="A picture containing tree, outdoor, water, lake&#10;&#10;Description automatically generated">
            <a:extLst>
              <a:ext uri="{FF2B5EF4-FFF2-40B4-BE49-F238E27FC236}">
                <a16:creationId xmlns:a16="http://schemas.microsoft.com/office/drawing/2014/main" id="{C721174A-C077-4BCB-8D8C-A21661BA0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400" y="1208454"/>
            <a:ext cx="2967893" cy="2223478"/>
          </a:xfrm>
          <a:prstGeom prst="rect">
            <a:avLst/>
          </a:prstGeom>
        </p:spPr>
      </p:pic>
      <p:pic>
        <p:nvPicPr>
          <p:cNvPr id="8" name="Picture 8" descr="A picture containing tree, outdoor, nature&#10;&#10;Description automatically generated">
            <a:extLst>
              <a:ext uri="{FF2B5EF4-FFF2-40B4-BE49-F238E27FC236}">
                <a16:creationId xmlns:a16="http://schemas.microsoft.com/office/drawing/2014/main" id="{C369842A-F99C-4E89-A734-A87E71AC1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604" y="3576697"/>
            <a:ext cx="2929269" cy="2208027"/>
          </a:xfrm>
          <a:prstGeom prst="rect">
            <a:avLst/>
          </a:prstGeom>
        </p:spPr>
      </p:pic>
      <p:pic>
        <p:nvPicPr>
          <p:cNvPr id="10" name="Picture 10" descr="A picture containing grass, outdoor, field, plant&#10;&#10;Description automatically generated">
            <a:extLst>
              <a:ext uri="{FF2B5EF4-FFF2-40B4-BE49-F238E27FC236}">
                <a16:creationId xmlns:a16="http://schemas.microsoft.com/office/drawing/2014/main" id="{4519F05B-B257-4FAE-86D0-EDED60FC6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067" y="729762"/>
            <a:ext cx="2663456" cy="1995377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8BA526FB-15BF-4265-972F-2BF3E63340EB}"/>
              </a:ext>
            </a:extLst>
          </p:cNvPr>
          <p:cNvSpPr txBox="1">
            <a:spLocks/>
          </p:cNvSpPr>
          <p:nvPr/>
        </p:nvSpPr>
        <p:spPr bwMode="auto">
          <a:xfrm>
            <a:off x="331815" y="6060470"/>
            <a:ext cx="11064240" cy="59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97A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2800" b="0" kern="0" dirty="0">
                <a:solidFill>
                  <a:schemeClr val="accent3"/>
                </a:solidFill>
                <a:latin typeface="Arial"/>
                <a:cs typeface="Arial"/>
              </a:rPr>
              <a:t>Keith Marcoe, Jenny Dezso, Paul Kolp (LCEP)</a:t>
            </a:r>
            <a:endParaRPr lang="en-US" sz="2800" b="0" kern="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045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Assessment Data Needs</a:t>
            </a:r>
          </a:p>
          <a:p>
            <a:pPr eaLnBrk="0" hangingPunct="0">
              <a:lnSpc>
                <a:spcPct val="85000"/>
              </a:lnSpc>
              <a:defRPr/>
            </a:pP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3A0B45-174A-4DD7-9E66-99496685C770}"/>
              </a:ext>
            </a:extLst>
          </p:cNvPr>
          <p:cNvSpPr txBox="1"/>
          <p:nvPr/>
        </p:nvSpPr>
        <p:spPr>
          <a:xfrm>
            <a:off x="420624" y="1124712"/>
            <a:ext cx="56742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Goals:</a:t>
            </a:r>
          </a:p>
          <a:p>
            <a:endParaRPr lang="en-US"/>
          </a:p>
          <a:p>
            <a:pPr marL="342900" indent="-342900">
              <a:buAutoNum type="arabicParenR"/>
            </a:pPr>
            <a:r>
              <a:rPr lang="en-US"/>
              <a:t>To map the existing thermal profile of the EFLR mainstem, off channel areas and tributaries</a:t>
            </a:r>
          </a:p>
          <a:p>
            <a:pPr marL="342900" indent="-342900">
              <a:buAutoNum type="arabicParenR"/>
            </a:pPr>
            <a:endParaRPr lang="en-US"/>
          </a:p>
          <a:p>
            <a:pPr marL="342900" indent="-342900">
              <a:buAutoNum type="arabicParenR"/>
            </a:pPr>
            <a:r>
              <a:rPr lang="en-US"/>
              <a:t>Identify potential opportunities to protect, restore, and create cold-water refuge zones</a:t>
            </a:r>
          </a:p>
          <a:p>
            <a:pPr marL="342900" indent="-342900">
              <a:buAutoNum type="arabicParenR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87483-F5D6-4DC7-A634-9F7F87B24E29}"/>
              </a:ext>
            </a:extLst>
          </p:cNvPr>
          <p:cNvSpPr txBox="1"/>
          <p:nvPr/>
        </p:nvSpPr>
        <p:spPr>
          <a:xfrm>
            <a:off x="1094701" y="3661822"/>
            <a:ext cx="4719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These goals require high resolution temperature data that covers a large spatial extent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 meet this need LCEP hired Quantum Spatial to collect remotely sensed thermal infrared (TIR) temperature data in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Picture 5" descr="A picture containing tree, outdoor, water, rock&#10;&#10;Description automatically generated">
            <a:extLst>
              <a:ext uri="{FF2B5EF4-FFF2-40B4-BE49-F238E27FC236}">
                <a16:creationId xmlns:a16="http://schemas.microsoft.com/office/drawing/2014/main" id="{E70DAEE8-78DB-41ED-9786-EE2E85433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092" y="1062892"/>
            <a:ext cx="3681046" cy="49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74320" y="274320"/>
            <a:ext cx="109728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2800" b="1" kern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East Fork Lewis River Historical Temperature Data Inventory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CDD87BC-E762-4387-AACA-78EEE9B42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35664"/>
              </p:ext>
            </p:extLst>
          </p:nvPr>
        </p:nvGraphicFramePr>
        <p:xfrm>
          <a:off x="274320" y="1014117"/>
          <a:ext cx="11744958" cy="5569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>
                  <a:extLst>
                    <a:ext uri="{9D8B030D-6E8A-4147-A177-3AD203B41FA5}">
                      <a16:colId xmlns:a16="http://schemas.microsoft.com/office/drawing/2014/main" val="3022414858"/>
                    </a:ext>
                  </a:extLst>
                </a:gridCol>
                <a:gridCol w="1893711">
                  <a:extLst>
                    <a:ext uri="{9D8B030D-6E8A-4147-A177-3AD203B41FA5}">
                      <a16:colId xmlns:a16="http://schemas.microsoft.com/office/drawing/2014/main" val="1379278737"/>
                    </a:ext>
                  </a:extLst>
                </a:gridCol>
                <a:gridCol w="1367648">
                  <a:extLst>
                    <a:ext uri="{9D8B030D-6E8A-4147-A177-3AD203B41FA5}">
                      <a16:colId xmlns:a16="http://schemas.microsoft.com/office/drawing/2014/main" val="3770360904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2505632459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429565270"/>
                    </a:ext>
                  </a:extLst>
                </a:gridCol>
                <a:gridCol w="3261359">
                  <a:extLst>
                    <a:ext uri="{9D8B030D-6E8A-4147-A177-3AD203B41FA5}">
                      <a16:colId xmlns:a16="http://schemas.microsoft.com/office/drawing/2014/main" val="1560406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Org.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Collection Yrs.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Monitoring Loc.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Raw Data Avail.?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236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WA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EFLR, </a:t>
                      </a:r>
                      <a:r>
                        <a:rPr lang="en-US" sz="1600" err="1"/>
                        <a:t>tribs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McCarthy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067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WA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EFLR, </a:t>
                      </a:r>
                      <a:r>
                        <a:rPr lang="en-US" sz="1600" err="1"/>
                        <a:t>tribs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Carey &amp; Bilheimer 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883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Clark Co.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various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Logger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Selected </a:t>
                      </a:r>
                      <a:r>
                        <a:rPr lang="en-US" sz="1600" err="1"/>
                        <a:t>tribs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Rotating 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50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LCEP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Logger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EFLR Pits 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Mainstem and side channels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93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LCEP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Logger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EFLR, </a:t>
                      </a:r>
                      <a:r>
                        <a:rPr lang="en-US" sz="1600" err="1"/>
                        <a:t>tribs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Calibration for thermal-IR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013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sng"/>
                        <a:t>LCEP/ Quantum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Thermal-IR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EFLR, </a:t>
                      </a:r>
                      <a:r>
                        <a:rPr lang="en-US" sz="1600" err="1"/>
                        <a:t>tribs</a:t>
                      </a:r>
                      <a:endParaRPr lang="en-US" sz="1600"/>
                    </a:p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Thermal-IR surface temperature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52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LCEP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Spot checks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EFLR, limited </a:t>
                      </a:r>
                      <a:r>
                        <a:rPr lang="en-US" sz="1600" err="1"/>
                        <a:t>tribs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Verification for thermal-IR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999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Friends of 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2021 (</a:t>
                      </a:r>
                      <a:r>
                        <a:rPr lang="en-US" sz="1600" b="0" i="0" u="none" strike="noStrike" noProof="0">
                          <a:latin typeface="Arial"/>
                        </a:rPr>
                        <a:t>various</a:t>
                      </a:r>
                      <a:r>
                        <a:rPr lang="en-US" sz="16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Logger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899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LCFEG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827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Dave Brown (Mill Cr.)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7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WDFW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Mason Cr, mainstem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We have 2016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79159"/>
                  </a:ext>
                </a:extLst>
              </a:tr>
              <a:tr h="494643">
                <a:tc>
                  <a:txBody>
                    <a:bodyPr/>
                    <a:lstStyle/>
                    <a:p>
                      <a:r>
                        <a:rPr lang="en-US" sz="1600"/>
                        <a:t>Other?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734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93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67868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Survey Overview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87483-F5D6-4DC7-A634-9F7F87B24E29}"/>
              </a:ext>
            </a:extLst>
          </p:cNvPr>
          <p:cNvSpPr txBox="1"/>
          <p:nvPr/>
        </p:nvSpPr>
        <p:spPr>
          <a:xfrm>
            <a:off x="119687" y="998338"/>
            <a:ext cx="70216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Single acquisition from helicopter – ‘instantaneous’ snapshot covering a large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Sensor captures radiation from </a:t>
            </a:r>
            <a:r>
              <a:rPr lang="en-US" u="sng"/>
              <a:t>surface</a:t>
            </a:r>
            <a:r>
              <a:rPr lang="en-US"/>
              <a:t> (air or water)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 spatial resolution (&lt; 0.5 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Acquired on August 11 2020, from approx. 2:30–3:30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	- air temperature at TOA: ~ 76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endParaRPr lang="en-US"/>
          </a:p>
          <a:p>
            <a:pPr lvl="2"/>
            <a:r>
              <a:rPr lang="en-US"/>
              <a:t>- </a:t>
            </a:r>
            <a:r>
              <a:rPr lang="en-US" err="1"/>
              <a:t>Heisson</a:t>
            </a:r>
            <a:r>
              <a:rPr lang="en-US"/>
              <a:t> flow at TOA:    ~ 82 </a:t>
            </a:r>
            <a:r>
              <a:rPr lang="en-US" err="1"/>
              <a:t>cfs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Report, GIS files, and maps available from LCEP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Viewable online map</a:t>
            </a:r>
            <a:r>
              <a:rPr lang="en-US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5545B1E-AD10-480E-9304-1C0ABA366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5" y="0"/>
            <a:ext cx="50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8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67868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Survey Overview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87483-F5D6-4DC7-A634-9F7F87B24E29}"/>
              </a:ext>
            </a:extLst>
          </p:cNvPr>
          <p:cNvSpPr txBox="1"/>
          <p:nvPr/>
        </p:nvSpPr>
        <p:spPr>
          <a:xfrm>
            <a:off x="119687" y="998338"/>
            <a:ext cx="4296311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Calibration data collected by LCEP with instream HOBO loggers at locations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Coverage includes:</a:t>
            </a:r>
          </a:p>
          <a:p>
            <a:pPr>
              <a:spcAft>
                <a:spcPts val="0"/>
              </a:spcAft>
            </a:pPr>
            <a:endParaRPr lang="en-US">
              <a:latin typeface="Arial"/>
              <a:cs typeface="Arial"/>
            </a:endParaRPr>
          </a:p>
          <a:p>
            <a:pPr>
              <a:spcAft>
                <a:spcPts val="0"/>
              </a:spcAft>
            </a:pPr>
            <a:r>
              <a:rPr lang="en-US">
                <a:latin typeface="Arial"/>
                <a:cs typeface="Arial"/>
              </a:rPr>
              <a:t>     - EFLR and off channel areas from </a:t>
            </a:r>
            <a:endParaRPr lang="en-US"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       RM 5–25 (Moulton Falls)</a:t>
            </a:r>
          </a:p>
          <a:p>
            <a:pPr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     - Lower Lockwood Cr.</a:t>
            </a:r>
          </a:p>
          <a:p>
            <a:pPr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     - Lower Mason Cr.</a:t>
            </a:r>
          </a:p>
          <a:p>
            <a:pPr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     - Lower Dean Cr.</a:t>
            </a:r>
          </a:p>
          <a:p>
            <a:pPr>
              <a:spcAft>
                <a:spcPts val="1200"/>
              </a:spcAft>
            </a:pPr>
            <a:r>
              <a:rPr lang="en-US">
                <a:latin typeface="Arial"/>
                <a:cs typeface="Arial"/>
              </a:rPr>
              <a:t>     - Lower Rock Cr.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6C85647-19F7-4C9B-8217-98A979D6D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11" y="791094"/>
            <a:ext cx="7851289" cy="606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67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cs typeface="Arial" panose="020B0604020202020204" pitchFamily="34" charset="0"/>
              </a:rPr>
              <a:t>Thermal Infrared Results: Obvious Locations</a:t>
            </a:r>
            <a:endParaRPr lang="en-US" sz="3200" b="1" kern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2065D-DBCF-4593-9FC6-B245BBC8E47D}"/>
              </a:ext>
            </a:extLst>
          </p:cNvPr>
          <p:cNvSpPr txBox="1"/>
          <p:nvPr/>
        </p:nvSpPr>
        <p:spPr>
          <a:xfrm>
            <a:off x="3759605" y="1093456"/>
            <a:ext cx="1822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Near RM 8 above Ridgefield Pits</a:t>
            </a:r>
          </a:p>
          <a:p>
            <a:r>
              <a:rPr lang="en-US" sz="1600"/>
              <a:t>(Pit 8 not detected due to surface water?)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624B1B-FD2F-4C7C-9EEC-36529313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6" y="3627790"/>
            <a:ext cx="3553326" cy="25038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64880-33D7-4220-85DA-D91A23CAA6FE}"/>
              </a:ext>
            </a:extLst>
          </p:cNvPr>
          <p:cNvSpPr txBox="1"/>
          <p:nvPr/>
        </p:nvSpPr>
        <p:spPr>
          <a:xfrm>
            <a:off x="3759605" y="4842797"/>
            <a:ext cx="138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Mill/Manley confluence (RM 9.3)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55AD9B-0E77-4B1E-83C7-BACA2FADB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970" y="1093457"/>
            <a:ext cx="4755739" cy="3351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9F1FB1-CA54-4FDF-BF5A-C6B670C1A254}"/>
              </a:ext>
            </a:extLst>
          </p:cNvPr>
          <p:cNvSpPr txBox="1"/>
          <p:nvPr/>
        </p:nvSpPr>
        <p:spPr>
          <a:xfrm>
            <a:off x="10743652" y="1093457"/>
            <a:ext cx="126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Off-channel near RM 10.5 above Daybreak Park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574A3B-981F-429C-9893-1DA93455BF16}"/>
              </a:ext>
            </a:extLst>
          </p:cNvPr>
          <p:cNvSpPr txBox="1"/>
          <p:nvPr/>
        </p:nvSpPr>
        <p:spPr>
          <a:xfrm>
            <a:off x="5694126" y="5609128"/>
            <a:ext cx="373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All show strong thermal signatures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C975EA-507B-4E2E-9119-22419C700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966" y="5037365"/>
            <a:ext cx="2257587" cy="18206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7479B2-EFD6-4A9E-9C9C-E5A2DF18C97B}"/>
              </a:ext>
            </a:extLst>
          </p:cNvPr>
          <p:cNvGrpSpPr/>
          <p:nvPr/>
        </p:nvGrpSpPr>
        <p:grpSpPr>
          <a:xfrm>
            <a:off x="139334" y="902775"/>
            <a:ext cx="3553325" cy="2549723"/>
            <a:chOff x="139334" y="902775"/>
            <a:chExt cx="3553325" cy="25497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FCE8A6-E819-4D9E-BC54-C09671938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334" y="948678"/>
              <a:ext cx="3553325" cy="25038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9063AF-1F41-4014-B1C5-A2D4A28B89FC}"/>
                </a:ext>
              </a:extLst>
            </p:cNvPr>
            <p:cNvSpPr txBox="1"/>
            <p:nvPr/>
          </p:nvSpPr>
          <p:spPr>
            <a:xfrm>
              <a:off x="2338345" y="902775"/>
              <a:ext cx="614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Pit 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C6A6E7-7912-45FC-813E-70580A4C3009}"/>
                </a:ext>
              </a:extLst>
            </p:cNvPr>
            <p:cNvSpPr txBox="1"/>
            <p:nvPr/>
          </p:nvSpPr>
          <p:spPr>
            <a:xfrm>
              <a:off x="2860949" y="1416621"/>
              <a:ext cx="614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Pit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556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067926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>
                <a:solidFill>
                  <a:schemeClr val="bg1"/>
                </a:solidFill>
                <a:latin typeface="Arial"/>
                <a:cs typeface="Arial"/>
              </a:rPr>
              <a:t>Thermal Infrared Results Q/A: Ambiguous locations</a:t>
            </a:r>
            <a:endParaRPr lang="en-US" sz="3200" b="1" kern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31726-BEA3-4CE3-93DD-33BA61D14452}"/>
              </a:ext>
            </a:extLst>
          </p:cNvPr>
          <p:cNvSpPr txBox="1"/>
          <p:nvPr/>
        </p:nvSpPr>
        <p:spPr>
          <a:xfrm>
            <a:off x="65673" y="1041585"/>
            <a:ext cx="26623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Several cold areas  were indicated in off-channel areas and  along EFLR banks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LCEP field verified these areas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Conclusion: Most are shading effects from </a:t>
            </a:r>
            <a:r>
              <a:rPr lang="en-US" u="sng"/>
              <a:t>tall trees </a:t>
            </a:r>
            <a:r>
              <a:rPr lang="en-US"/>
              <a:t>and/or </a:t>
            </a:r>
            <a:r>
              <a:rPr lang="en-US" u="sng"/>
              <a:t>steep banks </a:t>
            </a:r>
            <a:r>
              <a:rPr lang="en-US"/>
              <a:t>and are not representing true water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Can likely disregarded areas where above features are present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550F9-7E2B-4FD8-A049-95D691276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07" y="998338"/>
            <a:ext cx="4972911" cy="2430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410EE-F4BA-4125-9B2B-4CA9B6809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730" y="998338"/>
            <a:ext cx="3570163" cy="26303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CB3384-7C15-4F6E-9D2D-4402D76CAF83}"/>
              </a:ext>
            </a:extLst>
          </p:cNvPr>
          <p:cNvSpPr txBox="1"/>
          <p:nvPr/>
        </p:nvSpPr>
        <p:spPr>
          <a:xfrm>
            <a:off x="6969920" y="3628708"/>
            <a:ext cx="198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Appearance only of cool off-channel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B34FA4-DC01-497D-AB8A-9BB95EF22ED3}"/>
              </a:ext>
            </a:extLst>
          </p:cNvPr>
          <p:cNvSpPr txBox="1"/>
          <p:nvPr/>
        </p:nvSpPr>
        <p:spPr>
          <a:xfrm>
            <a:off x="9417270" y="3628708"/>
            <a:ext cx="182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Obvious shading effect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A0418C-E20D-4D6E-AA59-0FBEA70691EA}"/>
              </a:ext>
            </a:extLst>
          </p:cNvPr>
          <p:cNvSpPr txBox="1"/>
          <p:nvPr/>
        </p:nvSpPr>
        <p:spPr>
          <a:xfrm>
            <a:off x="3072878" y="1828007"/>
            <a:ext cx="24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RM 14 ( Lewisville Park)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1B776C-E226-4342-9D80-9D9E5690C425}"/>
              </a:ext>
            </a:extLst>
          </p:cNvPr>
          <p:cNvSpPr txBox="1"/>
          <p:nvPr/>
        </p:nvSpPr>
        <p:spPr>
          <a:xfrm>
            <a:off x="7068434" y="998338"/>
            <a:ext cx="223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RM 16 below Rock Cr.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F68C2A-0474-4670-BE4B-89335240DE9D}"/>
              </a:ext>
            </a:extLst>
          </p:cNvPr>
          <p:cNvCxnSpPr/>
          <p:nvPr/>
        </p:nvCxnSpPr>
        <p:spPr>
          <a:xfrm flipH="1" flipV="1">
            <a:off x="8954814" y="3100552"/>
            <a:ext cx="462456" cy="5281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C9E742-ED8F-4A06-BF20-3ED6BE269547}"/>
              </a:ext>
            </a:extLst>
          </p:cNvPr>
          <p:cNvCxnSpPr>
            <a:cxnSpLocks/>
          </p:cNvCxnSpPr>
          <p:nvPr/>
        </p:nvCxnSpPr>
        <p:spPr>
          <a:xfrm flipV="1">
            <a:off x="7299662" y="2118868"/>
            <a:ext cx="456972" cy="1509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D030C2-0CBA-4951-A4C4-AED362C841B0}"/>
              </a:ext>
            </a:extLst>
          </p:cNvPr>
          <p:cNvCxnSpPr>
            <a:cxnSpLocks/>
          </p:cNvCxnSpPr>
          <p:nvPr/>
        </p:nvCxnSpPr>
        <p:spPr>
          <a:xfrm flipV="1">
            <a:off x="7299662" y="2213670"/>
            <a:ext cx="1192159" cy="14144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5C6282-B5BB-4811-B770-7EE99AA39E65}"/>
              </a:ext>
            </a:extLst>
          </p:cNvPr>
          <p:cNvCxnSpPr>
            <a:cxnSpLocks/>
          </p:cNvCxnSpPr>
          <p:nvPr/>
        </p:nvCxnSpPr>
        <p:spPr>
          <a:xfrm flipV="1">
            <a:off x="7310766" y="2189148"/>
            <a:ext cx="2176188" cy="14389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4943B13F-B196-4C37-A6E0-E10ABCD18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659" y="4020483"/>
            <a:ext cx="3570162" cy="26303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587F42-BBEE-4641-8822-47D168B57054}"/>
              </a:ext>
            </a:extLst>
          </p:cNvPr>
          <p:cNvSpPr txBox="1"/>
          <p:nvPr/>
        </p:nvSpPr>
        <p:spPr>
          <a:xfrm>
            <a:off x="4393324" y="3993869"/>
            <a:ext cx="2027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RM 9.3 Mill/Manley confluence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2630DD-0A44-468B-87F6-116F00637F8E}"/>
              </a:ext>
            </a:extLst>
          </p:cNvPr>
          <p:cNvSpPr txBox="1"/>
          <p:nvPr/>
        </p:nvSpPr>
        <p:spPr>
          <a:xfrm>
            <a:off x="7091152" y="5956030"/>
            <a:ext cx="2801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Appearance only of cool off-channel area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ADC9FA-2D7F-44A0-AEDD-725CCA8F1181}"/>
              </a:ext>
            </a:extLst>
          </p:cNvPr>
          <p:cNvSpPr txBox="1"/>
          <p:nvPr/>
        </p:nvSpPr>
        <p:spPr>
          <a:xfrm>
            <a:off x="6957940" y="4539542"/>
            <a:ext cx="288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Extent of verified cold water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C0A9E94-929B-4621-87FF-35BF87F80226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6241995" y="4708819"/>
            <a:ext cx="715945" cy="643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90C7035-DE92-4645-8ACC-52F4679C6AF9}"/>
              </a:ext>
            </a:extLst>
          </p:cNvPr>
          <p:cNvCxnSpPr>
            <a:cxnSpLocks/>
          </p:cNvCxnSpPr>
          <p:nvPr/>
        </p:nvCxnSpPr>
        <p:spPr>
          <a:xfrm flipH="1" flipV="1">
            <a:off x="5220314" y="5521189"/>
            <a:ext cx="1737626" cy="673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D05B785-9D10-41DD-8DF7-E49C0715DC8A}"/>
              </a:ext>
            </a:extLst>
          </p:cNvPr>
          <p:cNvCxnSpPr>
            <a:cxnSpLocks/>
          </p:cNvCxnSpPr>
          <p:nvPr/>
        </p:nvCxnSpPr>
        <p:spPr>
          <a:xfrm flipH="1" flipV="1">
            <a:off x="3899340" y="4943806"/>
            <a:ext cx="3169094" cy="1176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142700"/>
      </p:ext>
    </p:extLst>
  </p:cSld>
  <p:clrMapOvr>
    <a:masterClrMapping/>
  </p:clrMapOvr>
</p:sld>
</file>

<file path=ppt/theme/theme1.xml><?xml version="1.0" encoding="utf-8"?>
<a:theme xmlns:a="http://schemas.openxmlformats.org/drawingml/2006/main" name="PNNL_PowerPoint_Template">
  <a:themeElements>
    <a:clrScheme name="PNNL_Presentation_Template 11">
      <a:dk1>
        <a:srgbClr val="000000"/>
      </a:dk1>
      <a:lt1>
        <a:srgbClr val="FFFFFF"/>
      </a:lt1>
      <a:dk2>
        <a:srgbClr val="CB7023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2E5CE6FF02C24D9B979A1B65849DB6" ma:contentTypeVersion="16" ma:contentTypeDescription="Create a new document." ma:contentTypeScope="" ma:versionID="09303936dfd119601e919e70cde799db">
  <xsd:schema xmlns:xsd="http://www.w3.org/2001/XMLSchema" xmlns:xs="http://www.w3.org/2001/XMLSchema" xmlns:p="http://schemas.microsoft.com/office/2006/metadata/properties" xmlns:ns2="37db23a2-2a57-4462-ab9c-297aeb7f368e" xmlns:ns3="1a89844a-ab64-43b5-803b-db4c6c316915" targetNamespace="http://schemas.microsoft.com/office/2006/metadata/properties" ma:root="true" ma:fieldsID="36d712bae1e143b3efd603bfb894a303" ns2:_="" ns3:_="">
    <xsd:import namespace="37db23a2-2a57-4462-ab9c-297aeb7f368e"/>
    <xsd:import namespace="1a89844a-ab64-43b5-803b-db4c6c3169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DateandTime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b23a2-2a57-4462-ab9c-297aeb7f3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DateandTime" ma:index="18" nillable="true" ma:displayName="Date and Time" ma:format="DateTime" ma:internalName="DateandTime">
      <xsd:simpleType>
        <xsd:restriction base="dms:DateTime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9844a-ab64-43b5-803b-db4c6c31691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37db23a2-2a57-4462-ab9c-297aeb7f368e" xsi:nil="true"/>
    <DateandTime xmlns="37db23a2-2a57-4462-ab9c-297aeb7f368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02C5DE-0C1D-4035-B3AE-8B6FD5043724}">
  <ds:schemaRefs>
    <ds:schemaRef ds:uri="1a89844a-ab64-43b5-803b-db4c6c316915"/>
    <ds:schemaRef ds:uri="37db23a2-2a57-4462-ab9c-297aeb7f36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B29D28E-519A-4CDE-AC09-BF6B232BD181}">
  <ds:schemaRefs>
    <ds:schemaRef ds:uri="37db23a2-2a57-4462-ab9c-297aeb7f368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5EDB90A-29E3-4162-8EAC-0B0C395317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1865</Words>
  <Application>Microsoft Office PowerPoint</Application>
  <PresentationFormat>Widescreen</PresentationFormat>
  <Paragraphs>409</Paragraphs>
  <Slides>38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PNNL_PowerPoint_Template</vt:lpstr>
      <vt:lpstr>East Fork Lewis River Thermal Study Kickoff Meeting:                   Field Data Results Presentation &amp; Review</vt:lpstr>
      <vt:lpstr>Big Picture</vt:lpstr>
      <vt:lpstr>Thermal Assessment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Thermal Infrared Verification – July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the Tributaries??</vt:lpstr>
      <vt:lpstr>PowerPoint Presentation</vt:lpstr>
      <vt:lpstr>PowerPoint Presentation</vt:lpstr>
      <vt:lpstr>Next Steps </vt:lpstr>
      <vt:lpstr>Thank you!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Meredith Willingham</dc:creator>
  <cp:lastModifiedBy>Paul Kolp</cp:lastModifiedBy>
  <cp:revision>7</cp:revision>
  <dcterms:created xsi:type="dcterms:W3CDTF">2008-05-30T15:45:30Z</dcterms:created>
  <dcterms:modified xsi:type="dcterms:W3CDTF">2021-11-08T17:53:01Z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0x010100D72E5CE6FF02C24D9B979A1B65849DB6</vt:lpwstr>
  </property>
</Properties>
</file>